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62" r:id="rId5"/>
    <p:sldId id="259" r:id="rId6"/>
    <p:sldId id="260" r:id="rId7"/>
    <p:sldId id="261" r:id="rId8"/>
    <p:sldId id="263" r:id="rId9"/>
    <p:sldId id="264" r:id="rId10"/>
    <p:sldId id="265" r:id="rId11"/>
    <p:sldId id="268" r:id="rId12"/>
    <p:sldId id="273" r:id="rId13"/>
    <p:sldId id="267" r:id="rId14"/>
    <p:sldId id="269" r:id="rId15"/>
    <p:sldId id="270" r:id="rId16"/>
    <p:sldId id="271"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CE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6" autoAdjust="0"/>
    <p:restoredTop sz="69489" autoAdjust="0"/>
  </p:normalViewPr>
  <p:slideViewPr>
    <p:cSldViewPr snapToGrid="0">
      <p:cViewPr varScale="1">
        <p:scale>
          <a:sx n="59" d="100"/>
          <a:sy n="59" d="100"/>
        </p:scale>
        <p:origin x="470" y="58"/>
      </p:cViewPr>
      <p:guideLst/>
    </p:cSldViewPr>
  </p:slideViewPr>
  <p:notesTextViewPr>
    <p:cViewPr>
      <p:scale>
        <a:sx n="1" d="1"/>
        <a:sy n="1" d="1"/>
      </p:scale>
      <p:origin x="0" y="0"/>
    </p:cViewPr>
  </p:notesTextViewPr>
  <p:notesViewPr>
    <p:cSldViewPr snapToGrid="0">
      <p:cViewPr varScale="1">
        <p:scale>
          <a:sx n="66" d="100"/>
          <a:sy n="66" d="100"/>
        </p:scale>
        <p:origin x="1987"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AEC4B4-EE68-43C8-B55B-2859AC5D2179}" type="datetimeFigureOut">
              <a:rPr lang="en-GB" smtClean="0"/>
              <a:t>20/11/2017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05FE4-3D82-4102-A0E0-8D91AFE1DB93}" type="slidenum">
              <a:rPr lang="en-GB" smtClean="0"/>
              <a:t>‹#›</a:t>
            </a:fld>
            <a:endParaRPr lang="en-GB"/>
          </a:p>
        </p:txBody>
      </p:sp>
    </p:spTree>
    <p:extLst>
      <p:ext uri="{BB962C8B-B14F-4D97-AF65-F5344CB8AC3E}">
        <p14:creationId xmlns:p14="http://schemas.microsoft.com/office/powerpoint/2010/main" val="2438561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vimeo.com/237730655"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vimeo.com/97150912"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 your organization’s logo, and presenter’s information</a:t>
            </a:r>
          </a:p>
        </p:txBody>
      </p:sp>
      <p:sp>
        <p:nvSpPr>
          <p:cNvPr id="4" name="Slide Number Placeholder 3"/>
          <p:cNvSpPr>
            <a:spLocks noGrp="1"/>
          </p:cNvSpPr>
          <p:nvPr>
            <p:ph type="sldNum" sz="quarter" idx="10"/>
          </p:nvPr>
        </p:nvSpPr>
        <p:spPr/>
        <p:txBody>
          <a:bodyPr/>
          <a:lstStyle/>
          <a:p>
            <a:fld id="{D9D05FE4-3D82-4102-A0E0-8D91AFE1DB93}" type="slidenum">
              <a:rPr lang="en-GB" smtClean="0"/>
              <a:t>1</a:t>
            </a:fld>
            <a:endParaRPr lang="en-GB"/>
          </a:p>
        </p:txBody>
      </p:sp>
    </p:spTree>
    <p:extLst>
      <p:ext uri="{BB962C8B-B14F-4D97-AF65-F5344CB8AC3E}">
        <p14:creationId xmlns:p14="http://schemas.microsoft.com/office/powerpoint/2010/main" val="3173809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Activity: Register now for your ORCID 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Audience to complete registration with support from the presenter(s) if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10</a:t>
            </a:fld>
            <a:endParaRPr lang="en-GB"/>
          </a:p>
        </p:txBody>
      </p:sp>
    </p:spTree>
    <p:extLst>
      <p:ext uri="{BB962C8B-B14F-4D97-AF65-F5344CB8AC3E}">
        <p14:creationId xmlns:p14="http://schemas.microsoft.com/office/powerpoint/2010/main" val="2873139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Quiz - encourage discussion with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Source – what is the provenance of the information?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can see the difference between self-asserted info and info added by validated assertion (this data is true AND the trusted organization says so). Your audience may also spot the typo in the self-asserted “</a:t>
            </a:r>
            <a:r>
              <a:rPr lang="en-GB" dirty="0" err="1"/>
              <a:t>Univeristy</a:t>
            </a:r>
            <a:r>
              <a:rPr lang="en-GB"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Grant permission to trusted organizations when they ask, so they can add validated assertions to your record – saving you time over adding it manually, and the information is more trustworthy.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11</a:t>
            </a:fld>
            <a:endParaRPr lang="en-GB"/>
          </a:p>
        </p:txBody>
      </p:sp>
    </p:spTree>
    <p:extLst>
      <p:ext uri="{BB962C8B-B14F-4D97-AF65-F5344CB8AC3E}">
        <p14:creationId xmlns:p14="http://schemas.microsoft.com/office/powerpoint/2010/main" val="3341209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to animate] Giving permission for [your institution] to connect with your ORCID iD enables us to collect your iD in a machine-readable format, and connect it to information about your research activities stored in our systems.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can also push your affiliation with [your institution] to your ORCID record.  This information is authoritative because it comes from [your institution], making your ORCID record more trustworthy. </a:t>
            </a:r>
          </a:p>
          <a:p>
            <a:endParaRPr lang="en-GB" dirty="0"/>
          </a:p>
          <a:p>
            <a:r>
              <a:rPr lang="en-GB" dirty="0"/>
              <a:t>[click to animate] you can do the same when you use ORCID to log in to a publisher’s manuscript submission process</a:t>
            </a:r>
          </a:p>
          <a:p>
            <a:r>
              <a:rPr lang="en-GB" dirty="0"/>
              <a:t>[click to animate] and again when you apply to funding</a:t>
            </a:r>
          </a:p>
          <a:p>
            <a:endParaRPr lang="en-GB" dirty="0"/>
          </a:p>
          <a:p>
            <a:r>
              <a:rPr lang="en-GB" dirty="0"/>
              <a:t>Granting permissions for these organizations to be your trusted parties allows them to read and update your record, and information marked as visible to everyone or trusted parties can also be shared between them</a:t>
            </a:r>
          </a:p>
          <a:p>
            <a:endParaRPr lang="en-GB" dirty="0"/>
          </a:p>
          <a:p>
            <a:r>
              <a:rPr lang="en-GB" dirty="0"/>
              <a:t>[click to animate] This is what ORCID’s mantra of “enter once, re-use often” means</a:t>
            </a:r>
          </a:p>
        </p:txBody>
      </p:sp>
      <p:sp>
        <p:nvSpPr>
          <p:cNvPr id="4" name="Slide Number Placeholder 3"/>
          <p:cNvSpPr>
            <a:spLocks noGrp="1"/>
          </p:cNvSpPr>
          <p:nvPr>
            <p:ph type="sldNum" sz="quarter" idx="10"/>
          </p:nvPr>
        </p:nvSpPr>
        <p:spPr/>
        <p:txBody>
          <a:bodyPr/>
          <a:lstStyle/>
          <a:p>
            <a:fld id="{D9D05FE4-3D82-4102-A0E0-8D91AFE1DB93}" type="slidenum">
              <a:rPr lang="en-GB" smtClean="0"/>
              <a:t>12</a:t>
            </a:fld>
            <a:endParaRPr lang="en-GB"/>
          </a:p>
        </p:txBody>
      </p:sp>
    </p:spTree>
    <p:extLst>
      <p:ext uri="{BB962C8B-B14F-4D97-AF65-F5344CB8AC3E}">
        <p14:creationId xmlns:p14="http://schemas.microsoft.com/office/powerpoint/2010/main" val="3445624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Activity: connect your ORCID iD with [your institution]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 a link here for your audience to use to connect with your institution’s integration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Audience then complete the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They will be prompted to register if they do not already have an ORCID 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13</a:t>
            </a:fld>
            <a:endParaRPr lang="en-GB"/>
          </a:p>
        </p:txBody>
      </p:sp>
    </p:spTree>
    <p:extLst>
      <p:ext uri="{BB962C8B-B14F-4D97-AF65-F5344CB8AC3E}">
        <p14:creationId xmlns:p14="http://schemas.microsoft.com/office/powerpoint/2010/main" val="732699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[Screenshot of visibility settings and ask audience if everyone/trusted parties/only me can view and access info set to everyone/trusted parties/only me - elicit idea that the more accessible info is, the more it can be re-used and the more benefit you will 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Name the three visibility settings - visible to everyone (green), visible to trusted parties (yellow), visible only to me (red) [note: please use and reinforce these “visible to…” expressions rather than public/private to focus on who can access and update the information]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If information on your record is set to “visible only to me”, can it be viewed and updated by trusted parties? – no. This limits how useful this information is, as it can’t be accessed and updated by trusted parties and therefore limits the time-saving benefits of your ORCID 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Which setting should you use … - visible to trusted parties or visible to everyone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14</a:t>
            </a:fld>
            <a:endParaRPr lang="en-GB"/>
          </a:p>
        </p:txBody>
      </p:sp>
    </p:spTree>
    <p:extLst>
      <p:ext uri="{BB962C8B-B14F-4D97-AF65-F5344CB8AC3E}">
        <p14:creationId xmlns:p14="http://schemas.microsoft.com/office/powerpoint/2010/main" val="126753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Video: Why ORCID? </a:t>
            </a:r>
            <a:r>
              <a:rPr lang="en-GB" sz="1200" i="0" u="sng" kern="1200" dirty="0">
                <a:solidFill>
                  <a:schemeClr val="tx1"/>
                </a:solidFill>
                <a:effectLst/>
                <a:latin typeface="+mn-lt"/>
                <a:ea typeface="+mn-ea"/>
                <a:cs typeface="+mn-cs"/>
                <a:hlinkClick r:id="rId3"/>
              </a:rPr>
              <a:t>https://vimeo.com/237730655</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to open in new window and play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15</a:t>
            </a:fld>
            <a:endParaRPr lang="en-GB"/>
          </a:p>
        </p:txBody>
      </p:sp>
    </p:spTree>
    <p:extLst>
      <p:ext uri="{BB962C8B-B14F-4D97-AF65-F5344CB8AC3E}">
        <p14:creationId xmlns:p14="http://schemas.microsoft.com/office/powerpoint/2010/main" val="2848017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Quiz - encourage discussion with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Suggested 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Log in with ORCID in research systems: Funders, Publishers, Research employers/organizations/associations/institutions, Repositories (leading to benefits of reduced form-filling and trusted connections for entries on your ORCID record)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Display your iD on your: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Institutional profile page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Email signature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Conference presentation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Media stories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CV</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Anywhere you have a public profile, e.g. blog, website, social media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(leading to benefits of increased discoverability for you and your work, and spreading the word – the more people use ORCID, the more we all benefit)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Further reading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https://support.orcid.org/knowledgebase/articles/115256-what-is-orcid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https://support.orcid.org/knowledgebase/articles/1807756-your-orcid-id-your-digital-name-identifier </a:t>
            </a:r>
          </a:p>
        </p:txBody>
      </p:sp>
      <p:sp>
        <p:nvSpPr>
          <p:cNvPr id="4" name="Slide Number Placeholder 3"/>
          <p:cNvSpPr>
            <a:spLocks noGrp="1"/>
          </p:cNvSpPr>
          <p:nvPr>
            <p:ph type="sldNum" sz="quarter" idx="10"/>
          </p:nvPr>
        </p:nvSpPr>
        <p:spPr/>
        <p:txBody>
          <a:bodyPr/>
          <a:lstStyle/>
          <a:p>
            <a:fld id="{D9D05FE4-3D82-4102-A0E0-8D91AFE1DB93}" type="slidenum">
              <a:rPr lang="en-GB" smtClean="0"/>
              <a:t>16</a:t>
            </a:fld>
            <a:endParaRPr lang="en-GB"/>
          </a:p>
        </p:txBody>
      </p:sp>
    </p:spTree>
    <p:extLst>
      <p:ext uri="{BB962C8B-B14F-4D97-AF65-F5344CB8AC3E}">
        <p14:creationId xmlns:p14="http://schemas.microsoft.com/office/powerpoint/2010/main" val="14368111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When you use your ORCID iD, many of the form fields are filled in automagically from your ORCID record, saving your fingers and your sanity.  </a:t>
            </a:r>
          </a:p>
        </p:txBody>
      </p:sp>
      <p:sp>
        <p:nvSpPr>
          <p:cNvPr id="4" name="Slide Number Placeholder 3"/>
          <p:cNvSpPr>
            <a:spLocks noGrp="1"/>
          </p:cNvSpPr>
          <p:nvPr>
            <p:ph type="sldNum" sz="quarter" idx="10"/>
          </p:nvPr>
        </p:nvSpPr>
        <p:spPr/>
        <p:txBody>
          <a:bodyPr/>
          <a:lstStyle/>
          <a:p>
            <a:fld id="{D9D05FE4-3D82-4102-A0E0-8D91AFE1DB93}" type="slidenum">
              <a:rPr lang="en-GB" smtClean="0"/>
              <a:t>17</a:t>
            </a:fld>
            <a:endParaRPr lang="en-GB"/>
          </a:p>
        </p:txBody>
      </p:sp>
    </p:spTree>
    <p:extLst>
      <p:ext uri="{BB962C8B-B14F-4D97-AF65-F5344CB8AC3E}">
        <p14:creationId xmlns:p14="http://schemas.microsoft.com/office/powerpoint/2010/main" val="330718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Edit, add, or delete according to the aims of your session</a:t>
            </a:r>
          </a:p>
        </p:txBody>
      </p:sp>
      <p:sp>
        <p:nvSpPr>
          <p:cNvPr id="4" name="Slide Number Placeholder 3"/>
          <p:cNvSpPr>
            <a:spLocks noGrp="1"/>
          </p:cNvSpPr>
          <p:nvPr>
            <p:ph type="sldNum" sz="quarter" idx="10"/>
          </p:nvPr>
        </p:nvSpPr>
        <p:spPr/>
        <p:txBody>
          <a:bodyPr/>
          <a:lstStyle/>
          <a:p>
            <a:fld id="{D9D05FE4-3D82-4102-A0E0-8D91AFE1DB93}" type="slidenum">
              <a:rPr lang="en-GB" smtClean="0"/>
              <a:t>2</a:t>
            </a:fld>
            <a:endParaRPr lang="en-GB"/>
          </a:p>
        </p:txBody>
      </p:sp>
    </p:spTree>
    <p:extLst>
      <p:ext uri="{BB962C8B-B14F-4D97-AF65-F5344CB8AC3E}">
        <p14:creationId xmlns:p14="http://schemas.microsoft.com/office/powerpoint/2010/main" val="2702713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you like, add a screenshot of presenter's 16-digit 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Introduce your audience to these basic facts about ORCID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Further reading: https://support.orcid.org/knowledgebase/articles/115256-what-is-orcid</a:t>
            </a:r>
          </a:p>
          <a:p>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3</a:t>
            </a:fld>
            <a:endParaRPr lang="en-GB"/>
          </a:p>
        </p:txBody>
      </p:sp>
    </p:spTree>
    <p:extLst>
      <p:ext uri="{BB962C8B-B14F-4D97-AF65-F5344CB8AC3E}">
        <p14:creationId xmlns:p14="http://schemas.microsoft.com/office/powerpoint/2010/main" val="1245520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Video: What is ORCID? </a:t>
            </a:r>
            <a:r>
              <a:rPr lang="en-GB" sz="1200" i="0" u="sng" kern="1200" dirty="0">
                <a:solidFill>
                  <a:schemeClr val="tx1"/>
                </a:solidFill>
                <a:effectLst/>
                <a:latin typeface="+mn-lt"/>
                <a:ea typeface="+mn-ea"/>
                <a:cs typeface="+mn-cs"/>
                <a:hlinkClick r:id="rId3"/>
              </a:rPr>
              <a:t>https://vimeo.com/97150912</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to open in new window and play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4</a:t>
            </a:fld>
            <a:endParaRPr lang="en-GB"/>
          </a:p>
        </p:txBody>
      </p:sp>
    </p:spTree>
    <p:extLst>
      <p:ext uri="{BB962C8B-B14F-4D97-AF65-F5344CB8AC3E}">
        <p14:creationId xmlns:p14="http://schemas.microsoft.com/office/powerpoint/2010/main" val="3350050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Quiz - encourage discussion with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lvl="0" fontAlgn="base"/>
            <a:r>
              <a:rPr lang="en-GB" baseline="0" dirty="0"/>
              <a:t>Example prompt questions and answers:</a:t>
            </a:r>
            <a:endParaRPr lang="en-GB" dirty="0"/>
          </a:p>
          <a:p>
            <a:pPr lvl="0" fontAlgn="base"/>
            <a:r>
              <a:rPr lang="en-GB" dirty="0"/>
              <a:t>- Who owns and controls your ORCID iD? – you do, this is why you register</a:t>
            </a:r>
            <a:r>
              <a:rPr lang="en-GB" baseline="0" dirty="0"/>
              <a:t> yourself, and you log in to authorize changes and grant permissions</a:t>
            </a:r>
            <a:endParaRPr lang="en-GB" dirty="0"/>
          </a:p>
          <a:p>
            <a:pPr marL="0" marR="0" lvl="0" indent="0" algn="l" defTabSz="914400" rtl="0" eaLnBrk="1" fontAlgn="base" latinLnBrk="0" hangingPunct="1">
              <a:lnSpc>
                <a:spcPct val="100000"/>
              </a:lnSpc>
              <a:spcBef>
                <a:spcPts val="0"/>
              </a:spcBef>
              <a:spcAft>
                <a:spcPts val="0"/>
              </a:spcAft>
              <a:buClrTx/>
              <a:buSzTx/>
              <a:buFontTx/>
              <a:buNone/>
              <a:tabLst/>
              <a:defRPr/>
            </a:pPr>
            <a:r>
              <a:rPr lang="en-GB" dirty="0"/>
              <a:t>- Who controls your visibility settings, deciding what information you share with everyone, and trusted parties? – you control</a:t>
            </a:r>
            <a:r>
              <a:rPr lang="en-GB" baseline="0" dirty="0"/>
              <a:t> this, and have fine-grained control over what information is shared with whom. N</a:t>
            </a:r>
            <a:r>
              <a:rPr lang="en-GB" dirty="0"/>
              <a:t>o-one can update your ORCID record without your permission.</a:t>
            </a:r>
          </a:p>
          <a:p>
            <a:pPr lvl="0" fontAlgn="base"/>
            <a:r>
              <a:rPr lang="en-GB" dirty="0"/>
              <a:t>- With how many different systems is ORCID interoperable? – lots, ORCID is</a:t>
            </a:r>
            <a:r>
              <a:rPr lang="en-GB" baseline="0" dirty="0"/>
              <a:t> non-proprietary and fully interoperable with many research information systems</a:t>
            </a:r>
            <a:endParaRPr lang="en-GB" dirty="0"/>
          </a:p>
          <a:p>
            <a:pPr lvl="0" fontAlgn="base"/>
            <a:r>
              <a:rPr lang="en-GB" dirty="0"/>
              <a:t>- Is ORCID specific to a country, language, or subject discipline? – no, ORCID</a:t>
            </a:r>
            <a:r>
              <a:rPr lang="en-GB" baseline="0" dirty="0"/>
              <a:t> is global and your iD stays with you through your career, no matter where you work or in what field.</a:t>
            </a:r>
          </a:p>
          <a:p>
            <a:pPr lvl="0" fontAlgn="base"/>
            <a:endParaRPr lang="en-GB" baseline="0" dirty="0"/>
          </a:p>
          <a:p>
            <a:pPr lvl="0" fontAlgn="base"/>
            <a:r>
              <a:rPr lang="en-GB" baseline="0" dirty="0"/>
              <a:t>Tell researchers that we allow and encourage you to link your ORCID iD to other identifiers. For example, you may link your iD to your Scopus Author ID, or </a:t>
            </a:r>
            <a:r>
              <a:rPr lang="en-GB" baseline="0" dirty="0" err="1"/>
              <a:t>ResearcherID</a:t>
            </a:r>
            <a:r>
              <a:rPr lang="en-GB" baseline="0" dirty="0"/>
              <a:t>, or ISNI.  Learn more about adding other identifiers to your ORCID record https://support.orcid.org/knowledgebase/articles/1807516-other-identifiers</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base" latinLnBrk="0" hangingPunct="1">
              <a:lnSpc>
                <a:spcPct val="100000"/>
              </a:lnSpc>
              <a:spcBef>
                <a:spcPts val="0"/>
              </a:spcBef>
              <a:spcAft>
                <a:spcPts val="0"/>
              </a:spcAft>
              <a:buClrTx/>
              <a:buSzTx/>
              <a:buFontTx/>
              <a:buNone/>
              <a:tabLst/>
              <a:defRPr/>
            </a:pPr>
            <a:r>
              <a:rPr lang="en-GB" baseline="0" dirty="0"/>
              <a:t>Further info: </a:t>
            </a:r>
            <a:r>
              <a:rPr lang="en-GB" b="1" dirty="0"/>
              <a:t>How is ORCID different from other researcher identifiers?</a:t>
            </a:r>
            <a:r>
              <a:rPr lang="en-GB" b="1" baseline="0" dirty="0"/>
              <a:t> </a:t>
            </a:r>
            <a:r>
              <a:rPr lang="en-GB" baseline="0" dirty="0"/>
              <a:t>https://support.orcid.org/knowledgebase/articles/907197-how-is-orcid-different-from-other-researcher-ident</a:t>
            </a:r>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5</a:t>
            </a:fld>
            <a:endParaRPr lang="en-GB"/>
          </a:p>
        </p:txBody>
      </p:sp>
    </p:spTree>
    <p:extLst>
      <p:ext uri="{BB962C8B-B14F-4D97-AF65-F5344CB8AC3E}">
        <p14:creationId xmlns:p14="http://schemas.microsoft.com/office/powerpoint/2010/main" val="2031751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Talk your audience through the benefits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lvl="0" fontAlgn="base"/>
            <a:r>
              <a:rPr lang="en-GB" dirty="0"/>
              <a:t>- distinguishes you and ensures your research outputs and activities are correctly attributed to you</a:t>
            </a:r>
          </a:p>
          <a:p>
            <a:pPr lvl="0" fontAlgn="base"/>
            <a:r>
              <a:rPr lang="en-GB" dirty="0"/>
              <a:t>- reliably and easily connects you with your contributions and affiliations</a:t>
            </a:r>
          </a:p>
          <a:p>
            <a:pPr lvl="0" fontAlgn="base"/>
            <a:r>
              <a:rPr lang="en-GB" dirty="0"/>
              <a:t>- reduces form-filling (enter data once, re-use it often)</a:t>
            </a:r>
          </a:p>
          <a:p>
            <a:pPr lvl="0" fontAlgn="base"/>
            <a:r>
              <a:rPr lang="en-GB" dirty="0"/>
              <a:t>- improves recognition and discoverability for you and your research outputs</a:t>
            </a:r>
          </a:p>
          <a:p>
            <a:pPr lvl="0" fontAlgn="base"/>
            <a:r>
              <a:rPr lang="en-GB" dirty="0"/>
              <a:t>- is interoperable (works with many institutions, funders, and publishers)</a:t>
            </a:r>
          </a:p>
          <a:p>
            <a:pPr lvl="0" fontAlgn="base"/>
            <a:r>
              <a:rPr lang="en-GB" dirty="0"/>
              <a:t>- is persistent (enduring)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6</a:t>
            </a:fld>
            <a:endParaRPr lang="en-GB"/>
          </a:p>
        </p:txBody>
      </p:sp>
    </p:spTree>
    <p:extLst>
      <p:ext uri="{BB962C8B-B14F-4D97-AF65-F5344CB8AC3E}">
        <p14:creationId xmlns:p14="http://schemas.microsoft.com/office/powerpoint/2010/main" val="1667064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your audience how displaying the ORCID iD link next to an author's name benefits them – it allows a reader to see author’s ORCID record and its information which is visible to everyone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 do you get this link to display? Log in with your iD when submitting a manuscript, and your ORCID iD will be associated with the published version of the document</a:t>
            </a:r>
          </a:p>
        </p:txBody>
      </p:sp>
      <p:sp>
        <p:nvSpPr>
          <p:cNvPr id="4" name="Slide Number Placeholder 3"/>
          <p:cNvSpPr>
            <a:spLocks noGrp="1"/>
          </p:cNvSpPr>
          <p:nvPr>
            <p:ph type="sldNum" sz="quarter" idx="10"/>
          </p:nvPr>
        </p:nvSpPr>
        <p:spPr/>
        <p:txBody>
          <a:bodyPr/>
          <a:lstStyle/>
          <a:p>
            <a:fld id="{D9D05FE4-3D82-4102-A0E0-8D91AFE1DB93}" type="slidenum">
              <a:rPr lang="en-GB" smtClean="0"/>
              <a:t>7</a:t>
            </a:fld>
            <a:endParaRPr lang="en-GB"/>
          </a:p>
        </p:txBody>
      </p:sp>
    </p:spTree>
    <p:extLst>
      <p:ext uri="{BB962C8B-B14F-4D97-AF65-F5344CB8AC3E}">
        <p14:creationId xmlns:p14="http://schemas.microsoft.com/office/powerpoint/2010/main" val="368535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Quiz - encourage discussion with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Answers include: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common names - which </a:t>
            </a:r>
            <a:r>
              <a:rPr lang="en-GB" sz="1200" b="0" i="0" u="none" strike="noStrike" kern="1200" dirty="0">
                <a:solidFill>
                  <a:schemeClr val="tx1"/>
                </a:solidFill>
                <a:effectLst/>
                <a:latin typeface="+mn-lt"/>
                <a:ea typeface="+mn-ea"/>
                <a:cs typeface="+mn-cs"/>
              </a:rPr>
              <a:t>Katherine Johnson / Anna Müller / Kim Park / Minho Lee is the person I’m looking for?</a:t>
            </a:r>
            <a:endParaRPr lang="en-GB"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different forms of names chosen/preferred by you - are </a:t>
            </a:r>
            <a:r>
              <a:rPr lang="en-GB" sz="1200" b="0" i="0" u="none" strike="noStrike" kern="1200" dirty="0">
                <a:solidFill>
                  <a:schemeClr val="tx1"/>
                </a:solidFill>
                <a:effectLst/>
                <a:latin typeface="+mn-lt"/>
                <a:ea typeface="+mn-ea"/>
                <a:cs typeface="+mn-cs"/>
              </a:rPr>
              <a:t>Mike Murphy / Michael Murphy the same person?  What about </a:t>
            </a:r>
            <a:r>
              <a:rPr lang="sv-SE" sz="1200" b="0" i="0" u="none" strike="noStrike" kern="1200" dirty="0">
                <a:solidFill>
                  <a:schemeClr val="tx1"/>
                </a:solidFill>
                <a:effectLst/>
                <a:latin typeface="+mn-lt"/>
                <a:ea typeface="+mn-ea"/>
                <a:cs typeface="+mn-cs"/>
              </a:rPr>
              <a:t>Maria van den Berg / Maria Berg / Maria vd Berg</a:t>
            </a:r>
            <a:r>
              <a:rPr lang="fi-FI" sz="1200" b="0" i="0" u="none" strike="noStrike" kern="1200" dirty="0">
                <a:solidFill>
                  <a:schemeClr val="tx1"/>
                </a:solidFill>
                <a:effectLst/>
                <a:latin typeface="+mn-lt"/>
                <a:ea typeface="+mn-ea"/>
                <a:cs typeface="+mn-cs"/>
              </a:rPr>
              <a:t>?</a:t>
            </a:r>
            <a:endParaRPr lang="en-GB"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credits for your work in different name formats (often decided by publisher) – </a:t>
            </a:r>
            <a:r>
              <a:rPr lang="fi-FI" sz="1200" b="0" i="0" u="none" strike="noStrike" kern="1200" dirty="0">
                <a:solidFill>
                  <a:schemeClr val="tx1"/>
                </a:solidFill>
                <a:effectLst/>
                <a:latin typeface="+mn-lt"/>
                <a:ea typeface="+mn-ea"/>
                <a:cs typeface="+mn-cs"/>
              </a:rPr>
              <a:t>Emma-Louise Dean / Emma L. Dean / E-L Dean / E. L. Dean / Emma Dean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name change e.g. </a:t>
            </a:r>
            <a:r>
              <a:rPr lang="en-GB" sz="1200" b="0" i="0" u="none" strike="noStrike" kern="1200" dirty="0">
                <a:solidFill>
                  <a:schemeClr val="tx1"/>
                </a:solidFill>
                <a:effectLst/>
                <a:latin typeface="+mn-lt"/>
                <a:ea typeface="+mn-ea"/>
                <a:cs typeface="+mn-cs"/>
              </a:rPr>
              <a:t>after marriage </a:t>
            </a:r>
            <a:r>
              <a:rPr lang="en-GB" baseline="0" dirty="0"/>
              <a:t>- </a:t>
            </a:r>
            <a:r>
              <a:rPr lang="en-GB" sz="1200" b="0" i="0" u="none" strike="noStrike" kern="1200" dirty="0">
                <a:solidFill>
                  <a:schemeClr val="tx1"/>
                </a:solidFill>
                <a:effectLst/>
                <a:latin typeface="+mn-lt"/>
                <a:ea typeface="+mn-ea"/>
                <a:cs typeface="+mn-cs"/>
              </a:rPr>
              <a:t>Rebecca Smith / Rebecca Lang and Owen Mitchell / Owen Black are the same people</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dirty="0"/>
          </a:p>
        </p:txBody>
      </p:sp>
      <p:sp>
        <p:nvSpPr>
          <p:cNvPr id="4" name="Slide Number Placeholder 3"/>
          <p:cNvSpPr>
            <a:spLocks noGrp="1"/>
          </p:cNvSpPr>
          <p:nvPr>
            <p:ph type="sldNum" sz="quarter" idx="10"/>
          </p:nvPr>
        </p:nvSpPr>
        <p:spPr/>
        <p:txBody>
          <a:bodyPr/>
          <a:lstStyle/>
          <a:p>
            <a:fld id="{D9D05FE4-3D82-4102-A0E0-8D91AFE1DB93}" type="slidenum">
              <a:rPr lang="en-GB" smtClean="0"/>
              <a:t>8</a:t>
            </a:fld>
            <a:endParaRPr lang="en-GB"/>
          </a:p>
        </p:txBody>
      </p:sp>
    </p:spTree>
    <p:extLst>
      <p:ext uri="{BB962C8B-B14F-4D97-AF65-F5344CB8AC3E}">
        <p14:creationId xmlns:p14="http://schemas.microsoft.com/office/powerpoint/2010/main" val="998896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Encourage your audience to look out for the logo and sign in with their ORCID credentials</a:t>
            </a:r>
          </a:p>
        </p:txBody>
      </p:sp>
      <p:sp>
        <p:nvSpPr>
          <p:cNvPr id="4" name="Slide Number Placeholder 3"/>
          <p:cNvSpPr>
            <a:spLocks noGrp="1"/>
          </p:cNvSpPr>
          <p:nvPr>
            <p:ph type="sldNum" sz="quarter" idx="10"/>
          </p:nvPr>
        </p:nvSpPr>
        <p:spPr/>
        <p:txBody>
          <a:bodyPr/>
          <a:lstStyle/>
          <a:p>
            <a:fld id="{D9D05FE4-3D82-4102-A0E0-8D91AFE1DB93}" type="slidenum">
              <a:rPr lang="en-GB" smtClean="0"/>
              <a:t>9</a:t>
            </a:fld>
            <a:endParaRPr lang="en-GB"/>
          </a:p>
        </p:txBody>
      </p:sp>
    </p:spTree>
    <p:extLst>
      <p:ext uri="{BB962C8B-B14F-4D97-AF65-F5344CB8AC3E}">
        <p14:creationId xmlns:p14="http://schemas.microsoft.com/office/powerpoint/2010/main" val="3717928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0796598-86A3-432D-8031-AF36B27211F2}" type="datetimeFigureOut">
              <a:rPr lang="en-GB" smtClean="0"/>
              <a:t>20/11/2017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3959807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0796598-86A3-432D-8031-AF36B27211F2}" type="datetimeFigureOut">
              <a:rPr lang="en-GB" smtClean="0"/>
              <a:t>20/11/2017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1469768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0796598-86A3-432D-8031-AF36B27211F2}" type="datetimeFigureOut">
              <a:rPr lang="en-GB" smtClean="0"/>
              <a:t>20/11/2017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1445007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photo">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0" y="0"/>
            <a:ext cx="12192000" cy="6134100"/>
          </a:xfrm>
        </p:spPr>
        <p:txBody>
          <a:bodyPr anchor="ctr"/>
          <a:lstStyle>
            <a:lvl1pPr algn="ctr">
              <a:defRPr/>
            </a:lvl1pPr>
          </a:lstStyle>
          <a:p>
            <a:r>
              <a:rPr lang="en-US" dirty="0"/>
              <a:t>Click to add photo / image</a:t>
            </a:r>
          </a:p>
        </p:txBody>
      </p:sp>
    </p:spTree>
    <p:extLst>
      <p:ext uri="{BB962C8B-B14F-4D97-AF65-F5344CB8AC3E}">
        <p14:creationId xmlns:p14="http://schemas.microsoft.com/office/powerpoint/2010/main" val="3630071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0796598-86A3-432D-8031-AF36B27211F2}" type="datetimeFigureOut">
              <a:rPr lang="en-GB" smtClean="0"/>
              <a:t>20/11/2017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3690630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0796598-86A3-432D-8031-AF36B27211F2}" type="datetimeFigureOut">
              <a:rPr lang="en-GB" smtClean="0"/>
              <a:t>20/11/2017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3991272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0796598-86A3-432D-8031-AF36B27211F2}" type="datetimeFigureOut">
              <a:rPr lang="en-GB" smtClean="0"/>
              <a:t>20/11/2017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2245228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0796598-86A3-432D-8031-AF36B27211F2}" type="datetimeFigureOut">
              <a:rPr lang="en-GB" smtClean="0"/>
              <a:t>20/11/2017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381669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0796598-86A3-432D-8031-AF36B27211F2}" type="datetimeFigureOut">
              <a:rPr lang="en-GB" smtClean="0"/>
              <a:t>20/11/2017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1049028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796598-86A3-432D-8031-AF36B27211F2}" type="datetimeFigureOut">
              <a:rPr lang="en-GB" smtClean="0"/>
              <a:t>20/11/2017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2710897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796598-86A3-432D-8031-AF36B27211F2}" type="datetimeFigureOut">
              <a:rPr lang="en-GB" smtClean="0"/>
              <a:t>20/11/2017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3352824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796598-86A3-432D-8031-AF36B27211F2}" type="datetimeFigureOut">
              <a:rPr lang="en-GB" smtClean="0"/>
              <a:t>20/11/2017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4295F9-78D8-477E-B228-E326BF1AF3B6}" type="slidenum">
              <a:rPr lang="en-GB" smtClean="0"/>
              <a:t>‹#›</a:t>
            </a:fld>
            <a:endParaRPr lang="en-GB"/>
          </a:p>
        </p:txBody>
      </p:sp>
    </p:spTree>
    <p:extLst>
      <p:ext uri="{BB962C8B-B14F-4D97-AF65-F5344CB8AC3E}">
        <p14:creationId xmlns:p14="http://schemas.microsoft.com/office/powerpoint/2010/main" val="158282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796598-86A3-432D-8031-AF36B27211F2}" type="datetimeFigureOut">
              <a:rPr lang="en-GB" smtClean="0"/>
              <a:t>20/11/2017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4295F9-78D8-477E-B228-E326BF1AF3B6}" type="slidenum">
              <a:rPr lang="en-GB" smtClean="0"/>
              <a:t>‹#›</a:t>
            </a:fld>
            <a:endParaRPr lang="en-GB"/>
          </a:p>
        </p:txBody>
      </p:sp>
    </p:spTree>
    <p:extLst>
      <p:ext uri="{BB962C8B-B14F-4D97-AF65-F5344CB8AC3E}">
        <p14:creationId xmlns:p14="http://schemas.microsoft.com/office/powerpoint/2010/main" val="29485163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orcid.org/register"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hyperlink" Target="https://vimeo.com/237730655"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hyperlink" Target="https://orcid.org/help" TargetMode="Externa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vimeo.com/97150912"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25705" y="4390986"/>
            <a:ext cx="9144000" cy="1494069"/>
          </a:xfrm>
        </p:spPr>
        <p:txBody>
          <a:bodyPr>
            <a:normAutofit/>
          </a:bodyPr>
          <a:lstStyle/>
          <a:p>
            <a:pPr algn="l"/>
            <a:r>
              <a:rPr lang="en-GB" dirty="0">
                <a:solidFill>
                  <a:schemeClr val="bg1"/>
                </a:solidFill>
              </a:rPr>
              <a:t>[name of presenter], </a:t>
            </a:r>
          </a:p>
          <a:p>
            <a:pPr algn="l"/>
            <a:r>
              <a:rPr lang="en-GB" dirty="0">
                <a:solidFill>
                  <a:schemeClr val="bg1"/>
                </a:solidFill>
              </a:rPr>
              <a:t>[ORCID iD of presenter]</a:t>
            </a:r>
          </a:p>
          <a:p>
            <a:pPr algn="l"/>
            <a:r>
              <a:rPr lang="en-GB" dirty="0">
                <a:solidFill>
                  <a:schemeClr val="bg1"/>
                </a:solidFill>
              </a:rPr>
              <a:t>[affiliation of presentation], [date]</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5805" y="4528421"/>
            <a:ext cx="1219200" cy="1219200"/>
          </a:xfrm>
          <a:prstGeom prst="rect">
            <a:avLst/>
          </a:prstGeom>
        </p:spPr>
      </p:pic>
    </p:spTree>
    <p:extLst>
      <p:ext uri="{BB962C8B-B14F-4D97-AF65-F5344CB8AC3E}">
        <p14:creationId xmlns:p14="http://schemas.microsoft.com/office/powerpoint/2010/main" val="1596322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Register now for your ORCID iD</a:t>
            </a:r>
          </a:p>
        </p:txBody>
      </p:sp>
      <p:sp>
        <p:nvSpPr>
          <p:cNvPr id="3" name="Content Placeholder 2"/>
          <p:cNvSpPr>
            <a:spLocks noGrp="1"/>
          </p:cNvSpPr>
          <p:nvPr>
            <p:ph idx="1"/>
          </p:nvPr>
        </p:nvSpPr>
        <p:spPr>
          <a:xfrm>
            <a:off x="838200" y="2663825"/>
            <a:ext cx="10515600" cy="1222375"/>
          </a:xfrm>
        </p:spPr>
        <p:txBody>
          <a:bodyPr>
            <a:normAutofit/>
          </a:bodyPr>
          <a:lstStyle/>
          <a:p>
            <a:pPr marL="0" lvl="0" indent="0" algn="ctr" fontAlgn="base">
              <a:buNone/>
            </a:pPr>
            <a:r>
              <a:rPr lang="en-GB" sz="6600" u="sng" dirty="0">
                <a:hlinkClick r:id="rId4"/>
              </a:rPr>
              <a:t>https://orcid.org/register</a:t>
            </a:r>
            <a:endParaRPr lang="en-GB" sz="6600" dirty="0"/>
          </a:p>
        </p:txBody>
      </p:sp>
    </p:spTree>
    <p:extLst>
      <p:ext uri="{BB962C8B-B14F-4D97-AF65-F5344CB8AC3E}">
        <p14:creationId xmlns:p14="http://schemas.microsoft.com/office/powerpoint/2010/main" val="1265479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65125"/>
            <a:ext cx="11417300" cy="1325563"/>
          </a:xfrm>
        </p:spPr>
        <p:txBody>
          <a:bodyPr/>
          <a:lstStyle/>
          <a:p>
            <a:pPr algn="ctr"/>
            <a:r>
              <a:rPr lang="en-GB" dirty="0"/>
              <a:t>What’s the difference between these 2 sources?</a:t>
            </a:r>
          </a:p>
        </p:txBody>
      </p:sp>
      <p:pic>
        <p:nvPicPr>
          <p:cNvPr id="6" name="Picture 5">
            <a:extLst>
              <a:ext uri="{FF2B5EF4-FFF2-40B4-BE49-F238E27FC236}">
                <a16:creationId xmlns:a16="http://schemas.microsoft.com/office/drawing/2014/main" id="{2F1AC642-5EF3-42FD-9D7C-9F0299C2BC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585" y="1920239"/>
            <a:ext cx="11876130" cy="3892732"/>
          </a:xfrm>
          <a:prstGeom prst="rect">
            <a:avLst/>
          </a:prstGeom>
        </p:spPr>
      </p:pic>
    </p:spTree>
    <p:extLst>
      <p:ext uri="{BB962C8B-B14F-4D97-AF65-F5344CB8AC3E}">
        <p14:creationId xmlns:p14="http://schemas.microsoft.com/office/powerpoint/2010/main" val="4132084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0" y="2345944"/>
            <a:ext cx="1828800" cy="1828800"/>
          </a:xfrm>
          <a:prstGeom prst="rect">
            <a:avLst/>
          </a:prstGeom>
        </p:spPr>
      </p:pic>
      <p:sp>
        <p:nvSpPr>
          <p:cNvPr id="4" name="TextBox 3"/>
          <p:cNvSpPr txBox="1"/>
          <p:nvPr/>
        </p:nvSpPr>
        <p:spPr>
          <a:xfrm>
            <a:off x="1889039" y="2327570"/>
            <a:ext cx="1779939" cy="523220"/>
          </a:xfrm>
          <a:prstGeom prst="rect">
            <a:avLst/>
          </a:prstGeom>
          <a:noFill/>
        </p:spPr>
        <p:txBody>
          <a:bodyPr wrap="square" rtlCol="0">
            <a:spAutoFit/>
          </a:bodyPr>
          <a:lstStyle/>
          <a:p>
            <a:pPr algn="r"/>
            <a:r>
              <a:rPr lang="en-US" sz="1600" dirty="0">
                <a:solidFill>
                  <a:schemeClr val="accent1"/>
                </a:solidFill>
                <a:latin typeface="Noto Sans" charset="0"/>
                <a:ea typeface="Noto Sans" charset="0"/>
                <a:cs typeface="Noto Sans" charset="0"/>
              </a:rPr>
              <a:t>PUBLISHER</a:t>
            </a:r>
          </a:p>
          <a:p>
            <a:pPr algn="r"/>
            <a:r>
              <a:rPr lang="en-US" sz="1200" dirty="0">
                <a:solidFill>
                  <a:schemeClr val="tx2"/>
                </a:solidFill>
                <a:latin typeface="Noto Sans" charset="0"/>
                <a:ea typeface="Noto Sans" charset="0"/>
                <a:cs typeface="Noto Sans" charset="0"/>
              </a:rPr>
              <a:t>Assert Authorship</a:t>
            </a:r>
          </a:p>
        </p:txBody>
      </p:sp>
      <p:sp>
        <p:nvSpPr>
          <p:cNvPr id="5" name="TextBox 4"/>
          <p:cNvSpPr txBox="1"/>
          <p:nvPr/>
        </p:nvSpPr>
        <p:spPr>
          <a:xfrm>
            <a:off x="8461896" y="2327570"/>
            <a:ext cx="1779939" cy="523220"/>
          </a:xfrm>
          <a:prstGeom prst="rect">
            <a:avLst/>
          </a:prstGeom>
          <a:noFill/>
        </p:spPr>
        <p:txBody>
          <a:bodyPr wrap="square" rtlCol="0">
            <a:spAutoFit/>
          </a:bodyPr>
          <a:lstStyle/>
          <a:p>
            <a:r>
              <a:rPr lang="en-US" sz="1600" dirty="0">
                <a:solidFill>
                  <a:schemeClr val="accent1"/>
                </a:solidFill>
                <a:latin typeface="Noto Sans" charset="0"/>
                <a:ea typeface="Noto Sans" charset="0"/>
                <a:cs typeface="Noto Sans" charset="0"/>
              </a:rPr>
              <a:t>EMPLOYER</a:t>
            </a:r>
          </a:p>
          <a:p>
            <a:r>
              <a:rPr lang="en-US" sz="1200" dirty="0">
                <a:solidFill>
                  <a:schemeClr val="tx2"/>
                </a:solidFill>
                <a:latin typeface="Noto Sans" charset="0"/>
                <a:ea typeface="Noto Sans" charset="0"/>
                <a:cs typeface="Noto Sans" charset="0"/>
              </a:rPr>
              <a:t>Assert Affiliation</a:t>
            </a:r>
          </a:p>
        </p:txBody>
      </p:sp>
      <p:sp>
        <p:nvSpPr>
          <p:cNvPr id="6" name="TextBox 5"/>
          <p:cNvSpPr txBox="1"/>
          <p:nvPr/>
        </p:nvSpPr>
        <p:spPr>
          <a:xfrm>
            <a:off x="5213246" y="5890280"/>
            <a:ext cx="1779939" cy="523220"/>
          </a:xfrm>
          <a:prstGeom prst="rect">
            <a:avLst/>
          </a:prstGeom>
          <a:noFill/>
        </p:spPr>
        <p:txBody>
          <a:bodyPr wrap="square" rtlCol="0">
            <a:spAutoFit/>
          </a:bodyPr>
          <a:lstStyle/>
          <a:p>
            <a:pPr algn="ctr"/>
            <a:r>
              <a:rPr lang="en-US" sz="1600" dirty="0">
                <a:solidFill>
                  <a:schemeClr val="accent1"/>
                </a:solidFill>
                <a:latin typeface="Noto Sans" charset="0"/>
                <a:ea typeface="Noto Sans" charset="0"/>
                <a:cs typeface="Noto Sans" charset="0"/>
              </a:rPr>
              <a:t>FUNDER</a:t>
            </a:r>
          </a:p>
          <a:p>
            <a:pPr algn="ctr"/>
            <a:r>
              <a:rPr lang="en-US" sz="1200" dirty="0">
                <a:solidFill>
                  <a:schemeClr val="tx2"/>
                </a:solidFill>
                <a:latin typeface="Noto Sans" charset="0"/>
                <a:ea typeface="Noto Sans" charset="0"/>
                <a:cs typeface="Noto Sans" charset="0"/>
              </a:rPr>
              <a:t>Assert AWARD</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4081" y="2111079"/>
            <a:ext cx="1039368" cy="104851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2090" y="4816433"/>
            <a:ext cx="1222248" cy="1197864"/>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88518" y="2088219"/>
            <a:ext cx="1048512" cy="1094232"/>
          </a:xfrm>
          <a:prstGeom prst="rect">
            <a:avLst/>
          </a:prstGeom>
        </p:spPr>
      </p:pic>
      <p:grpSp>
        <p:nvGrpSpPr>
          <p:cNvPr id="10" name="Group 9"/>
          <p:cNvGrpSpPr/>
          <p:nvPr/>
        </p:nvGrpSpPr>
        <p:grpSpPr>
          <a:xfrm rot="5400000">
            <a:off x="5595004" y="4119416"/>
            <a:ext cx="951084" cy="634926"/>
            <a:chOff x="978081" y="4807116"/>
            <a:chExt cx="1019270" cy="680445"/>
          </a:xfrm>
        </p:grpSpPr>
        <p:cxnSp>
          <p:nvCxnSpPr>
            <p:cNvPr id="11" name="Straight Arrow Connector 10"/>
            <p:cNvCxnSpPr/>
            <p:nvPr/>
          </p:nvCxnSpPr>
          <p:spPr>
            <a:xfrm flipH="1">
              <a:off x="978081" y="5193558"/>
              <a:ext cx="822960" cy="82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978081" y="5207195"/>
              <a:ext cx="1019269" cy="280366"/>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COLLECT</a:t>
              </a:r>
            </a:p>
          </p:txBody>
        </p:sp>
        <p:cxnSp>
          <p:nvCxnSpPr>
            <p:cNvPr id="13" name="Straight Arrow Connector 12"/>
            <p:cNvCxnSpPr/>
            <p:nvPr/>
          </p:nvCxnSpPr>
          <p:spPr>
            <a:xfrm>
              <a:off x="1177222" y="5096718"/>
              <a:ext cx="820128" cy="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78082" y="4807116"/>
              <a:ext cx="1019269" cy="280365"/>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CONNECT</a:t>
              </a:r>
            </a:p>
          </p:txBody>
        </p:sp>
      </p:grpSp>
      <p:grpSp>
        <p:nvGrpSpPr>
          <p:cNvPr id="15" name="Group 14"/>
          <p:cNvGrpSpPr/>
          <p:nvPr/>
        </p:nvGrpSpPr>
        <p:grpSpPr>
          <a:xfrm rot="1800000">
            <a:off x="4422039" y="2854574"/>
            <a:ext cx="951083" cy="617557"/>
            <a:chOff x="978081" y="4825731"/>
            <a:chExt cx="1019269" cy="661831"/>
          </a:xfrm>
        </p:grpSpPr>
        <p:cxnSp>
          <p:nvCxnSpPr>
            <p:cNvPr id="16" name="Straight Arrow Connector 15"/>
            <p:cNvCxnSpPr/>
            <p:nvPr/>
          </p:nvCxnSpPr>
          <p:spPr>
            <a:xfrm flipH="1">
              <a:off x="978081" y="5193558"/>
              <a:ext cx="822960" cy="82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78081" y="5207196"/>
              <a:ext cx="1019269" cy="280366"/>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COLLECT</a:t>
              </a:r>
            </a:p>
          </p:txBody>
        </p:sp>
        <p:cxnSp>
          <p:nvCxnSpPr>
            <p:cNvPr id="18" name="Straight Arrow Connector 17"/>
            <p:cNvCxnSpPr/>
            <p:nvPr/>
          </p:nvCxnSpPr>
          <p:spPr>
            <a:xfrm>
              <a:off x="1177222" y="5096718"/>
              <a:ext cx="820128" cy="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78081" y="4825731"/>
              <a:ext cx="1019269" cy="280366"/>
            </a:xfrm>
            <a:prstGeom prst="rect">
              <a:avLst/>
            </a:prstGeom>
            <a:noFill/>
          </p:spPr>
          <p:txBody>
            <a:bodyPr wrap="square" rtlCol="0">
              <a:spAutoFit/>
            </a:bodyPr>
            <a:lstStyle/>
            <a:p>
              <a:pPr algn="ctr"/>
              <a:r>
                <a:rPr lang="en-US" sz="1100" b="1">
                  <a:ln w="0"/>
                  <a:solidFill>
                    <a:schemeClr val="tx2"/>
                  </a:solidFill>
                  <a:latin typeface="Noto Sans" charset="0"/>
                  <a:ea typeface="Noto Sans" charset="0"/>
                  <a:cs typeface="Noto Sans" charset="0"/>
                </a:rPr>
                <a:t>CONNECT</a:t>
              </a:r>
              <a:endParaRPr lang="en-US" sz="1100" b="1" dirty="0">
                <a:ln w="0"/>
                <a:solidFill>
                  <a:schemeClr val="tx2"/>
                </a:solidFill>
                <a:latin typeface="Noto Sans" charset="0"/>
                <a:ea typeface="Noto Sans" charset="0"/>
                <a:cs typeface="Noto Sans" charset="0"/>
              </a:endParaRPr>
            </a:p>
          </p:txBody>
        </p:sp>
      </p:grpSp>
      <p:grpSp>
        <p:nvGrpSpPr>
          <p:cNvPr id="20" name="Group 19"/>
          <p:cNvGrpSpPr/>
          <p:nvPr/>
        </p:nvGrpSpPr>
        <p:grpSpPr>
          <a:xfrm rot="19800000">
            <a:off x="6721276" y="2854574"/>
            <a:ext cx="951084" cy="617562"/>
            <a:chOff x="978080" y="4825726"/>
            <a:chExt cx="1019270" cy="661836"/>
          </a:xfrm>
        </p:grpSpPr>
        <p:cxnSp>
          <p:nvCxnSpPr>
            <p:cNvPr id="21" name="Straight Arrow Connector 20"/>
            <p:cNvCxnSpPr/>
            <p:nvPr/>
          </p:nvCxnSpPr>
          <p:spPr>
            <a:xfrm flipH="1">
              <a:off x="978081" y="5193558"/>
              <a:ext cx="822960" cy="82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78080" y="5207196"/>
              <a:ext cx="1019269" cy="280366"/>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COLLECT</a:t>
              </a:r>
            </a:p>
          </p:txBody>
        </p:sp>
        <p:cxnSp>
          <p:nvCxnSpPr>
            <p:cNvPr id="23" name="Straight Arrow Connector 22"/>
            <p:cNvCxnSpPr/>
            <p:nvPr/>
          </p:nvCxnSpPr>
          <p:spPr>
            <a:xfrm>
              <a:off x="1177222" y="5096718"/>
              <a:ext cx="820128" cy="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978080" y="4825726"/>
              <a:ext cx="1019269" cy="280365"/>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CONNECT</a:t>
              </a:r>
            </a:p>
          </p:txBody>
        </p:sp>
      </p:grpSp>
      <p:sp>
        <p:nvSpPr>
          <p:cNvPr id="25" name="Arc 24"/>
          <p:cNvSpPr/>
          <p:nvPr/>
        </p:nvSpPr>
        <p:spPr>
          <a:xfrm>
            <a:off x="3987232" y="1401518"/>
            <a:ext cx="4231964" cy="4161642"/>
          </a:xfrm>
          <a:prstGeom prst="arc">
            <a:avLst>
              <a:gd name="adj1" fmla="val 6385050"/>
              <a:gd name="adj2" fmla="val 11206227"/>
            </a:avLst>
          </a:prstGeom>
          <a:ln w="139700">
            <a:solidFill>
              <a:schemeClr val="accent5"/>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Noto Sans Regular" charset="0"/>
            </a:endParaRPr>
          </a:p>
        </p:txBody>
      </p:sp>
      <p:sp>
        <p:nvSpPr>
          <p:cNvPr id="26" name="Arc 25"/>
          <p:cNvSpPr/>
          <p:nvPr/>
        </p:nvSpPr>
        <p:spPr>
          <a:xfrm>
            <a:off x="3983987" y="1401518"/>
            <a:ext cx="4231964" cy="4161642"/>
          </a:xfrm>
          <a:prstGeom prst="arc">
            <a:avLst>
              <a:gd name="adj1" fmla="val 21034409"/>
              <a:gd name="adj2" fmla="val 4536217"/>
            </a:avLst>
          </a:prstGeom>
          <a:ln w="139700">
            <a:solidFill>
              <a:schemeClr val="accent5"/>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Noto Sans Regular" charset="0"/>
            </a:endParaRPr>
          </a:p>
        </p:txBody>
      </p:sp>
      <p:sp>
        <p:nvSpPr>
          <p:cNvPr id="27" name="Arc 26"/>
          <p:cNvSpPr/>
          <p:nvPr/>
        </p:nvSpPr>
        <p:spPr>
          <a:xfrm>
            <a:off x="3980018" y="1401518"/>
            <a:ext cx="4231964" cy="4161642"/>
          </a:xfrm>
          <a:prstGeom prst="arc">
            <a:avLst>
              <a:gd name="adj1" fmla="val 13038003"/>
              <a:gd name="adj2" fmla="val 19211400"/>
            </a:avLst>
          </a:prstGeom>
          <a:ln w="139700">
            <a:solidFill>
              <a:schemeClr val="accent5"/>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Noto Sans Regular" charset="0"/>
            </a:endParaRPr>
          </a:p>
        </p:txBody>
      </p:sp>
      <p:sp>
        <p:nvSpPr>
          <p:cNvPr id="31" name="Title 1">
            <a:extLst>
              <a:ext uri="{FF2B5EF4-FFF2-40B4-BE49-F238E27FC236}">
                <a16:creationId xmlns:a16="http://schemas.microsoft.com/office/drawing/2014/main" id="{C8EB879E-2C7B-4AD8-B951-8B2FF68F6AC5}"/>
              </a:ext>
            </a:extLst>
          </p:cNvPr>
          <p:cNvSpPr txBox="1">
            <a:spLocks/>
          </p:cNvSpPr>
          <p:nvPr/>
        </p:nvSpPr>
        <p:spPr>
          <a:xfrm>
            <a:off x="859980" y="378692"/>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t>Connect your ORCID iD with [your institution]</a:t>
            </a:r>
          </a:p>
        </p:txBody>
      </p:sp>
    </p:spTree>
    <p:extLst>
      <p:ext uri="{BB962C8B-B14F-4D97-AF65-F5344CB8AC3E}">
        <p14:creationId xmlns:p14="http://schemas.microsoft.com/office/powerpoint/2010/main" val="68035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25" grpId="0" animBg="1"/>
      <p:bldP spid="26"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765852"/>
          </a:xfrm>
        </p:spPr>
        <p:txBody>
          <a:bodyPr/>
          <a:lstStyle/>
          <a:p>
            <a:pPr algn="ctr"/>
            <a:r>
              <a:rPr lang="en-GB" dirty="0"/>
              <a:t>Connect your ORCID iD </a:t>
            </a:r>
            <a:br>
              <a:rPr lang="en-GB" dirty="0"/>
            </a:br>
            <a:r>
              <a:rPr lang="en-GB" dirty="0"/>
              <a:t>with [your institution]</a:t>
            </a:r>
            <a:br>
              <a:rPr lang="en-GB" dirty="0"/>
            </a:br>
            <a:br>
              <a:rPr lang="en-GB" dirty="0"/>
            </a:br>
            <a:r>
              <a:rPr lang="en-GB" dirty="0"/>
              <a:t>[add link]</a:t>
            </a:r>
          </a:p>
        </p:txBody>
      </p:sp>
    </p:spTree>
    <p:extLst>
      <p:ext uri="{BB962C8B-B14F-4D97-AF65-F5344CB8AC3E}">
        <p14:creationId xmlns:p14="http://schemas.microsoft.com/office/powerpoint/2010/main" val="1314057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Visibility settings</a:t>
            </a:r>
          </a:p>
        </p:txBody>
      </p:sp>
      <p:sp>
        <p:nvSpPr>
          <p:cNvPr id="3" name="Content Placeholder 2"/>
          <p:cNvSpPr>
            <a:spLocks noGrp="1"/>
          </p:cNvSpPr>
          <p:nvPr>
            <p:ph idx="1"/>
          </p:nvPr>
        </p:nvSpPr>
        <p:spPr>
          <a:xfrm>
            <a:off x="838199" y="1825625"/>
            <a:ext cx="10920759" cy="4351338"/>
          </a:xfrm>
        </p:spPr>
        <p:txBody>
          <a:bodyPr/>
          <a:lstStyle/>
          <a:p>
            <a:pPr lvl="0" fontAlgn="base"/>
            <a:r>
              <a:rPr lang="en-GB" dirty="0"/>
              <a:t>Name the three visibility settings:</a:t>
            </a:r>
          </a:p>
          <a:p>
            <a:pPr lvl="0" fontAlgn="base"/>
            <a:endParaRPr lang="en-GB" dirty="0"/>
          </a:p>
          <a:p>
            <a:pPr lvl="0" fontAlgn="base"/>
            <a:endParaRPr lang="en-GB" dirty="0"/>
          </a:p>
          <a:p>
            <a:pPr lvl="0" fontAlgn="base"/>
            <a:r>
              <a:rPr lang="en-GB" dirty="0"/>
              <a:t>If information on your record is set to                       , can it be viewed and updated by trusted parties? </a:t>
            </a:r>
          </a:p>
          <a:p>
            <a:pPr lvl="0" fontAlgn="base"/>
            <a:endParaRPr lang="en-GB" dirty="0"/>
          </a:p>
          <a:p>
            <a:pPr lvl="0" fontAlgn="base"/>
            <a:r>
              <a:rPr lang="en-GB" dirty="0"/>
              <a:t>Which setting should you use to make your information re-usable and save you time filling in forms?</a:t>
            </a:r>
          </a:p>
        </p:txBody>
      </p:sp>
      <p:pic>
        <p:nvPicPr>
          <p:cNvPr id="5" name="Picture 4">
            <a:extLst>
              <a:ext uri="{FF2B5EF4-FFF2-40B4-BE49-F238E27FC236}">
                <a16:creationId xmlns:a16="http://schemas.microsoft.com/office/drawing/2014/main" id="{7D556C86-1857-4FFB-80E0-F7B9F1BD2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3717" y="2341197"/>
            <a:ext cx="1809683" cy="687177"/>
          </a:xfrm>
          <a:prstGeom prst="rect">
            <a:avLst/>
          </a:prstGeom>
        </p:spPr>
      </p:pic>
      <p:pic>
        <p:nvPicPr>
          <p:cNvPr id="7" name="Picture 6">
            <a:extLst>
              <a:ext uri="{FF2B5EF4-FFF2-40B4-BE49-F238E27FC236}">
                <a16:creationId xmlns:a16="http://schemas.microsoft.com/office/drawing/2014/main" id="{48E7B8B0-8D1A-42BC-901C-550F3A81FE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8917" y="2341197"/>
            <a:ext cx="1770342" cy="687177"/>
          </a:xfrm>
          <a:prstGeom prst="rect">
            <a:avLst/>
          </a:prstGeom>
        </p:spPr>
      </p:pic>
      <p:pic>
        <p:nvPicPr>
          <p:cNvPr id="9" name="Picture 8">
            <a:extLst>
              <a:ext uri="{FF2B5EF4-FFF2-40B4-BE49-F238E27FC236}">
                <a16:creationId xmlns:a16="http://schemas.microsoft.com/office/drawing/2014/main" id="{7EB3145E-A61A-4831-91F9-9C7A78A151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10684" y="2341197"/>
            <a:ext cx="1822797" cy="687177"/>
          </a:xfrm>
          <a:prstGeom prst="rect">
            <a:avLst/>
          </a:prstGeom>
        </p:spPr>
      </p:pic>
      <p:pic>
        <p:nvPicPr>
          <p:cNvPr id="11" name="Picture 10">
            <a:extLst>
              <a:ext uri="{FF2B5EF4-FFF2-40B4-BE49-F238E27FC236}">
                <a16:creationId xmlns:a16="http://schemas.microsoft.com/office/drawing/2014/main" id="{64812A7A-4ECD-44E9-BE9D-6F225068E1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6174" y="3288568"/>
            <a:ext cx="1822797" cy="687177"/>
          </a:xfrm>
          <a:prstGeom prst="rect">
            <a:avLst/>
          </a:prstGeom>
        </p:spPr>
      </p:pic>
    </p:spTree>
    <p:extLst>
      <p:ext uri="{BB962C8B-B14F-4D97-AF65-F5344CB8AC3E}">
        <p14:creationId xmlns:p14="http://schemas.microsoft.com/office/powerpoint/2010/main" val="403341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3"/>
            <a:extLst>
              <a:ext uri="{FF2B5EF4-FFF2-40B4-BE49-F238E27FC236}">
                <a16:creationId xmlns:a16="http://schemas.microsoft.com/office/drawing/2014/main" id="{B4B0D577-97D9-42EE-8575-F7D227AE87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7414" y="857027"/>
            <a:ext cx="9137172" cy="5143946"/>
          </a:xfrm>
          <a:prstGeom prst="rect">
            <a:avLst/>
          </a:prstGeom>
        </p:spPr>
      </p:pic>
    </p:spTree>
    <p:extLst>
      <p:ext uri="{BB962C8B-B14F-4D97-AF65-F5344CB8AC3E}">
        <p14:creationId xmlns:p14="http://schemas.microsoft.com/office/powerpoint/2010/main" val="2070793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70569" y="704538"/>
            <a:ext cx="10515600" cy="3794549"/>
          </a:xfrm>
        </p:spPr>
        <p:txBody>
          <a:bodyPr>
            <a:normAutofit fontScale="90000"/>
          </a:bodyPr>
          <a:lstStyle/>
          <a:p>
            <a:pPr algn="ctr"/>
            <a:r>
              <a:rPr lang="en-GB" sz="5400" b="1" dirty="0"/>
              <a:t>Enter once, re-use often</a:t>
            </a:r>
            <a:br>
              <a:rPr lang="en-GB" sz="5400" dirty="0"/>
            </a:br>
            <a:br>
              <a:rPr lang="en-GB" sz="5400" dirty="0"/>
            </a:br>
            <a:r>
              <a:rPr lang="en-GB" sz="5400" dirty="0"/>
              <a:t>To get the benefits of ORCID, </a:t>
            </a:r>
            <a:br>
              <a:rPr lang="en-GB" sz="5400" dirty="0"/>
            </a:br>
            <a:r>
              <a:rPr lang="en-GB" sz="5400" dirty="0"/>
              <a:t>where should you use your ORCID iD?</a:t>
            </a:r>
          </a:p>
        </p:txBody>
      </p:sp>
      <p:sp>
        <p:nvSpPr>
          <p:cNvPr id="7" name="Rounded Rectangle 2">
            <a:extLst>
              <a:ext uri="{FF2B5EF4-FFF2-40B4-BE49-F238E27FC236}">
                <a16:creationId xmlns:a16="http://schemas.microsoft.com/office/drawing/2014/main" id="{D09BE82A-FC8B-421C-98EA-B2C4656EB057}"/>
              </a:ext>
            </a:extLst>
          </p:cNvPr>
          <p:cNvSpPr/>
          <p:nvPr/>
        </p:nvSpPr>
        <p:spPr>
          <a:xfrm>
            <a:off x="2935013" y="4670705"/>
            <a:ext cx="6321974" cy="1715105"/>
          </a:xfrm>
          <a:prstGeom prst="roundRect">
            <a:avLst/>
          </a:prstGeom>
          <a:solidFill>
            <a:schemeClr val="accent5">
              <a:lumMod val="20000"/>
              <a:lumOff val="80000"/>
            </a:schemeClr>
          </a:solidFill>
          <a:ln w="22225">
            <a:solidFill>
              <a:schemeClr val="accent6">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Noto Sans Regular" charset="0"/>
            </a:endParaRPr>
          </a:p>
        </p:txBody>
      </p:sp>
      <p:pic>
        <p:nvPicPr>
          <p:cNvPr id="9" name="Picture 8">
            <a:extLst>
              <a:ext uri="{FF2B5EF4-FFF2-40B4-BE49-F238E27FC236}">
                <a16:creationId xmlns:a16="http://schemas.microsoft.com/office/drawing/2014/main" id="{EC5D489E-F68A-425F-8E8E-DAE0D637DF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7687" y="4776667"/>
            <a:ext cx="1398021" cy="1379048"/>
          </a:xfrm>
          <a:prstGeom prst="rect">
            <a:avLst/>
          </a:prstGeom>
        </p:spPr>
      </p:pic>
      <p:pic>
        <p:nvPicPr>
          <p:cNvPr id="10" name="Picture 9">
            <a:extLst>
              <a:ext uri="{FF2B5EF4-FFF2-40B4-BE49-F238E27FC236}">
                <a16:creationId xmlns:a16="http://schemas.microsoft.com/office/drawing/2014/main" id="{0339B7F2-A221-4754-A425-39DD9A4B53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4204" y="4961966"/>
            <a:ext cx="1574293" cy="1110726"/>
          </a:xfrm>
          <a:prstGeom prst="rect">
            <a:avLst/>
          </a:prstGeom>
        </p:spPr>
      </p:pic>
      <p:pic>
        <p:nvPicPr>
          <p:cNvPr id="11" name="Picture 10">
            <a:extLst>
              <a:ext uri="{FF2B5EF4-FFF2-40B4-BE49-F238E27FC236}">
                <a16:creationId xmlns:a16="http://schemas.microsoft.com/office/drawing/2014/main" id="{F8B741B2-7077-4EF0-BF14-BEAAF486C6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27434" y="4887086"/>
            <a:ext cx="1227827" cy="1260487"/>
          </a:xfrm>
          <a:prstGeom prst="rect">
            <a:avLst/>
          </a:prstGeom>
        </p:spPr>
      </p:pic>
    </p:spTree>
    <p:extLst>
      <p:ext uri="{BB962C8B-B14F-4D97-AF65-F5344CB8AC3E}">
        <p14:creationId xmlns:p14="http://schemas.microsoft.com/office/powerpoint/2010/main" val="2971243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Get the benefits of ORCID!</a:t>
            </a:r>
          </a:p>
        </p:txBody>
      </p:sp>
      <p:sp>
        <p:nvSpPr>
          <p:cNvPr id="3" name="Content Placeholder 2"/>
          <p:cNvSpPr>
            <a:spLocks noGrp="1"/>
          </p:cNvSpPr>
          <p:nvPr>
            <p:ph idx="1"/>
          </p:nvPr>
        </p:nvSpPr>
        <p:spPr>
          <a:xfrm>
            <a:off x="2406650" y="2186383"/>
            <a:ext cx="2908300" cy="2284015"/>
          </a:xfrm>
        </p:spPr>
        <p:txBody>
          <a:bodyPr/>
          <a:lstStyle/>
          <a:p>
            <a:pPr marL="0" indent="0" algn="r">
              <a:buNone/>
            </a:pPr>
            <a:r>
              <a:rPr lang="en-GB" dirty="0"/>
              <a:t>Log in </a:t>
            </a:r>
          </a:p>
          <a:p>
            <a:pPr marL="0" indent="0" algn="r">
              <a:buNone/>
            </a:pPr>
            <a:r>
              <a:rPr lang="en-GB" dirty="0"/>
              <a:t>with your iD </a:t>
            </a:r>
          </a:p>
          <a:p>
            <a:pPr marL="0" indent="0" algn="r">
              <a:buNone/>
            </a:pPr>
            <a:r>
              <a:rPr lang="en-GB" dirty="0"/>
              <a:t>when you see </a:t>
            </a:r>
          </a:p>
          <a:p>
            <a:pPr marL="0" indent="0" algn="r">
              <a:buNone/>
            </a:pPr>
            <a:r>
              <a:rPr lang="en-GB" dirty="0"/>
              <a:t>the iD icon</a:t>
            </a:r>
          </a:p>
        </p:txBody>
      </p:sp>
      <p:pic>
        <p:nvPicPr>
          <p:cNvPr id="4" name="Picture 3">
            <a:extLst>
              <a:ext uri="{FF2B5EF4-FFF2-40B4-BE49-F238E27FC236}">
                <a16:creationId xmlns:a16="http://schemas.microsoft.com/office/drawing/2014/main" id="{B2A4C1E1-CAF5-457F-A66A-DAD6F8EB0AE0}"/>
              </a:ext>
            </a:extLst>
          </p:cNvPr>
          <p:cNvPicPr>
            <a:picLocks noChangeAspect="1"/>
          </p:cNvPicPr>
          <p:nvPr/>
        </p:nvPicPr>
        <p:blipFill>
          <a:blip r:embed="rId4"/>
          <a:stretch>
            <a:fillRect/>
          </a:stretch>
        </p:blipFill>
        <p:spPr>
          <a:xfrm>
            <a:off x="5734050" y="1943353"/>
            <a:ext cx="4305300" cy="2770077"/>
          </a:xfrm>
          <a:prstGeom prst="rect">
            <a:avLst/>
          </a:prstGeom>
        </p:spPr>
      </p:pic>
      <p:sp>
        <p:nvSpPr>
          <p:cNvPr id="5" name="Content Placeholder 2">
            <a:extLst>
              <a:ext uri="{FF2B5EF4-FFF2-40B4-BE49-F238E27FC236}">
                <a16:creationId xmlns:a16="http://schemas.microsoft.com/office/drawing/2014/main" id="{7A75D9D8-74C9-491A-8066-A14447A7A99E}"/>
              </a:ext>
            </a:extLst>
          </p:cNvPr>
          <p:cNvSpPr txBox="1">
            <a:spLocks/>
          </p:cNvSpPr>
          <p:nvPr/>
        </p:nvSpPr>
        <p:spPr>
          <a:xfrm>
            <a:off x="838200" y="5301798"/>
            <a:ext cx="10515600" cy="12768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Explore all help topics at </a:t>
            </a:r>
            <a:r>
              <a:rPr lang="en-GB" b="1" dirty="0"/>
              <a:t>Welcome to ORCID</a:t>
            </a:r>
          </a:p>
          <a:p>
            <a:pPr marL="0" indent="0" algn="ctr">
              <a:buNone/>
            </a:pPr>
            <a:r>
              <a:rPr lang="en-GB" dirty="0">
                <a:hlinkClick r:id="rId5"/>
              </a:rPr>
              <a:t>https://orcid.org/help</a:t>
            </a:r>
            <a:r>
              <a:rPr lang="en-GB" dirty="0"/>
              <a:t>     </a:t>
            </a:r>
          </a:p>
        </p:txBody>
      </p:sp>
    </p:spTree>
    <p:extLst>
      <p:ext uri="{BB962C8B-B14F-4D97-AF65-F5344CB8AC3E}">
        <p14:creationId xmlns:p14="http://schemas.microsoft.com/office/powerpoint/2010/main" val="408880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Aims of this session</a:t>
            </a:r>
          </a:p>
        </p:txBody>
      </p:sp>
      <p:sp>
        <p:nvSpPr>
          <p:cNvPr id="3" name="Content Placeholder 2"/>
          <p:cNvSpPr>
            <a:spLocks noGrp="1"/>
          </p:cNvSpPr>
          <p:nvPr>
            <p:ph idx="1"/>
          </p:nvPr>
        </p:nvSpPr>
        <p:spPr/>
        <p:txBody>
          <a:bodyPr/>
          <a:lstStyle/>
          <a:p>
            <a:pPr marL="514350" indent="-514350">
              <a:buFont typeface="+mj-lt"/>
              <a:buAutoNum type="arabicPeriod"/>
            </a:pPr>
            <a:r>
              <a:rPr lang="en-GB" sz="3600" dirty="0"/>
              <a:t>Introduce you to ORCID and how it can help you</a:t>
            </a:r>
          </a:p>
          <a:p>
            <a:pPr marL="514350" indent="-514350">
              <a:buFont typeface="+mj-lt"/>
              <a:buAutoNum type="arabicPeriod"/>
            </a:pPr>
            <a:r>
              <a:rPr lang="en-GB" sz="3600" dirty="0"/>
              <a:t>Help you to register for your ORCID iD and connect to [your institution]</a:t>
            </a:r>
          </a:p>
          <a:p>
            <a:pPr marL="514350" indent="-514350">
              <a:buFont typeface="+mj-lt"/>
              <a:buAutoNum type="arabicPeriod"/>
            </a:pPr>
            <a:r>
              <a:rPr lang="en-GB" sz="3600" dirty="0"/>
              <a:t>Raise your awareness of where you can use your ORCID iD, encourage you to do so, and maximize the benefit to you of having an ORCID iD</a:t>
            </a:r>
          </a:p>
          <a:p>
            <a:endParaRPr lang="en-GB" dirty="0"/>
          </a:p>
        </p:txBody>
      </p:sp>
    </p:spTree>
    <p:extLst>
      <p:ext uri="{BB962C8B-B14F-4D97-AF65-F5344CB8AC3E}">
        <p14:creationId xmlns:p14="http://schemas.microsoft.com/office/powerpoint/2010/main" val="1898548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What is ORCID?</a:t>
            </a:r>
          </a:p>
        </p:txBody>
      </p:sp>
      <p:sp>
        <p:nvSpPr>
          <p:cNvPr id="3" name="Content Placeholder 2"/>
          <p:cNvSpPr>
            <a:spLocks noGrp="1"/>
          </p:cNvSpPr>
          <p:nvPr>
            <p:ph idx="1"/>
          </p:nvPr>
        </p:nvSpPr>
        <p:spPr>
          <a:xfrm>
            <a:off x="838200" y="1825625"/>
            <a:ext cx="6972300" cy="4351338"/>
          </a:xfrm>
        </p:spPr>
        <p:txBody>
          <a:bodyPr/>
          <a:lstStyle/>
          <a:p>
            <a:r>
              <a:rPr lang="en-GB" b="1" dirty="0"/>
              <a:t>O</a:t>
            </a:r>
            <a:r>
              <a:rPr lang="en-GB" dirty="0"/>
              <a:t>pen </a:t>
            </a:r>
            <a:r>
              <a:rPr lang="en-GB" b="1" dirty="0"/>
              <a:t>R</a:t>
            </a:r>
            <a:r>
              <a:rPr lang="en-GB" dirty="0"/>
              <a:t>esearcher and </a:t>
            </a:r>
            <a:r>
              <a:rPr lang="en-GB" b="1" dirty="0"/>
              <a:t>C</a:t>
            </a:r>
            <a:r>
              <a:rPr lang="en-GB" dirty="0"/>
              <a:t>ontributor </a:t>
            </a:r>
            <a:r>
              <a:rPr lang="en-GB" b="1" dirty="0"/>
              <a:t>Id</a:t>
            </a:r>
            <a:r>
              <a:rPr lang="en-GB" dirty="0"/>
              <a:t>entifier</a:t>
            </a:r>
          </a:p>
          <a:p>
            <a:r>
              <a:rPr lang="en-GB" dirty="0"/>
              <a:t>ORCID iD is a 16-digit unique identifier</a:t>
            </a:r>
          </a:p>
          <a:p>
            <a:r>
              <a:rPr lang="en-GB" dirty="0"/>
              <a:t>Free to register and use your iD</a:t>
            </a:r>
          </a:p>
          <a:p>
            <a:r>
              <a:rPr lang="en-GB" dirty="0"/>
              <a:t>ORCID is used around the world by</a:t>
            </a:r>
          </a:p>
          <a:p>
            <a:pPr lvl="1"/>
            <a:r>
              <a:rPr lang="en-GB" dirty="0"/>
              <a:t>Publishers</a:t>
            </a:r>
          </a:p>
          <a:p>
            <a:pPr lvl="1"/>
            <a:r>
              <a:rPr lang="en-GB" dirty="0"/>
              <a:t>Research organisations</a:t>
            </a:r>
          </a:p>
          <a:p>
            <a:pPr lvl="1"/>
            <a:r>
              <a:rPr lang="en-GB" dirty="0"/>
              <a:t>Funders</a:t>
            </a:r>
          </a:p>
          <a:p>
            <a:pPr marL="0" indent="0">
              <a:buNone/>
            </a:pPr>
            <a:endParaRPr lang="en-GB" dirty="0"/>
          </a:p>
          <a:p>
            <a:endParaRPr lang="en-GB" dirty="0"/>
          </a:p>
        </p:txBody>
      </p:sp>
      <p:pic>
        <p:nvPicPr>
          <p:cNvPr id="6" name="Picture 5">
            <a:extLst>
              <a:ext uri="{FF2B5EF4-FFF2-40B4-BE49-F238E27FC236}">
                <a16:creationId xmlns:a16="http://schemas.microsoft.com/office/drawing/2014/main" id="{C2B9F570-345D-4500-9502-B2AC3D5063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0500" y="1690688"/>
            <a:ext cx="3738888" cy="3546010"/>
          </a:xfrm>
          <a:prstGeom prst="rect">
            <a:avLst/>
          </a:prstGeom>
        </p:spPr>
      </p:pic>
    </p:spTree>
    <p:extLst>
      <p:ext uri="{BB962C8B-B14F-4D97-AF65-F5344CB8AC3E}">
        <p14:creationId xmlns:p14="http://schemas.microsoft.com/office/powerpoint/2010/main" val="808330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hlinkClick r:id="rId3"/>
            <a:extLst>
              <a:ext uri="{FF2B5EF4-FFF2-40B4-BE49-F238E27FC236}">
                <a16:creationId xmlns:a16="http://schemas.microsoft.com/office/drawing/2014/main" id="{2FA7EBAC-70A8-4348-894C-B7E7D297BB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7414" y="853217"/>
            <a:ext cx="9137172" cy="5151566"/>
          </a:xfrm>
          <a:prstGeom prst="rect">
            <a:avLst/>
          </a:prstGeom>
        </p:spPr>
      </p:pic>
    </p:spTree>
    <p:extLst>
      <p:ext uri="{BB962C8B-B14F-4D97-AF65-F5344CB8AC3E}">
        <p14:creationId xmlns:p14="http://schemas.microsoft.com/office/powerpoint/2010/main" val="478512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8220" y="634947"/>
            <a:ext cx="10515600" cy="5555990"/>
          </a:xfrm>
        </p:spPr>
        <p:txBody>
          <a:bodyPr>
            <a:normAutofit/>
          </a:bodyPr>
          <a:lstStyle/>
          <a:p>
            <a:pPr algn="ctr"/>
            <a:r>
              <a:rPr lang="en-GB" sz="7200" dirty="0"/>
              <a:t>How is ORCID different </a:t>
            </a:r>
            <a:br>
              <a:rPr lang="en-GB" sz="7200" dirty="0"/>
            </a:br>
            <a:r>
              <a:rPr lang="en-GB" sz="7200" dirty="0"/>
              <a:t>from other researcher identifiers?</a:t>
            </a:r>
          </a:p>
        </p:txBody>
      </p:sp>
    </p:spTree>
    <p:extLst>
      <p:ext uri="{BB962C8B-B14F-4D97-AF65-F5344CB8AC3E}">
        <p14:creationId xmlns:p14="http://schemas.microsoft.com/office/powerpoint/2010/main" val="27601266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How can ORCID benefit me?  Your iD…</a:t>
            </a:r>
          </a:p>
        </p:txBody>
      </p:sp>
      <p:sp>
        <p:nvSpPr>
          <p:cNvPr id="3" name="Content Placeholder 2"/>
          <p:cNvSpPr>
            <a:spLocks noGrp="1"/>
          </p:cNvSpPr>
          <p:nvPr>
            <p:ph idx="1"/>
          </p:nvPr>
        </p:nvSpPr>
        <p:spPr/>
        <p:txBody>
          <a:bodyPr>
            <a:normAutofit/>
          </a:bodyPr>
          <a:lstStyle/>
          <a:p>
            <a:pPr lvl="0" fontAlgn="base"/>
            <a:r>
              <a:rPr lang="en-GB" dirty="0"/>
              <a:t>distinguishes you and ensures your research outputs and activities are correctly attributed to you</a:t>
            </a:r>
          </a:p>
          <a:p>
            <a:pPr lvl="0" fontAlgn="base"/>
            <a:r>
              <a:rPr lang="en-GB" dirty="0"/>
              <a:t>reliably and easily connects you with your contributions and affiliations</a:t>
            </a:r>
          </a:p>
          <a:p>
            <a:pPr lvl="0" fontAlgn="base"/>
            <a:r>
              <a:rPr lang="en-GB" dirty="0"/>
              <a:t>reduces form-filling </a:t>
            </a:r>
          </a:p>
          <a:p>
            <a:pPr lvl="0" fontAlgn="base"/>
            <a:r>
              <a:rPr lang="en-GB" dirty="0"/>
              <a:t>improves recognition and discoverability for you and your research outputs</a:t>
            </a:r>
          </a:p>
          <a:p>
            <a:pPr lvl="0" fontAlgn="base"/>
            <a:r>
              <a:rPr lang="en-GB" dirty="0"/>
              <a:t>is interoperable </a:t>
            </a:r>
          </a:p>
          <a:p>
            <a:pPr lvl="0" fontAlgn="base"/>
            <a:r>
              <a:rPr lang="en-GB" dirty="0"/>
              <a:t>is persistent</a:t>
            </a:r>
          </a:p>
        </p:txBody>
      </p:sp>
    </p:spTree>
    <p:extLst>
      <p:ext uri="{BB962C8B-B14F-4D97-AF65-F5344CB8AC3E}">
        <p14:creationId xmlns:p14="http://schemas.microsoft.com/office/powerpoint/2010/main" val="2684026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Stand out in the sea of researchers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08" y="1504887"/>
            <a:ext cx="3371454" cy="1832312"/>
          </a:xfrm>
          <a:prstGeom prst="rect">
            <a:avLst/>
          </a:prstGeom>
          <a:ln>
            <a:solidFill>
              <a:schemeClr val="bg1">
                <a:lumMod val="75000"/>
              </a:schemeClr>
            </a:solidFill>
          </a:ln>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4535" y="3601327"/>
            <a:ext cx="9342930" cy="2933954"/>
          </a:xfrm>
          <a:prstGeom prst="rect">
            <a:avLst/>
          </a:prstGeom>
          <a:ln>
            <a:solidFill>
              <a:srgbClr val="A6CE39"/>
            </a:solidFill>
          </a:ln>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4662" y="1504887"/>
            <a:ext cx="7953899" cy="1832312"/>
          </a:xfrm>
          <a:prstGeom prst="rect">
            <a:avLst/>
          </a:prstGeom>
          <a:ln>
            <a:solidFill>
              <a:schemeClr val="bg1">
                <a:lumMod val="75000"/>
              </a:schemeClr>
            </a:solidFill>
          </a:ln>
        </p:spPr>
      </p:pic>
    </p:spTree>
    <p:extLst>
      <p:ext uri="{BB962C8B-B14F-4D97-AF65-F5344CB8AC3E}">
        <p14:creationId xmlns:p14="http://schemas.microsoft.com/office/powerpoint/2010/main" val="25185583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Why is name disambiguation important?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350962"/>
            <a:ext cx="9144000" cy="5095875"/>
          </a:xfrm>
          <a:prstGeom prst="rect">
            <a:avLst/>
          </a:prstGeom>
        </p:spPr>
      </p:pic>
    </p:spTree>
    <p:extLst>
      <p:ext uri="{BB962C8B-B14F-4D97-AF65-F5344CB8AC3E}">
        <p14:creationId xmlns:p14="http://schemas.microsoft.com/office/powerpoint/2010/main" val="1937999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9249"/>
            <a:ext cx="10515600" cy="1325563"/>
          </a:xfrm>
        </p:spPr>
        <p:txBody>
          <a:bodyPr/>
          <a:lstStyle/>
          <a:p>
            <a:pPr algn="ctr"/>
            <a:r>
              <a:rPr lang="en-GB" dirty="0"/>
              <a:t>Where can I use my ORCID iD?</a:t>
            </a:r>
          </a:p>
        </p:txBody>
      </p:sp>
      <p:sp>
        <p:nvSpPr>
          <p:cNvPr id="3" name="Content Placeholder 2"/>
          <p:cNvSpPr>
            <a:spLocks noGrp="1"/>
          </p:cNvSpPr>
          <p:nvPr>
            <p:ph idx="1"/>
          </p:nvPr>
        </p:nvSpPr>
        <p:spPr>
          <a:xfrm>
            <a:off x="838200" y="1825625"/>
            <a:ext cx="9906000" cy="4351338"/>
          </a:xfrm>
        </p:spPr>
        <p:txBody>
          <a:bodyPr>
            <a:normAutofit/>
          </a:bodyPr>
          <a:lstStyle/>
          <a:p>
            <a:pPr marL="0" lvl="0" indent="0" fontAlgn="base">
              <a:buNone/>
            </a:pPr>
            <a:r>
              <a:rPr lang="en-GB" sz="4000" dirty="0"/>
              <a:t>Sign in where you see the iD logo, for example:</a:t>
            </a:r>
          </a:p>
          <a:p>
            <a:pPr marL="0" lvl="0" indent="0" fontAlgn="base">
              <a:buNone/>
            </a:pPr>
            <a:endParaRPr lang="en-GB" sz="4000" dirty="0"/>
          </a:p>
          <a:p>
            <a:pPr lvl="0" fontAlgn="base"/>
            <a:r>
              <a:rPr lang="en-GB" sz="4000" dirty="0"/>
              <a:t>Submitting a manuscript </a:t>
            </a:r>
          </a:p>
          <a:p>
            <a:pPr lvl="0" fontAlgn="base"/>
            <a:r>
              <a:rPr lang="en-GB" sz="4000" dirty="0"/>
              <a:t>Applying for a grant</a:t>
            </a:r>
          </a:p>
          <a:p>
            <a:pPr lvl="0" fontAlgn="base"/>
            <a:r>
              <a:rPr lang="en-GB" sz="4000" dirty="0"/>
              <a:t>Depositing in a repository</a:t>
            </a:r>
          </a:p>
          <a:p>
            <a:pPr marL="0" lvl="0" indent="0" fontAlgn="base">
              <a:buNone/>
            </a:pPr>
            <a:endParaRPr lang="en-GB" dirty="0"/>
          </a:p>
        </p:txBody>
      </p:sp>
      <p:pic>
        <p:nvPicPr>
          <p:cNvPr id="4" name="Picture 3">
            <a:extLst>
              <a:ext uri="{FF2B5EF4-FFF2-40B4-BE49-F238E27FC236}">
                <a16:creationId xmlns:a16="http://schemas.microsoft.com/office/drawing/2014/main" id="{BE989D11-FB43-4E66-9A23-E539EC7EF91C}"/>
              </a:ext>
            </a:extLst>
          </p:cNvPr>
          <p:cNvPicPr>
            <a:picLocks noChangeAspect="1"/>
          </p:cNvPicPr>
          <p:nvPr/>
        </p:nvPicPr>
        <p:blipFill>
          <a:blip r:embed="rId3"/>
          <a:stretch>
            <a:fillRect/>
          </a:stretch>
        </p:blipFill>
        <p:spPr>
          <a:xfrm>
            <a:off x="7016750" y="2860785"/>
            <a:ext cx="4305300" cy="2770077"/>
          </a:xfrm>
          <a:prstGeom prst="rect">
            <a:avLst/>
          </a:prstGeom>
        </p:spPr>
      </p:pic>
      <p:sp>
        <p:nvSpPr>
          <p:cNvPr id="10" name="Arrow: Down 9">
            <a:extLst>
              <a:ext uri="{FF2B5EF4-FFF2-40B4-BE49-F238E27FC236}">
                <a16:creationId xmlns:a16="http://schemas.microsoft.com/office/drawing/2014/main" id="{E120A3D5-5FBE-4F81-9CD1-05B735F5E818}"/>
              </a:ext>
            </a:extLst>
          </p:cNvPr>
          <p:cNvSpPr/>
          <p:nvPr/>
        </p:nvSpPr>
        <p:spPr>
          <a:xfrm rot="20396510">
            <a:off x="7991978" y="2412868"/>
            <a:ext cx="222901" cy="2741201"/>
          </a:xfrm>
          <a:prstGeom prst="downArrow">
            <a:avLst/>
          </a:prstGeom>
          <a:solidFill>
            <a:srgbClr val="A6CE39"/>
          </a:solidFill>
          <a:ln w="38100">
            <a:solidFill>
              <a:srgbClr val="A6C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300575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634</TotalTime>
  <Words>1488</Words>
  <Application>Microsoft Office PowerPoint</Application>
  <PresentationFormat>Widescreen</PresentationFormat>
  <Paragraphs>176</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Noto Sans</vt:lpstr>
      <vt:lpstr>Noto Sans Regular</vt:lpstr>
      <vt:lpstr>Office Theme</vt:lpstr>
      <vt:lpstr>PowerPoint Presentation</vt:lpstr>
      <vt:lpstr>Aims of this session</vt:lpstr>
      <vt:lpstr>What is ORCID?</vt:lpstr>
      <vt:lpstr>PowerPoint Presentation</vt:lpstr>
      <vt:lpstr>How is ORCID different  from other researcher identifiers?</vt:lpstr>
      <vt:lpstr>How can ORCID benefit me?  Your iD…</vt:lpstr>
      <vt:lpstr>Stand out in the sea of researchers</vt:lpstr>
      <vt:lpstr>Why is name disambiguation important?</vt:lpstr>
      <vt:lpstr>Where can I use my ORCID iD?</vt:lpstr>
      <vt:lpstr>Register now for your ORCID iD</vt:lpstr>
      <vt:lpstr>What’s the difference between these 2 sources?</vt:lpstr>
      <vt:lpstr>PowerPoint Presentation</vt:lpstr>
      <vt:lpstr>Connect your ORCID iD  with [your institution]  [add link]</vt:lpstr>
      <vt:lpstr>Visibility settings</vt:lpstr>
      <vt:lpstr>PowerPoint Presentation</vt:lpstr>
      <vt:lpstr>Enter once, re-use often  To get the benefits of ORCID,  where should you use your ORCID iD?</vt:lpstr>
      <vt:lpstr>Get the benefits of ORCID!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ORCID </dc:title>
  <dc:creator>Laura Wilkinson</dc:creator>
  <cp:lastModifiedBy>Laura Wilkinson</cp:lastModifiedBy>
  <cp:revision>55</cp:revision>
  <dcterms:created xsi:type="dcterms:W3CDTF">2017-09-22T14:15:34Z</dcterms:created>
  <dcterms:modified xsi:type="dcterms:W3CDTF">2017-11-20T11:18:46Z</dcterms:modified>
</cp:coreProperties>
</file>