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7"/>
  </p:notesMasterIdLst>
  <p:handoutMasterIdLst>
    <p:handoutMasterId r:id="rId38"/>
  </p:handoutMasterIdLst>
  <p:sldIdLst>
    <p:sldId id="285" r:id="rId2"/>
    <p:sldId id="354" r:id="rId3"/>
    <p:sldId id="373" r:id="rId4"/>
    <p:sldId id="305" r:id="rId5"/>
    <p:sldId id="361" r:id="rId6"/>
    <p:sldId id="381" r:id="rId7"/>
    <p:sldId id="318" r:id="rId8"/>
    <p:sldId id="371" r:id="rId9"/>
    <p:sldId id="355" r:id="rId10"/>
    <p:sldId id="326" r:id="rId11"/>
    <p:sldId id="301" r:id="rId12"/>
    <p:sldId id="302" r:id="rId13"/>
    <p:sldId id="356" r:id="rId14"/>
    <p:sldId id="383" r:id="rId15"/>
    <p:sldId id="339" r:id="rId16"/>
    <p:sldId id="359" r:id="rId17"/>
    <p:sldId id="385" r:id="rId18"/>
    <p:sldId id="380" r:id="rId19"/>
    <p:sldId id="382" r:id="rId20"/>
    <p:sldId id="362" r:id="rId21"/>
    <p:sldId id="375" r:id="rId22"/>
    <p:sldId id="363" r:id="rId23"/>
    <p:sldId id="376" r:id="rId24"/>
    <p:sldId id="377" r:id="rId25"/>
    <p:sldId id="391" r:id="rId26"/>
    <p:sldId id="378" r:id="rId27"/>
    <p:sldId id="390" r:id="rId28"/>
    <p:sldId id="384" r:id="rId29"/>
    <p:sldId id="387" r:id="rId30"/>
    <p:sldId id="388" r:id="rId31"/>
    <p:sldId id="389" r:id="rId32"/>
    <p:sldId id="256" r:id="rId33"/>
    <p:sldId id="257" r:id="rId34"/>
    <p:sldId id="258" r:id="rId35"/>
    <p:sldId id="37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mmunications webinar re-branded" id="{98FB6812-E11E-E744-9C94-24A38DCFA371}">
          <p14:sldIdLst>
            <p14:sldId id="285"/>
            <p14:sldId id="354"/>
            <p14:sldId id="373"/>
            <p14:sldId id="305"/>
            <p14:sldId id="361"/>
            <p14:sldId id="381"/>
            <p14:sldId id="318"/>
            <p14:sldId id="371"/>
            <p14:sldId id="355"/>
            <p14:sldId id="326"/>
            <p14:sldId id="301"/>
            <p14:sldId id="302"/>
            <p14:sldId id="356"/>
            <p14:sldId id="383"/>
          </p14:sldIdLst>
        </p14:section>
        <p14:section name="ORCID Resources" id="{934C1962-28B3-4E4B-A4FD-E9BC3A5BBBCB}">
          <p14:sldIdLst>
            <p14:sldId id="339"/>
            <p14:sldId id="359"/>
            <p14:sldId id="385"/>
            <p14:sldId id="380"/>
            <p14:sldId id="382"/>
            <p14:sldId id="362"/>
            <p14:sldId id="375"/>
            <p14:sldId id="363"/>
          </p14:sldIdLst>
        </p14:section>
        <p14:section name="Community examples" id="{CE0AC19B-8EB1-4B40-A706-D50D01D68E8A}">
          <p14:sldIdLst>
            <p14:sldId id="376"/>
            <p14:sldId id="377"/>
            <p14:sldId id="391"/>
            <p14:sldId id="378"/>
          </p14:sldIdLst>
        </p14:section>
        <p14:section name="EMEA/AMs" id="{956C3868-D9D0-4CA9-86A8-5DC1D69B6D31}">
          <p14:sldIdLst>
            <p14:sldId id="390"/>
          </p14:sldIdLst>
        </p14:section>
        <p14:section name="APAC" id="{EC7496B0-CFD0-47AF-8388-A5196BDABB7F}">
          <p14:sldIdLst>
            <p14:sldId id="384"/>
            <p14:sldId id="387"/>
            <p14:sldId id="388"/>
            <p14:sldId id="389"/>
            <p14:sldId id="256"/>
            <p14:sldId id="257"/>
            <p14:sldId id="258"/>
          </p14:sldIdLst>
        </p14:section>
        <p14:section name="Final" id="{2E1DC0F6-4A57-41B4-8237-545DABC99ECD}">
          <p14:sldIdLst>
            <p14:sldId id="370"/>
          </p14:sldIdLst>
        </p14:section>
      </p14:sectionLst>
    </p:ext>
    <p:ext uri="{EFAFB233-063F-42B5-8137-9DF3F51BA10A}">
      <p15:sldGuideLst xmlns:p15="http://schemas.microsoft.com/office/powerpoint/2012/main">
        <p15:guide id="1" orient="horz" pos="3624" userDrawn="1">
          <p15:clr>
            <a:srgbClr val="A4A3A4"/>
          </p15:clr>
        </p15:guide>
        <p15:guide id="3" orient="horz" pos="1272" userDrawn="1">
          <p15:clr>
            <a:srgbClr val="A4A3A4"/>
          </p15:clr>
        </p15:guide>
        <p15:guide id="4" pos="768" userDrawn="1">
          <p15:clr>
            <a:srgbClr val="A4A3A4"/>
          </p15:clr>
        </p15:guide>
        <p15:guide id="5" pos="482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ar" initials="L" lastIdx="2" clrIdx="0">
    <p:extLst>
      <p:ext uri="{19B8F6BF-5375-455C-9EA6-DF929625EA0E}">
        <p15:presenceInfo xmlns:p15="http://schemas.microsoft.com/office/powerpoint/2012/main" userId="Lina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23"/>
    <p:restoredTop sz="75595" autoAdjust="0"/>
  </p:normalViewPr>
  <p:slideViewPr>
    <p:cSldViewPr snapToGrid="0" snapToObjects="1" showGuides="1">
      <p:cViewPr varScale="1">
        <p:scale>
          <a:sx n="67" d="100"/>
          <a:sy n="67" d="100"/>
        </p:scale>
        <p:origin x="738" y="72"/>
      </p:cViewPr>
      <p:guideLst>
        <p:guide orient="horz" pos="3624"/>
        <p:guide orient="horz" pos="1272"/>
        <p:guide pos="768"/>
        <p:guide pos="4824"/>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58" d="100"/>
          <a:sy n="58" d="100"/>
        </p:scale>
        <p:origin x="2994"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Noto Sans Regular" charset="0"/>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C82556-5C76-B440-88B4-319686CDDA54}" type="datetimeFigureOut">
              <a:rPr lang="en-US" smtClean="0">
                <a:latin typeface="Noto Sans Regular" charset="0"/>
              </a:rPr>
              <a:t>6/19/2018</a:t>
            </a:fld>
            <a:endParaRPr lang="en-US" dirty="0">
              <a:latin typeface="Noto Sans Regular"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Noto Sans Regular"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15504FF-3ACF-8741-91F0-3684215802EA}" type="slidenum">
              <a:rPr lang="en-US" smtClean="0">
                <a:latin typeface="Noto Sans Regular" charset="0"/>
              </a:rPr>
              <a:t>‹#›</a:t>
            </a:fld>
            <a:endParaRPr lang="en-US" dirty="0">
              <a:latin typeface="Noto Sans Regular" charset="0"/>
            </a:endParaRPr>
          </a:p>
        </p:txBody>
      </p:sp>
    </p:spTree>
    <p:extLst>
      <p:ext uri="{BB962C8B-B14F-4D97-AF65-F5344CB8AC3E}">
        <p14:creationId xmlns:p14="http://schemas.microsoft.com/office/powerpoint/2010/main" val="15422026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Noto Sans Regular"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Noto Sans Regular" charset="0"/>
              </a:defRPr>
            </a:lvl1pPr>
          </a:lstStyle>
          <a:p>
            <a:fld id="{86099254-3349-9244-989C-45C3C42499B7}" type="datetimeFigureOut">
              <a:rPr lang="en-US" smtClean="0"/>
              <a:pPr/>
              <a:t>6/19/2018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Noto Sans Regular"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Noto Sans Regular" charset="0"/>
              </a:defRPr>
            </a:lvl1pPr>
          </a:lstStyle>
          <a:p>
            <a:fld id="{544127DA-194F-8448-8E3F-FD22FD1C5D2F}" type="slidenum">
              <a:rPr lang="en-US" smtClean="0"/>
              <a:pPr/>
              <a:t>‹#›</a:t>
            </a:fld>
            <a:endParaRPr lang="en-US" dirty="0"/>
          </a:p>
        </p:txBody>
      </p:sp>
    </p:spTree>
    <p:extLst>
      <p:ext uri="{BB962C8B-B14F-4D97-AF65-F5344CB8AC3E}">
        <p14:creationId xmlns:p14="http://schemas.microsoft.com/office/powerpoint/2010/main" val="1214945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charset="0"/>
        <a:ea typeface="Noto Sans" charset="0"/>
        <a:cs typeface="Noto Sans" charset="0"/>
      </a:defRPr>
    </a:lvl1pPr>
    <a:lvl2pPr marL="457200" algn="l" defTabSz="914400" rtl="0" eaLnBrk="1" latinLnBrk="0" hangingPunct="1">
      <a:defRPr sz="1200" kern="1200">
        <a:solidFill>
          <a:schemeClr val="tx1"/>
        </a:solidFill>
        <a:latin typeface="Noto Sans" charset="0"/>
        <a:ea typeface="Noto Sans" charset="0"/>
        <a:cs typeface="Noto Sans" charset="0"/>
      </a:defRPr>
    </a:lvl2pPr>
    <a:lvl3pPr marL="914400" algn="l" defTabSz="914400" rtl="0" eaLnBrk="1" latinLnBrk="0" hangingPunct="1">
      <a:defRPr sz="1200" kern="1200">
        <a:solidFill>
          <a:schemeClr val="tx1"/>
        </a:solidFill>
        <a:latin typeface="Noto Sans" charset="0"/>
        <a:ea typeface="Noto Sans" charset="0"/>
        <a:cs typeface="Noto Sans" charset="0"/>
      </a:defRPr>
    </a:lvl3pPr>
    <a:lvl4pPr marL="1371600" algn="l" defTabSz="914400" rtl="0" eaLnBrk="1" latinLnBrk="0" hangingPunct="1">
      <a:defRPr sz="1200" kern="1200">
        <a:solidFill>
          <a:schemeClr val="tx1"/>
        </a:solidFill>
        <a:latin typeface="Noto Sans" charset="0"/>
        <a:ea typeface="Noto Sans" charset="0"/>
        <a:cs typeface="Noto Sans" charset="0"/>
      </a:defRPr>
    </a:lvl4pPr>
    <a:lvl5pPr marL="1828800" algn="l" defTabSz="914400" rtl="0" eaLnBrk="1" latinLnBrk="0" hangingPunct="1">
      <a:defRPr sz="1200" kern="1200">
        <a:solidFill>
          <a:schemeClr val="tx1"/>
        </a:solidFill>
        <a:latin typeface="Noto Sans" charset="0"/>
        <a:ea typeface="Noto Sans" charset="0"/>
        <a:cs typeface="Noto Sans"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Noto Sans" charset="0"/>
              <a:ea typeface="Noto Sans" charset="0"/>
              <a:cs typeface="Noto Sans" charset="0"/>
            </a:endParaRPr>
          </a:p>
        </p:txBody>
      </p:sp>
      <p:sp>
        <p:nvSpPr>
          <p:cNvPr id="4" name="Slide Number Placeholder 3"/>
          <p:cNvSpPr>
            <a:spLocks noGrp="1"/>
          </p:cNvSpPr>
          <p:nvPr>
            <p:ph type="sldNum" sz="quarter" idx="10"/>
          </p:nvPr>
        </p:nvSpPr>
        <p:spPr/>
        <p:txBody>
          <a:bodyPr/>
          <a:lstStyle/>
          <a:p>
            <a:fld id="{544127DA-194F-8448-8E3F-FD22FD1C5D2F}" type="slidenum">
              <a:rPr lang="en-US" smtClean="0"/>
              <a:t>1</a:t>
            </a:fld>
            <a:endParaRPr lang="en-US"/>
          </a:p>
        </p:txBody>
      </p:sp>
    </p:spTree>
    <p:extLst>
      <p:ext uri="{BB962C8B-B14F-4D97-AF65-F5344CB8AC3E}">
        <p14:creationId xmlns:p14="http://schemas.microsoft.com/office/powerpoint/2010/main" val="1266360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a:t>
            </a:r>
            <a:r>
              <a:rPr lang="en-US" baseline="0" dirty="0"/>
              <a:t> are a few examples of why ORCID is needed – please feel free to replace with your own (and share with us!)</a:t>
            </a:r>
          </a:p>
          <a:p>
            <a:endParaRPr lang="en-HK" baseline="0" dirty="0"/>
          </a:p>
          <a:p>
            <a:r>
              <a:rPr lang="en-HK" baseline="0" dirty="0"/>
              <a:t>All four names are written and pronounced somewhat differently, and “Wang </a:t>
            </a:r>
            <a:r>
              <a:rPr lang="en-HK" baseline="0" dirty="0" err="1"/>
              <a:t>Xiaoli</a:t>
            </a:r>
            <a:r>
              <a:rPr lang="en-HK" baseline="0" dirty="0"/>
              <a:t>” when transliterated, and can become “Wang, X” in some publications – how to tell them apart? </a:t>
            </a:r>
          </a:p>
          <a:p>
            <a:endParaRPr lang="en-HK" baseline="0" dirty="0"/>
          </a:p>
          <a:p>
            <a:r>
              <a:rPr lang="en-HK" baseline="0" dirty="0"/>
              <a:t>While the common Japanese name “Koichi Tanaka” may refer to one of the 2002 Nobel Laureates in Chemistry, or any of the many other Koichi </a:t>
            </a:r>
            <a:r>
              <a:rPr lang="en-HK" baseline="0" dirty="0" err="1"/>
              <a:t>Tanakas</a:t>
            </a:r>
            <a:r>
              <a:rPr lang="en-HK" baseline="0" dirty="0"/>
              <a:t>. </a:t>
            </a:r>
          </a:p>
        </p:txBody>
      </p:sp>
      <p:sp>
        <p:nvSpPr>
          <p:cNvPr id="4" name="Slide Number Placeholder 3"/>
          <p:cNvSpPr>
            <a:spLocks noGrp="1"/>
          </p:cNvSpPr>
          <p:nvPr>
            <p:ph type="sldNum" sz="quarter" idx="10"/>
          </p:nvPr>
        </p:nvSpPr>
        <p:spPr/>
        <p:txBody>
          <a:bodyPr/>
          <a:lstStyle/>
          <a:p>
            <a:fld id="{544127DA-194F-8448-8E3F-FD22FD1C5D2F}" type="slidenum">
              <a:rPr lang="en-US" smtClean="0"/>
              <a:t>10</a:t>
            </a:fld>
            <a:endParaRPr lang="en-US"/>
          </a:p>
        </p:txBody>
      </p:sp>
    </p:spTree>
    <p:extLst>
      <p:ext uri="{BB962C8B-B14F-4D97-AF65-F5344CB8AC3E}">
        <p14:creationId xmlns:p14="http://schemas.microsoft.com/office/powerpoint/2010/main" val="13935738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Noto Sans" charset="0"/>
                <a:ea typeface="Noto Sans" charset="0"/>
                <a:cs typeface="Noto Sans" charset="0"/>
              </a:rPr>
              <a:t>Another use case – this time from the community </a:t>
            </a:r>
          </a:p>
        </p:txBody>
      </p:sp>
      <p:sp>
        <p:nvSpPr>
          <p:cNvPr id="4" name="Slide Number Placeholder 3"/>
          <p:cNvSpPr>
            <a:spLocks noGrp="1"/>
          </p:cNvSpPr>
          <p:nvPr>
            <p:ph type="sldNum" sz="quarter" idx="10"/>
          </p:nvPr>
        </p:nvSpPr>
        <p:spPr/>
        <p:txBody>
          <a:bodyPr/>
          <a:lstStyle/>
          <a:p>
            <a:fld id="{544127DA-194F-8448-8E3F-FD22FD1C5D2F}" type="slidenum">
              <a:rPr lang="en-US" smtClean="0"/>
              <a:t>11</a:t>
            </a:fld>
            <a:endParaRPr lang="en-US"/>
          </a:p>
        </p:txBody>
      </p:sp>
    </p:spTree>
    <p:extLst>
      <p:ext uri="{BB962C8B-B14F-4D97-AF65-F5344CB8AC3E}">
        <p14:creationId xmlns:p14="http://schemas.microsoft.com/office/powerpoint/2010/main" val="2089026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Noto Sans" charset="0"/>
              <a:ea typeface="Noto Sans" charset="0"/>
              <a:cs typeface="Noto Sans" charset="0"/>
            </a:endParaRPr>
          </a:p>
        </p:txBody>
      </p:sp>
      <p:sp>
        <p:nvSpPr>
          <p:cNvPr id="4" name="Slide Number Placeholder 3"/>
          <p:cNvSpPr>
            <a:spLocks noGrp="1"/>
          </p:cNvSpPr>
          <p:nvPr>
            <p:ph type="sldNum" sz="quarter" idx="10"/>
          </p:nvPr>
        </p:nvSpPr>
        <p:spPr/>
        <p:txBody>
          <a:bodyPr/>
          <a:lstStyle/>
          <a:p>
            <a:fld id="{544127DA-194F-8448-8E3F-FD22FD1C5D2F}" type="slidenum">
              <a:rPr lang="en-US" smtClean="0"/>
              <a:t>12</a:t>
            </a:fld>
            <a:endParaRPr lang="en-US"/>
          </a:p>
        </p:txBody>
      </p:sp>
    </p:spTree>
    <p:extLst>
      <p:ext uri="{BB962C8B-B14F-4D97-AF65-F5344CB8AC3E}">
        <p14:creationId xmlns:p14="http://schemas.microsoft.com/office/powerpoint/2010/main" val="13513482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dirty="0"/>
              <a:t>Another example: Our Director of Community, Alice Jane Meadows, is published as “A J Meadows” – not to be confused by “A J Meadows”, the information scientist – and Alice’s father. </a:t>
            </a:r>
          </a:p>
        </p:txBody>
      </p:sp>
      <p:sp>
        <p:nvSpPr>
          <p:cNvPr id="4" name="Slide Number Placeholder 3"/>
          <p:cNvSpPr>
            <a:spLocks noGrp="1"/>
          </p:cNvSpPr>
          <p:nvPr>
            <p:ph type="sldNum" sz="quarter" idx="10"/>
          </p:nvPr>
        </p:nvSpPr>
        <p:spPr/>
        <p:txBody>
          <a:bodyPr/>
          <a:lstStyle/>
          <a:p>
            <a:fld id="{544127DA-194F-8448-8E3F-FD22FD1C5D2F}" type="slidenum">
              <a:rPr lang="en-US" smtClean="0"/>
              <a:pPr/>
              <a:t>13</a:t>
            </a:fld>
            <a:endParaRPr lang="en-US" dirty="0"/>
          </a:p>
        </p:txBody>
      </p:sp>
    </p:spTree>
    <p:extLst>
      <p:ext uri="{BB962C8B-B14F-4D97-AF65-F5344CB8AC3E}">
        <p14:creationId xmlns:p14="http://schemas.microsoft.com/office/powerpoint/2010/main" val="13746895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And an individual </a:t>
            </a:r>
          </a:p>
          <a:p>
            <a:endParaRPr lang="en-US" sz="1200" dirty="0"/>
          </a:p>
          <a:p>
            <a:r>
              <a:rPr lang="en-US" sz="1200" dirty="0"/>
              <a:t>This is ORCID’s Director of Strategic Initiatives, who may be known or publish as any of these names. </a:t>
            </a:r>
          </a:p>
          <a:p>
            <a:endParaRPr lang="en-US" sz="1200" dirty="0"/>
          </a:p>
          <a:p>
            <a:r>
              <a:rPr lang="en-US" sz="1200" dirty="0"/>
              <a:t>Laura Paglione = Laura Dorival Paglione = </a:t>
            </a:r>
            <a:br>
              <a:rPr lang="en-US" sz="1200" dirty="0"/>
            </a:br>
            <a:r>
              <a:rPr lang="en-US" sz="1200" dirty="0"/>
              <a:t>Laura Dorival = Laura Ann Dorival = L.A.D. Paglione</a:t>
            </a:r>
            <a:endParaRPr lang="en-HK" dirty="0"/>
          </a:p>
        </p:txBody>
      </p:sp>
      <p:sp>
        <p:nvSpPr>
          <p:cNvPr id="4" name="Slide Number Placeholder 3"/>
          <p:cNvSpPr>
            <a:spLocks noGrp="1"/>
          </p:cNvSpPr>
          <p:nvPr>
            <p:ph type="sldNum" sz="quarter" idx="10"/>
          </p:nvPr>
        </p:nvSpPr>
        <p:spPr/>
        <p:txBody>
          <a:bodyPr/>
          <a:lstStyle/>
          <a:p>
            <a:fld id="{544127DA-194F-8448-8E3F-FD22FD1C5D2F}" type="slidenum">
              <a:rPr lang="en-US" smtClean="0"/>
              <a:pPr/>
              <a:t>14</a:t>
            </a:fld>
            <a:endParaRPr lang="en-US" dirty="0"/>
          </a:p>
        </p:txBody>
      </p:sp>
    </p:spTree>
    <p:extLst>
      <p:ext uri="{BB962C8B-B14F-4D97-AF65-F5344CB8AC3E}">
        <p14:creationId xmlns:p14="http://schemas.microsoft.com/office/powerpoint/2010/main" val="4117450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dirty="0"/>
              <a:t>Ideas</a:t>
            </a:r>
            <a:r>
              <a:rPr lang="en-HK" baseline="0" dirty="0"/>
              <a:t> come from ORCID and our members</a:t>
            </a:r>
          </a:p>
          <a:p>
            <a:endParaRPr lang="en-HK" baseline="0" dirty="0"/>
          </a:p>
          <a:p>
            <a:r>
              <a:rPr lang="en-HK" baseline="0" dirty="0"/>
              <a:t>Collateral: http://</a:t>
            </a:r>
            <a:r>
              <a:rPr lang="en-HK" baseline="0" dirty="0" err="1"/>
              <a:t>www.cafepress.com</a:t>
            </a:r>
            <a:r>
              <a:rPr lang="en-HK" baseline="0" dirty="0"/>
              <a:t>/</a:t>
            </a:r>
            <a:r>
              <a:rPr lang="en-HK" baseline="0" dirty="0" err="1"/>
              <a:t>orcid</a:t>
            </a:r>
            <a:endParaRPr lang="en-HK" baseline="0" dirty="0"/>
          </a:p>
          <a:p>
            <a:r>
              <a:rPr lang="en-HK" baseline="0" dirty="0"/>
              <a:t>Outreach resources: https://members.orcid.org/outreach-resources</a:t>
            </a:r>
          </a:p>
          <a:p>
            <a:r>
              <a:rPr lang="en-US" dirty="0"/>
              <a:t>(Contact us or your consortium lead for templates!)</a:t>
            </a:r>
          </a:p>
        </p:txBody>
      </p:sp>
      <p:sp>
        <p:nvSpPr>
          <p:cNvPr id="4" name="Slide Number Placeholder 3"/>
          <p:cNvSpPr>
            <a:spLocks noGrp="1"/>
          </p:cNvSpPr>
          <p:nvPr>
            <p:ph type="sldNum" sz="quarter" idx="10"/>
          </p:nvPr>
        </p:nvSpPr>
        <p:spPr/>
        <p:txBody>
          <a:bodyPr/>
          <a:lstStyle/>
          <a:p>
            <a:fld id="{544127DA-194F-8448-8E3F-FD22FD1C5D2F}" type="slidenum">
              <a:rPr lang="en-US" smtClean="0"/>
              <a:t>15</a:t>
            </a:fld>
            <a:endParaRPr lang="en-US"/>
          </a:p>
        </p:txBody>
      </p:sp>
    </p:spTree>
    <p:extLst>
      <p:ext uri="{BB962C8B-B14F-4D97-AF65-F5344CB8AC3E}">
        <p14:creationId xmlns:p14="http://schemas.microsoft.com/office/powerpoint/2010/main" val="119742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dirty="0"/>
              <a:t>We launched the Communications Toolkit in 2017, a sample plan for getting out the ORCID word. The communications plan toolkit is also available for community translation – see </a:t>
            </a:r>
            <a:r>
              <a:rPr lang="en-HK" sz="1200" b="0" i="0" kern="1200" dirty="0">
                <a:solidFill>
                  <a:schemeClr val="tx1"/>
                </a:solidFill>
                <a:effectLst/>
                <a:latin typeface="Noto Sans" charset="0"/>
                <a:ea typeface="Noto Sans" charset="0"/>
                <a:cs typeface="Noto Sans" charset="0"/>
              </a:rPr>
              <a:t>https://orcid.org/blog/2017/10/26/localize-orcid</a:t>
            </a:r>
            <a:endParaRPr lang="en-HK" dirty="0"/>
          </a:p>
        </p:txBody>
      </p:sp>
      <p:sp>
        <p:nvSpPr>
          <p:cNvPr id="4" name="Slide Number Placeholder 3"/>
          <p:cNvSpPr>
            <a:spLocks noGrp="1"/>
          </p:cNvSpPr>
          <p:nvPr>
            <p:ph type="sldNum" sz="quarter" idx="10"/>
          </p:nvPr>
        </p:nvSpPr>
        <p:spPr/>
        <p:txBody>
          <a:bodyPr/>
          <a:lstStyle/>
          <a:p>
            <a:fld id="{544127DA-194F-8448-8E3F-FD22FD1C5D2F}" type="slidenum">
              <a:rPr lang="en-US" smtClean="0"/>
              <a:pPr/>
              <a:t>16</a:t>
            </a:fld>
            <a:endParaRPr lang="en-US" dirty="0"/>
          </a:p>
        </p:txBody>
      </p:sp>
    </p:spTree>
    <p:extLst>
      <p:ext uri="{BB962C8B-B14F-4D97-AF65-F5344CB8AC3E}">
        <p14:creationId xmlns:p14="http://schemas.microsoft.com/office/powerpoint/2010/main" val="39900705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dirty="0"/>
              <a:t>Our outreach resources pages include: </a:t>
            </a:r>
          </a:p>
          <a:p>
            <a:pPr marL="0" indent="0">
              <a:buFont typeface="+mj-lt"/>
              <a:buNone/>
            </a:pPr>
            <a:r>
              <a:rPr lang="en-US" dirty="0"/>
              <a:t>Fliers tailored to community, tailored to: </a:t>
            </a:r>
          </a:p>
          <a:p>
            <a:pPr marL="171450" indent="-171450">
              <a:buFont typeface="Arial" panose="020B0604020202020204" pitchFamily="34" charset="0"/>
              <a:buChar char="•"/>
            </a:pPr>
            <a:r>
              <a:rPr lang="en-HK" dirty="0"/>
              <a:t>Researchers</a:t>
            </a:r>
          </a:p>
          <a:p>
            <a:pPr marL="171450" indent="-171450">
              <a:buFont typeface="Arial" panose="020B0604020202020204" pitchFamily="34" charset="0"/>
              <a:buChar char="•"/>
            </a:pPr>
            <a:r>
              <a:rPr lang="en-HK" dirty="0"/>
              <a:t>Research institutions</a:t>
            </a:r>
          </a:p>
          <a:p>
            <a:pPr marL="171450" indent="-171450">
              <a:buFont typeface="Arial" panose="020B0604020202020204" pitchFamily="34" charset="0"/>
              <a:buChar char="•"/>
            </a:pPr>
            <a:r>
              <a:rPr lang="en-HK" dirty="0"/>
              <a:t>Associations</a:t>
            </a:r>
          </a:p>
          <a:p>
            <a:pPr marL="171450" indent="-171450">
              <a:buFont typeface="Arial" panose="020B0604020202020204" pitchFamily="34" charset="0"/>
              <a:buChar char="•"/>
            </a:pPr>
            <a:r>
              <a:rPr lang="en-HK" dirty="0"/>
              <a:t>Funders</a:t>
            </a:r>
          </a:p>
          <a:p>
            <a:pPr marL="171450" indent="-171450">
              <a:buFont typeface="Arial" panose="020B0604020202020204" pitchFamily="34" charset="0"/>
              <a:buChar char="•"/>
            </a:pPr>
            <a:r>
              <a:rPr lang="en-HK" dirty="0"/>
              <a:t>Publishers</a:t>
            </a:r>
            <a:endParaRPr lang="en-US" dirty="0"/>
          </a:p>
          <a:p>
            <a:pPr marL="0" indent="0">
              <a:buFont typeface="+mj-lt"/>
              <a:buNone/>
            </a:pPr>
            <a:r>
              <a:rPr lang="en-US" dirty="0"/>
              <a:t>Banners</a:t>
            </a:r>
          </a:p>
          <a:p>
            <a:pPr marL="0" indent="0">
              <a:buFont typeface="+mj-lt"/>
              <a:buNone/>
            </a:pPr>
            <a:r>
              <a:rPr lang="en-US" dirty="0"/>
              <a:t>Bookmarks </a:t>
            </a:r>
          </a:p>
          <a:p>
            <a:pPr marL="0" indent="0">
              <a:buFont typeface="+mj-lt"/>
              <a:buNone/>
            </a:pPr>
            <a:r>
              <a:rPr lang="en-US" dirty="0"/>
              <a:t>Promotional text for your websites and integrations</a:t>
            </a:r>
          </a:p>
          <a:p>
            <a:pPr marL="0" indent="0">
              <a:buFont typeface="+mj-lt"/>
              <a:buNone/>
            </a:pPr>
            <a:r>
              <a:rPr lang="en-US" dirty="0"/>
              <a:t>iD icon cookie cutter </a:t>
            </a:r>
          </a:p>
          <a:p>
            <a:pPr marL="0" indent="0">
              <a:buFont typeface="+mj-lt"/>
              <a:buNone/>
            </a:pPr>
            <a:r>
              <a:rPr lang="en-US" dirty="0"/>
              <a:t>Graphics and sample communications text</a:t>
            </a:r>
          </a:p>
          <a:p>
            <a:pPr marL="0" indent="0">
              <a:buFont typeface="+mj-lt"/>
              <a:buNone/>
            </a:pPr>
            <a:r>
              <a:rPr lang="en-US" dirty="0"/>
              <a:t>ORCID member logo (members only)  </a:t>
            </a:r>
          </a:p>
          <a:p>
            <a:pPr marL="0" indent="0">
              <a:buFont typeface="+mj-lt"/>
              <a:buNone/>
            </a:pPr>
            <a:endParaRPr lang="en-US" dirty="0"/>
          </a:p>
          <a:p>
            <a:pPr marL="0" indent="0">
              <a:buFont typeface="+mj-lt"/>
              <a:buNone/>
            </a:pPr>
            <a:r>
              <a:rPr lang="en-US" dirty="0"/>
              <a:t>Translations of many items are available to download at </a:t>
            </a:r>
            <a:r>
              <a:rPr lang="en-HK" dirty="0"/>
              <a:t>https://members.orcid.org/outreach-resources </a:t>
            </a:r>
          </a:p>
          <a:p>
            <a:pPr marL="0" indent="0">
              <a:buFont typeface="+mj-lt"/>
              <a:buNone/>
            </a:pPr>
            <a:r>
              <a:rPr lang="en-HK" dirty="0"/>
              <a:t>Join in the community translation effort at: </a:t>
            </a:r>
            <a:r>
              <a:rPr lang="en-HK" sz="1200" b="0" i="0" kern="1200" dirty="0">
                <a:solidFill>
                  <a:schemeClr val="tx1"/>
                </a:solidFill>
                <a:effectLst/>
                <a:latin typeface="Noto Sans" charset="0"/>
                <a:ea typeface="Noto Sans" charset="0"/>
                <a:cs typeface="Noto Sans" charset="0"/>
              </a:rPr>
              <a:t>https://orcid.org/blog/2017/10/26/localize-orcid</a:t>
            </a:r>
            <a:endParaRPr lang="en-US" dirty="0"/>
          </a:p>
          <a:p>
            <a:endParaRPr lang="en-HK" dirty="0"/>
          </a:p>
        </p:txBody>
      </p:sp>
      <p:sp>
        <p:nvSpPr>
          <p:cNvPr id="4" name="Slide Number Placeholder 3"/>
          <p:cNvSpPr>
            <a:spLocks noGrp="1"/>
          </p:cNvSpPr>
          <p:nvPr>
            <p:ph type="sldNum" sz="quarter" idx="10"/>
          </p:nvPr>
        </p:nvSpPr>
        <p:spPr/>
        <p:txBody>
          <a:bodyPr/>
          <a:lstStyle/>
          <a:p>
            <a:fld id="{544127DA-194F-8448-8E3F-FD22FD1C5D2F}" type="slidenum">
              <a:rPr lang="en-US" smtClean="0"/>
              <a:pPr/>
              <a:t>17</a:t>
            </a:fld>
            <a:endParaRPr lang="en-US" dirty="0"/>
          </a:p>
        </p:txBody>
      </p:sp>
    </p:spTree>
    <p:extLst>
      <p:ext uri="{BB962C8B-B14F-4D97-AF65-F5344CB8AC3E}">
        <p14:creationId xmlns:p14="http://schemas.microsoft.com/office/powerpoint/2010/main" val="22711284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dirty="0"/>
              <a:t>We provide sample text and graphics to help ORCID members ensure that their integrations can meet the communications requirements for Collect &amp; Connect, our best practices program. Informing your users exactly what they can expect from your system builds trust in your system’s connections. </a:t>
            </a:r>
          </a:p>
        </p:txBody>
      </p:sp>
      <p:sp>
        <p:nvSpPr>
          <p:cNvPr id="4" name="Slide Number Placeholder 3"/>
          <p:cNvSpPr>
            <a:spLocks noGrp="1"/>
          </p:cNvSpPr>
          <p:nvPr>
            <p:ph type="sldNum" sz="quarter" idx="10"/>
          </p:nvPr>
        </p:nvSpPr>
        <p:spPr/>
        <p:txBody>
          <a:bodyPr/>
          <a:lstStyle/>
          <a:p>
            <a:fld id="{544127DA-194F-8448-8E3F-FD22FD1C5D2F}" type="slidenum">
              <a:rPr lang="en-US" smtClean="0"/>
              <a:pPr/>
              <a:t>18</a:t>
            </a:fld>
            <a:endParaRPr lang="en-US" dirty="0"/>
          </a:p>
        </p:txBody>
      </p:sp>
    </p:spTree>
    <p:extLst>
      <p:ext uri="{BB962C8B-B14F-4D97-AF65-F5344CB8AC3E}">
        <p14:creationId xmlns:p14="http://schemas.microsoft.com/office/powerpoint/2010/main" val="34873884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dirty="0"/>
              <a:t>Share your feedback – is this helpful? </a:t>
            </a:r>
          </a:p>
        </p:txBody>
      </p:sp>
      <p:sp>
        <p:nvSpPr>
          <p:cNvPr id="4" name="Slide Number Placeholder 3"/>
          <p:cNvSpPr>
            <a:spLocks noGrp="1"/>
          </p:cNvSpPr>
          <p:nvPr>
            <p:ph type="sldNum" sz="quarter" idx="10"/>
          </p:nvPr>
        </p:nvSpPr>
        <p:spPr/>
        <p:txBody>
          <a:bodyPr/>
          <a:lstStyle/>
          <a:p>
            <a:fld id="{544127DA-194F-8448-8E3F-FD22FD1C5D2F}" type="slidenum">
              <a:rPr lang="en-US" smtClean="0"/>
              <a:pPr/>
              <a:t>19</a:t>
            </a:fld>
            <a:endParaRPr lang="en-US" dirty="0"/>
          </a:p>
        </p:txBody>
      </p:sp>
    </p:spTree>
    <p:extLst>
      <p:ext uri="{BB962C8B-B14F-4D97-AF65-F5344CB8AC3E}">
        <p14:creationId xmlns:p14="http://schemas.microsoft.com/office/powerpoint/2010/main" val="398085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Noto Sans" charset="0"/>
              <a:ea typeface="Noto Sans" charset="0"/>
              <a:cs typeface="Noto Sans" charset="0"/>
            </a:endParaRPr>
          </a:p>
        </p:txBody>
      </p:sp>
      <p:sp>
        <p:nvSpPr>
          <p:cNvPr id="4" name="Slide Number Placeholder 3"/>
          <p:cNvSpPr>
            <a:spLocks noGrp="1"/>
          </p:cNvSpPr>
          <p:nvPr>
            <p:ph type="sldNum" sz="quarter" idx="10"/>
          </p:nvPr>
        </p:nvSpPr>
        <p:spPr/>
        <p:txBody>
          <a:bodyPr/>
          <a:lstStyle/>
          <a:p>
            <a:fld id="{544127DA-194F-8448-8E3F-FD22FD1C5D2F}" type="slidenum">
              <a:rPr lang="en-US" smtClean="0"/>
              <a:t>2</a:t>
            </a:fld>
            <a:endParaRPr lang="en-US"/>
          </a:p>
        </p:txBody>
      </p:sp>
    </p:spTree>
    <p:extLst>
      <p:ext uri="{BB962C8B-B14F-4D97-AF65-F5344CB8AC3E}">
        <p14:creationId xmlns:p14="http://schemas.microsoft.com/office/powerpoint/2010/main" val="14334293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lvl="0" indent="0">
              <a:spcBef>
                <a:spcPts val="0"/>
              </a:spcBef>
              <a:spcAft>
                <a:spcPts val="0"/>
              </a:spcAft>
              <a:buNone/>
            </a:pPr>
            <a:r>
              <a:rPr lang="en-HK" dirty="0"/>
              <a:t>All ORCID videos are available with a CC-0 license for you to download and reuse. We also have the scripts available in our community translation platform. Once a script is complete, we add its subtitles to the video file. </a:t>
            </a:r>
            <a:endParaRPr dirty="0"/>
          </a:p>
        </p:txBody>
      </p:sp>
      <p:sp>
        <p:nvSpPr>
          <p:cNvPr id="91" name="Shape 91"/>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lvl="0" indent="0">
              <a:spcBef>
                <a:spcPts val="0"/>
              </a:spcBef>
              <a:spcAft>
                <a:spcPts val="0"/>
              </a:spcAft>
              <a:buNone/>
            </a:pPr>
            <a:r>
              <a:rPr lang="en-HK" dirty="0"/>
              <a:t>The ORCID user support </a:t>
            </a:r>
            <a:endParaRPr dirty="0"/>
          </a:p>
        </p:txBody>
      </p:sp>
      <p:sp>
        <p:nvSpPr>
          <p:cNvPr id="91" name="Shape 91"/>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8125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lvl="0" indent="0">
              <a:spcBef>
                <a:spcPts val="0"/>
              </a:spcBef>
              <a:spcAft>
                <a:spcPts val="0"/>
              </a:spcAft>
              <a:buNone/>
            </a:pPr>
            <a:endParaRPr dirty="0"/>
          </a:p>
        </p:txBody>
      </p:sp>
      <p:sp>
        <p:nvSpPr>
          <p:cNvPr id="91" name="Shape 91"/>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72779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dirty="0"/>
              <a:t>The ORCID member community have created incredible outreach and support materials. Here are a brief selection from around </a:t>
            </a:r>
            <a:r>
              <a:rPr lang="en-HK"/>
              <a:t>the world</a:t>
            </a:r>
            <a:endParaRPr lang="en-HK" dirty="0"/>
          </a:p>
        </p:txBody>
      </p:sp>
      <p:sp>
        <p:nvSpPr>
          <p:cNvPr id="4" name="Slide Number Placeholder 3"/>
          <p:cNvSpPr>
            <a:spLocks noGrp="1"/>
          </p:cNvSpPr>
          <p:nvPr>
            <p:ph type="sldNum" sz="quarter" idx="10"/>
          </p:nvPr>
        </p:nvSpPr>
        <p:spPr/>
        <p:txBody>
          <a:bodyPr/>
          <a:lstStyle/>
          <a:p>
            <a:fld id="{544127DA-194F-8448-8E3F-FD22FD1C5D2F}" type="slidenum">
              <a:rPr lang="en-US" smtClean="0"/>
              <a:pPr/>
              <a:t>23</a:t>
            </a:fld>
            <a:endParaRPr lang="en-US" dirty="0"/>
          </a:p>
        </p:txBody>
      </p:sp>
    </p:spTree>
    <p:extLst>
      <p:ext uri="{BB962C8B-B14F-4D97-AF65-F5344CB8AC3E}">
        <p14:creationId xmlns:p14="http://schemas.microsoft.com/office/powerpoint/2010/main" val="28638942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dirty="0"/>
          </a:p>
        </p:txBody>
      </p:sp>
      <p:sp>
        <p:nvSpPr>
          <p:cNvPr id="4" name="Slide Number Placeholder 3"/>
          <p:cNvSpPr>
            <a:spLocks noGrp="1"/>
          </p:cNvSpPr>
          <p:nvPr>
            <p:ph type="sldNum" sz="quarter" idx="10"/>
          </p:nvPr>
        </p:nvSpPr>
        <p:spPr/>
        <p:txBody>
          <a:bodyPr/>
          <a:lstStyle/>
          <a:p>
            <a:fld id="{544127DA-194F-8448-8E3F-FD22FD1C5D2F}" type="slidenum">
              <a:rPr lang="en-US" smtClean="0"/>
              <a:pPr/>
              <a:t>24</a:t>
            </a:fld>
            <a:endParaRPr lang="en-US" dirty="0"/>
          </a:p>
        </p:txBody>
      </p:sp>
    </p:spTree>
    <p:extLst>
      <p:ext uri="{BB962C8B-B14F-4D97-AF65-F5344CB8AC3E}">
        <p14:creationId xmlns:p14="http://schemas.microsoft.com/office/powerpoint/2010/main" val="40966459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dirty="0"/>
              <a:t>Library Guides (</a:t>
            </a:r>
            <a:r>
              <a:rPr lang="en-HK" dirty="0" err="1"/>
              <a:t>LibGuides</a:t>
            </a:r>
            <a:r>
              <a:rPr lang="en-HK" dirty="0"/>
              <a:t>) and user support pages are an easy </a:t>
            </a:r>
          </a:p>
          <a:p>
            <a:r>
              <a:rPr lang="en-HK" dirty="0"/>
              <a:t>KAUST </a:t>
            </a:r>
          </a:p>
        </p:txBody>
      </p:sp>
      <p:sp>
        <p:nvSpPr>
          <p:cNvPr id="4" name="Slide Number Placeholder 3"/>
          <p:cNvSpPr>
            <a:spLocks noGrp="1"/>
          </p:cNvSpPr>
          <p:nvPr>
            <p:ph type="sldNum" sz="quarter" idx="10"/>
          </p:nvPr>
        </p:nvSpPr>
        <p:spPr/>
        <p:txBody>
          <a:bodyPr/>
          <a:lstStyle/>
          <a:p>
            <a:fld id="{544127DA-194F-8448-8E3F-FD22FD1C5D2F}" type="slidenum">
              <a:rPr lang="en-US" smtClean="0"/>
              <a:pPr/>
              <a:t>25</a:t>
            </a:fld>
            <a:endParaRPr lang="en-US" dirty="0"/>
          </a:p>
        </p:txBody>
      </p:sp>
    </p:spTree>
    <p:extLst>
      <p:ext uri="{BB962C8B-B14F-4D97-AF65-F5344CB8AC3E}">
        <p14:creationId xmlns:p14="http://schemas.microsoft.com/office/powerpoint/2010/main" val="17368736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dirty="0"/>
              <a:t>Library Guides (</a:t>
            </a:r>
            <a:r>
              <a:rPr lang="en-HK" dirty="0" err="1"/>
              <a:t>LibGuides</a:t>
            </a:r>
            <a:r>
              <a:rPr lang="en-HK" dirty="0"/>
              <a:t>) and user support pages are an easy </a:t>
            </a:r>
          </a:p>
          <a:p>
            <a:r>
              <a:rPr lang="en-HK" dirty="0"/>
              <a:t>KAUST </a:t>
            </a:r>
          </a:p>
        </p:txBody>
      </p:sp>
      <p:sp>
        <p:nvSpPr>
          <p:cNvPr id="4" name="Slide Number Placeholder 3"/>
          <p:cNvSpPr>
            <a:spLocks noGrp="1"/>
          </p:cNvSpPr>
          <p:nvPr>
            <p:ph type="sldNum" sz="quarter" idx="10"/>
          </p:nvPr>
        </p:nvSpPr>
        <p:spPr/>
        <p:txBody>
          <a:bodyPr/>
          <a:lstStyle/>
          <a:p>
            <a:fld id="{544127DA-194F-8448-8E3F-FD22FD1C5D2F}" type="slidenum">
              <a:rPr lang="en-US" smtClean="0"/>
              <a:pPr/>
              <a:t>26</a:t>
            </a:fld>
            <a:endParaRPr lang="en-US" dirty="0"/>
          </a:p>
        </p:txBody>
      </p:sp>
    </p:spTree>
    <p:extLst>
      <p:ext uri="{BB962C8B-B14F-4D97-AF65-F5344CB8AC3E}">
        <p14:creationId xmlns:p14="http://schemas.microsoft.com/office/powerpoint/2010/main" val="30550522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dirty="0"/>
              <a:t>Many of the ORCID regional consortia have hubs with resources that anyone can use. </a:t>
            </a:r>
          </a:p>
          <a:p>
            <a:endParaRPr lang="en-HK" dirty="0"/>
          </a:p>
          <a:p>
            <a:r>
              <a:rPr lang="en-HK" dirty="0"/>
              <a:t>The ORCID Germany consortium hosts a hub for German-language translations of ORCID outreach resources, a plan for setting up your institution’s ORCID information pages, and example user communications from the region.</a:t>
            </a:r>
          </a:p>
        </p:txBody>
      </p:sp>
      <p:sp>
        <p:nvSpPr>
          <p:cNvPr id="4" name="Slide Number Placeholder 3"/>
          <p:cNvSpPr>
            <a:spLocks noGrp="1"/>
          </p:cNvSpPr>
          <p:nvPr>
            <p:ph type="sldNum" sz="quarter" idx="10"/>
          </p:nvPr>
        </p:nvSpPr>
        <p:spPr/>
        <p:txBody>
          <a:bodyPr/>
          <a:lstStyle/>
          <a:p>
            <a:fld id="{544127DA-194F-8448-8E3F-FD22FD1C5D2F}" type="slidenum">
              <a:rPr lang="en-US" smtClean="0"/>
              <a:pPr/>
              <a:t>27</a:t>
            </a:fld>
            <a:endParaRPr lang="en-US" dirty="0"/>
          </a:p>
        </p:txBody>
      </p:sp>
    </p:spTree>
    <p:extLst>
      <p:ext uri="{BB962C8B-B14F-4D97-AF65-F5344CB8AC3E}">
        <p14:creationId xmlns:p14="http://schemas.microsoft.com/office/powerpoint/2010/main" val="31828041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dirty="0"/>
              <a:t>Many of the ORCID regional consortia have hubs with resources that anyone can use. The Royal Society </a:t>
            </a:r>
            <a:r>
              <a:rPr lang="en-HK" dirty="0" err="1"/>
              <a:t>Te</a:t>
            </a:r>
            <a:r>
              <a:rPr lang="en-HK" dirty="0"/>
              <a:t> </a:t>
            </a:r>
            <a:r>
              <a:rPr lang="en-HK" dirty="0" err="1"/>
              <a:t>Aparangi</a:t>
            </a:r>
            <a:r>
              <a:rPr lang="en-HK" dirty="0"/>
              <a:t>, who leads the NZ consortium, hosts a </a:t>
            </a:r>
            <a:r>
              <a:rPr lang="en-HK" dirty="0" err="1"/>
              <a:t>sharespace</a:t>
            </a:r>
            <a:r>
              <a:rPr lang="en-HK" dirty="0"/>
              <a:t> of information, resources, example outreach plans and strategy, templates, and more. They’ve also made available sample email communications templates in the user guide for the ORCID NZ Hub, and a Welcome to the NZ ORCID Consortium booklet which gives an overview of resources and how to plan a communications strategy around ORCID. </a:t>
            </a:r>
          </a:p>
          <a:p>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dirty="0"/>
              <a:t>* NZORCID Consortium resources: </a:t>
            </a:r>
            <a:r>
              <a:rPr lang="en-HK" sz="1200" dirty="0"/>
              <a:t>https://royalsociety.org.nz/orcid-in-new-zealand/new-zealand-orcid-consortium/nz-orcid-consortium-resources/</a:t>
            </a:r>
          </a:p>
          <a:p>
            <a:r>
              <a:rPr lang="en-HK" dirty="0"/>
              <a:t> </a:t>
            </a:r>
          </a:p>
          <a:p>
            <a:r>
              <a:rPr lang="en-HK" dirty="0"/>
              <a:t>* Welcome to the NZ ORCID consortium: https://royalsociety.org.nz/assets/Uploads/Induction-information-v1.0-Feb-2018.pdf</a:t>
            </a:r>
          </a:p>
          <a:p>
            <a:endParaRPr lang="en-HK" dirty="0"/>
          </a:p>
          <a:p>
            <a:r>
              <a:rPr lang="en-HK" dirty="0"/>
              <a:t>* Hub user guide: https://royalsociety.org.nz/assets/Uploads/Hub-User-Guide-writing-affiliationsv1.0-May2018.pdf</a:t>
            </a:r>
          </a:p>
          <a:p>
            <a:endParaRPr lang="en-HK" dirty="0"/>
          </a:p>
          <a:p>
            <a:endParaRPr lang="en-HK" dirty="0"/>
          </a:p>
          <a:p>
            <a:endParaRPr lang="en-HK" dirty="0"/>
          </a:p>
          <a:p>
            <a:endParaRPr lang="en-HK" dirty="0"/>
          </a:p>
        </p:txBody>
      </p:sp>
      <p:sp>
        <p:nvSpPr>
          <p:cNvPr id="4" name="Slide Number Placeholder 3"/>
          <p:cNvSpPr>
            <a:spLocks noGrp="1"/>
          </p:cNvSpPr>
          <p:nvPr>
            <p:ph type="sldNum" sz="quarter" idx="10"/>
          </p:nvPr>
        </p:nvSpPr>
        <p:spPr/>
        <p:txBody>
          <a:bodyPr/>
          <a:lstStyle/>
          <a:p>
            <a:fld id="{544127DA-194F-8448-8E3F-FD22FD1C5D2F}" type="slidenum">
              <a:rPr lang="en-US" smtClean="0"/>
              <a:pPr/>
              <a:t>28</a:t>
            </a:fld>
            <a:endParaRPr lang="en-US" dirty="0"/>
          </a:p>
        </p:txBody>
      </p:sp>
    </p:spTree>
    <p:extLst>
      <p:ext uri="{BB962C8B-B14F-4D97-AF65-F5344CB8AC3E}">
        <p14:creationId xmlns:p14="http://schemas.microsoft.com/office/powerpoint/2010/main" val="12115068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dirty="0"/>
          </a:p>
        </p:txBody>
      </p:sp>
      <p:sp>
        <p:nvSpPr>
          <p:cNvPr id="4" name="Slide Number Placeholder 3"/>
          <p:cNvSpPr>
            <a:spLocks noGrp="1"/>
          </p:cNvSpPr>
          <p:nvPr>
            <p:ph type="sldNum" sz="quarter" idx="10"/>
          </p:nvPr>
        </p:nvSpPr>
        <p:spPr/>
        <p:txBody>
          <a:bodyPr/>
          <a:lstStyle/>
          <a:p>
            <a:fld id="{544127DA-194F-8448-8E3F-FD22FD1C5D2F}" type="slidenum">
              <a:rPr lang="en-US" smtClean="0"/>
              <a:pPr/>
              <a:t>29</a:t>
            </a:fld>
            <a:endParaRPr lang="en-US" dirty="0"/>
          </a:p>
        </p:txBody>
      </p:sp>
    </p:spTree>
    <p:extLst>
      <p:ext uri="{BB962C8B-B14F-4D97-AF65-F5344CB8AC3E}">
        <p14:creationId xmlns:p14="http://schemas.microsoft.com/office/powerpoint/2010/main" val="2778821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Identifiers</a:t>
            </a:r>
            <a:r>
              <a:rPr lang="en-US" baseline="0" dirty="0"/>
              <a:t> enable digital</a:t>
            </a:r>
            <a:r>
              <a:rPr lang="en-US" dirty="0"/>
              <a:t> connections</a:t>
            </a:r>
            <a:r>
              <a:rPr lang="en-US" baseline="0" dirty="0"/>
              <a:t> between people places and things</a:t>
            </a:r>
            <a:r>
              <a:rPr lang="en-US" dirty="0"/>
              <a:t>,</a:t>
            </a:r>
            <a:r>
              <a:rPr lang="en-US" baseline="0" dirty="0"/>
              <a:t> information that is persistent and uniquely identifiable, machine readable, accessible, and embedding identifiers in workflows make it immediately possible to ascertain HOW the connection was made, by whom, and when</a:t>
            </a:r>
          </a:p>
          <a:p>
            <a:endParaRPr lang="en-US" baseline="0" dirty="0"/>
          </a:p>
          <a:p>
            <a:r>
              <a:rPr lang="en-HK" baseline="0" dirty="0"/>
              <a:t>This is our core messaging. The focus is for researchers in their orgs, but also for orgs – if you’re trying to sell it to your administration.</a:t>
            </a:r>
          </a:p>
          <a:p>
            <a:endParaRPr lang="en-HK" baseline="0" dirty="0"/>
          </a:p>
          <a:p>
            <a:endParaRPr lang="en-HK" baseline="0" dirty="0"/>
          </a:p>
          <a:p>
            <a:endParaRPr lang="en-HK" dirty="0"/>
          </a:p>
        </p:txBody>
      </p:sp>
      <p:sp>
        <p:nvSpPr>
          <p:cNvPr id="4" name="Slide Number Placeholder 3"/>
          <p:cNvSpPr>
            <a:spLocks noGrp="1"/>
          </p:cNvSpPr>
          <p:nvPr>
            <p:ph type="sldNum" sz="quarter" idx="10"/>
          </p:nvPr>
        </p:nvSpPr>
        <p:spPr/>
        <p:txBody>
          <a:bodyPr/>
          <a:lstStyle/>
          <a:p>
            <a:fld id="{544127DA-194F-8448-8E3F-FD22FD1C5D2F}" type="slidenum">
              <a:rPr lang="en-US" smtClean="0"/>
              <a:pPr/>
              <a:t>3</a:t>
            </a:fld>
            <a:endParaRPr lang="en-US" dirty="0"/>
          </a:p>
        </p:txBody>
      </p:sp>
    </p:spTree>
    <p:extLst>
      <p:ext uri="{BB962C8B-B14F-4D97-AF65-F5344CB8AC3E}">
        <p14:creationId xmlns:p14="http://schemas.microsoft.com/office/powerpoint/2010/main" val="30830575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4127DA-194F-8448-8E3F-FD22FD1C5D2F}" type="slidenum">
              <a:rPr lang="en-US" smtClean="0"/>
              <a:pPr/>
              <a:t>30</a:t>
            </a:fld>
            <a:endParaRPr lang="en-US" dirty="0"/>
          </a:p>
        </p:txBody>
      </p:sp>
    </p:spTree>
    <p:extLst>
      <p:ext uri="{BB962C8B-B14F-4D97-AF65-F5344CB8AC3E}">
        <p14:creationId xmlns:p14="http://schemas.microsoft.com/office/powerpoint/2010/main" val="3568108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4127DA-194F-8448-8E3F-FD22FD1C5D2F}" type="slidenum">
              <a:rPr lang="en-US" smtClean="0"/>
              <a:pPr/>
              <a:t>31</a:t>
            </a:fld>
            <a:endParaRPr lang="en-US" dirty="0"/>
          </a:p>
        </p:txBody>
      </p:sp>
    </p:spTree>
    <p:extLst>
      <p:ext uri="{BB962C8B-B14F-4D97-AF65-F5344CB8AC3E}">
        <p14:creationId xmlns:p14="http://schemas.microsoft.com/office/powerpoint/2010/main" val="28592677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Shape 45"/>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457200" lvl="0" indent="-317500" rtl="0">
              <a:spcBef>
                <a:spcPts val="0"/>
              </a:spcBef>
              <a:spcAft>
                <a:spcPts val="0"/>
              </a:spcAft>
              <a:buSzPts val="1400"/>
              <a:buAutoNum type="arabicPeriod"/>
            </a:pPr>
            <a:r>
              <a:rPr lang="en-HK" dirty="0"/>
              <a:t>Introduce Antje and Myself and the RSU</a:t>
            </a:r>
            <a:endParaRPr dirty="0"/>
          </a:p>
          <a:p>
            <a:pPr marL="457200" lvl="0" indent="-317500" rtl="0">
              <a:spcBef>
                <a:spcPts val="0"/>
              </a:spcBef>
              <a:spcAft>
                <a:spcPts val="0"/>
              </a:spcAft>
              <a:buSzPts val="1400"/>
              <a:buAutoNum type="arabicPeriod"/>
            </a:pPr>
            <a:r>
              <a:rPr lang="en-HK" dirty="0"/>
              <a:t>ORCID at Otago was a campaign to inform Otago researchers about ORCID and to encourage sign-up via the New Zealand ORCID Hub.  Phase 1 of the campaign was planned by the RSU and ran from Early February to end of May.  Subject Librarians and other key outreach staff (</a:t>
            </a:r>
            <a:r>
              <a:rPr lang="en-HK" dirty="0" err="1"/>
              <a:t>Hocken</a:t>
            </a:r>
            <a:r>
              <a:rPr lang="en-HK" dirty="0"/>
              <a:t>/Client Services) were involved.  </a:t>
            </a:r>
            <a:endParaRPr dirty="0"/>
          </a:p>
          <a:p>
            <a:pPr marL="457200" lvl="0" indent="-317500" rtl="0">
              <a:spcBef>
                <a:spcPts val="0"/>
              </a:spcBef>
              <a:spcAft>
                <a:spcPts val="0"/>
              </a:spcAft>
              <a:buSzPts val="1400"/>
              <a:buAutoNum type="arabicPeriod"/>
            </a:pPr>
            <a:r>
              <a:rPr lang="en-HK" dirty="0"/>
              <a:t>At this time Otago systems are not ready for integration with ORCID beyond ascertaining institutional affiliation.  For this reason the campaign aimed to keep to a simple message and raise awareness.  We had no big sign up goals or anything like that.  It began with an email from DVC R&amp;E encouraging sign-up and providing a level of mana that they library lacked.  After that the Library drove the rest of the campaign from devising a communication plan, executing it, and evaluating afterward (which we are still in the process of doing).  </a:t>
            </a:r>
            <a:endParaRPr dirty="0"/>
          </a:p>
          <a:p>
            <a:pPr marL="457200" lvl="0" indent="-317500" rtl="0">
              <a:spcBef>
                <a:spcPts val="0"/>
              </a:spcBef>
              <a:spcAft>
                <a:spcPts val="0"/>
              </a:spcAft>
              <a:buSzPts val="1400"/>
              <a:buAutoNum type="arabicPeriod"/>
            </a:pPr>
            <a:r>
              <a:rPr lang="en-HK" dirty="0"/>
              <a:t>Our simple message for the campaign was “you need it, this is what it is, click here for more info and to sign up”. All correspondence included a link to the ORCID at Otago webpage which acted as our main funnel to the Hub. Emphasis on how easy it was to complete. </a:t>
            </a:r>
            <a:br>
              <a:rPr lang="en-HK" dirty="0"/>
            </a:br>
            <a:br>
              <a:rPr lang="en-HK" dirty="0"/>
            </a:br>
            <a:endParaRPr dirty="0"/>
          </a:p>
          <a:p>
            <a:pPr marL="0" lvl="0" indent="0">
              <a:spcBef>
                <a:spcPts val="0"/>
              </a:spcBef>
              <a:spcAft>
                <a:spcPts val="0"/>
              </a:spcAft>
              <a:buNone/>
            </a:pPr>
            <a:endParaRPr dirty="0"/>
          </a:p>
        </p:txBody>
      </p:sp>
      <p:sp>
        <p:nvSpPr>
          <p:cNvPr id="46" name="Shape 46"/>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979235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457200" lvl="0" indent="-317500" rtl="0">
              <a:spcBef>
                <a:spcPts val="0"/>
              </a:spcBef>
              <a:spcAft>
                <a:spcPts val="0"/>
              </a:spcAft>
              <a:buSzPts val="1400"/>
              <a:buAutoNum type="arabicPeriod"/>
            </a:pPr>
            <a:r>
              <a:rPr lang="en-HK" dirty="0"/>
              <a:t>As </a:t>
            </a:r>
            <a:r>
              <a:rPr lang="en-HK" dirty="0" err="1"/>
              <a:t>Shiobhan</a:t>
            </a:r>
            <a:r>
              <a:rPr lang="en-HK" dirty="0"/>
              <a:t> mentioned, the campaign kicked off with an email from the DVC R&amp;E and this was followed up by emails from Subject Librarians to their respective departments/department administrators/</a:t>
            </a:r>
            <a:r>
              <a:rPr lang="en-HK" dirty="0" err="1"/>
              <a:t>HoDs</a:t>
            </a:r>
            <a:r>
              <a:rPr lang="en-HK" dirty="0"/>
              <a:t>/deans (we drafted the email content but it was left up the SLs to determine the appropriate way to reach academics). The message from the DVC’s email was repeated and SLs offered assistance, if necessary.</a:t>
            </a:r>
            <a:endParaRPr dirty="0"/>
          </a:p>
          <a:p>
            <a:pPr marL="457200" lvl="0" indent="-317500" rtl="0">
              <a:spcBef>
                <a:spcPts val="0"/>
              </a:spcBef>
              <a:spcAft>
                <a:spcPts val="0"/>
              </a:spcAft>
              <a:buSzPts val="1400"/>
              <a:buAutoNum type="arabicPeriod"/>
            </a:pPr>
            <a:r>
              <a:rPr lang="en-HK" dirty="0"/>
              <a:t>We also developed a webpage for the campaign with the help of our web administrator at the library. [</a:t>
            </a:r>
            <a:r>
              <a:rPr lang="en-HK" dirty="0">
                <a:solidFill>
                  <a:srgbClr val="1155CC"/>
                </a:solidFill>
              </a:rPr>
              <a:t>LINK to webpage</a:t>
            </a:r>
            <a:r>
              <a:rPr lang="en-HK" dirty="0"/>
              <a:t>] Again, we kept the message very simple. There are various points/links where the viewer could click through to the NZ ORCID Hub login page to begin the process of linking their iD or creating their </a:t>
            </a:r>
            <a:r>
              <a:rPr lang="en-HK" dirty="0" err="1"/>
              <a:t>iD.</a:t>
            </a:r>
            <a:r>
              <a:rPr lang="en-HK" dirty="0"/>
              <a:t> We also included links to the Hub FAQs (source of truth). </a:t>
            </a:r>
            <a:endParaRPr dirty="0"/>
          </a:p>
          <a:p>
            <a:pPr marL="457200" lvl="0" indent="-317500" rtl="0">
              <a:spcBef>
                <a:spcPts val="0"/>
              </a:spcBef>
              <a:spcAft>
                <a:spcPts val="0"/>
              </a:spcAft>
              <a:buSzPts val="1400"/>
              <a:buAutoNum type="arabicPeriod"/>
            </a:pPr>
            <a:r>
              <a:rPr lang="en-HK" dirty="0"/>
              <a:t>A key feature of the webpage was the </a:t>
            </a:r>
            <a:r>
              <a:rPr lang="en-HK" dirty="0" err="1"/>
              <a:t>vox</a:t>
            </a:r>
            <a:r>
              <a:rPr lang="en-HK" dirty="0"/>
              <a:t> pop of academics speaking to their experience with ORCID </a:t>
            </a:r>
            <a:r>
              <a:rPr lang="en-HK" dirty="0" err="1"/>
              <a:t>iDs</a:t>
            </a:r>
            <a:r>
              <a:rPr lang="en-HK" dirty="0"/>
              <a:t>. We felt that hearing it from their peers was the best way to reach a diverse audience. [</a:t>
            </a:r>
            <a:r>
              <a:rPr lang="en-HK" dirty="0">
                <a:solidFill>
                  <a:srgbClr val="1155CC"/>
                </a:solidFill>
              </a:rPr>
              <a:t>Link to Vimeo page</a:t>
            </a:r>
            <a:r>
              <a:rPr lang="en-HK" dirty="0"/>
              <a:t>] Sourced academics from a number of different disciplines/divisions who all had slightly different messages on value of ORCID </a:t>
            </a:r>
            <a:r>
              <a:rPr lang="en-HK" dirty="0" err="1"/>
              <a:t>iDs</a:t>
            </a:r>
            <a:r>
              <a:rPr lang="en-HK" dirty="0"/>
              <a:t>.</a:t>
            </a:r>
            <a:endParaRPr dirty="0"/>
          </a:p>
          <a:p>
            <a:pPr marL="457200" lvl="0" indent="-317500" rtl="0">
              <a:spcBef>
                <a:spcPts val="0"/>
              </a:spcBef>
              <a:spcAft>
                <a:spcPts val="0"/>
              </a:spcAft>
              <a:buSzPts val="1400"/>
              <a:buAutoNum type="arabicPeriod"/>
            </a:pPr>
            <a:r>
              <a:rPr lang="en-HK" dirty="0"/>
              <a:t>We also held a competition for those who signed up before 30 April ($100 restaurant voucher).</a:t>
            </a:r>
            <a:endParaRPr dirty="0"/>
          </a:p>
          <a:p>
            <a:pPr marL="457200" lvl="0" indent="-317500" rtl="0">
              <a:spcBef>
                <a:spcPts val="0"/>
              </a:spcBef>
              <a:spcAft>
                <a:spcPts val="0"/>
              </a:spcAft>
              <a:buSzPts val="1400"/>
              <a:buAutoNum type="arabicPeriod"/>
            </a:pPr>
            <a:r>
              <a:rPr lang="en-HK" dirty="0"/>
              <a:t>Developed bookmarks and pens in collaboration with Royal Society - distributed these at pop-up stalls and during a one week ‘push’ at the start of the campaign, inserted bookmarks into reserve items held by academics (Client Services team assisted).</a:t>
            </a:r>
            <a:endParaRPr dirty="0"/>
          </a:p>
          <a:p>
            <a:pPr marL="457200" lvl="0" indent="-317500">
              <a:spcBef>
                <a:spcPts val="0"/>
              </a:spcBef>
              <a:spcAft>
                <a:spcPts val="0"/>
              </a:spcAft>
              <a:buSzPts val="1400"/>
              <a:buAutoNum type="arabicPeriod"/>
            </a:pPr>
            <a:r>
              <a:rPr lang="en-HK" dirty="0"/>
              <a:t>Pop-up info stalls using banners designed with help from Royal Society (two rounds, in various locations around campus. advertised via SL emails - low numbers at stalls but spikes in traffic to website and also sign ups during these weeks).</a:t>
            </a:r>
            <a:endParaRPr dirty="0"/>
          </a:p>
        </p:txBody>
      </p:sp>
      <p:sp>
        <p:nvSpPr>
          <p:cNvPr id="52" name="Shape 52"/>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14876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r>
              <a:rPr lang="en-HK"/>
              <a:t>Winner of the competition was Associate Professor Paul Guy of the Department of Botany. Lynne Knapp, Subject Librarian for Botany, was on hand to present Paul with his prize.  Paul gave us permission to use this photo for publicity.  </a:t>
            </a:r>
            <a:endParaRPr/>
          </a:p>
          <a:p>
            <a:pPr marL="0" lvl="0" indent="0">
              <a:spcBef>
                <a:spcPts val="0"/>
              </a:spcBef>
              <a:spcAft>
                <a:spcPts val="0"/>
              </a:spcAft>
              <a:buNone/>
            </a:pPr>
            <a:endParaRPr/>
          </a:p>
          <a:p>
            <a:pPr marL="0" lvl="0" indent="0">
              <a:spcBef>
                <a:spcPts val="0"/>
              </a:spcBef>
              <a:spcAft>
                <a:spcPts val="0"/>
              </a:spcAft>
              <a:buNone/>
            </a:pPr>
            <a:r>
              <a:rPr lang="en-HK"/>
              <a:t>Later in the year the Otago ORCID steering group will be looking at the next phase which will hopefully include more integration with Otago systems.  A second iteration of the campaign will therefore change to reflect this.  </a:t>
            </a:r>
            <a:endParaRPr/>
          </a:p>
        </p:txBody>
      </p:sp>
      <p:sp>
        <p:nvSpPr>
          <p:cNvPr id="58" name="Shape 58"/>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68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Notes for presenter</a:t>
            </a:r>
            <a:r>
              <a:rPr lang="en-US" b="0" baseline="0" dirty="0"/>
              <a:t>:</a:t>
            </a:r>
          </a:p>
          <a:p>
            <a:endParaRPr lang="en-US" b="0" baseline="0" dirty="0"/>
          </a:p>
          <a:p>
            <a:pPr marL="171450" indent="-171450">
              <a:buFont typeface="Arial" charset="0"/>
              <a:buChar char="•"/>
            </a:pPr>
            <a:r>
              <a:rPr lang="en-US" dirty="0"/>
              <a:t>The ORCID Organization was established in 2010 to address researcher name ambiguity </a:t>
            </a:r>
          </a:p>
          <a:p>
            <a:pPr marL="171450" indent="-171450">
              <a:buFont typeface="Arial" charset="0"/>
              <a:buChar char="•"/>
            </a:pPr>
            <a:endParaRPr lang="en-US" dirty="0"/>
          </a:p>
          <a:p>
            <a:pPr marL="171450" indent="-171450">
              <a:buFont typeface="Arial" charset="0"/>
              <a:buChar char="•"/>
            </a:pPr>
            <a:r>
              <a:rPr lang="en-US" dirty="0"/>
              <a:t>It was established by several organizations across the scholarly communication industry who were all independently trying to tackle this challenge of name ambiguity, and realized that a collective effort was needed to resolve the problem</a:t>
            </a:r>
          </a:p>
          <a:p>
            <a:pPr marL="171450" indent="-171450">
              <a:buFont typeface="Arial" charset="0"/>
              <a:buChar char="•"/>
            </a:pPr>
            <a:endParaRPr lang="en-US" dirty="0"/>
          </a:p>
          <a:p>
            <a:pPr marL="171450" indent="-171450">
              <a:buFont typeface="Arial" charset="0"/>
              <a:buChar char="•"/>
            </a:pPr>
            <a:r>
              <a:rPr lang="en-US" dirty="0"/>
              <a:t>We are supported by membership dues from our 880 or so (as of June 2018) member organizations </a:t>
            </a:r>
          </a:p>
          <a:p>
            <a:pPr marL="171450" indent="-171450">
              <a:buFont typeface="Arial" charset="0"/>
              <a:buChar char="•"/>
            </a:pPr>
            <a:endParaRPr lang="en-US" dirty="0"/>
          </a:p>
          <a:p>
            <a:pPr marL="171450" indent="-171450">
              <a:buFont typeface="Arial" charset="0"/>
              <a:buChar char="•"/>
            </a:pPr>
            <a:r>
              <a:rPr lang="en-US" dirty="0"/>
              <a:t>From the start ORCID was established to be non-profit, non-proprietary and community-driven. Our core principles establish that we be open to all who want to use a common person identifier for research activities and outcomes - regardless of country, discipline, or industry</a:t>
            </a:r>
          </a:p>
          <a:p>
            <a:pPr marL="171450" indent="-171450">
              <a:buFont typeface="Arial" charset="0"/>
              <a:buChar char="•"/>
            </a:pPr>
            <a:endParaRPr lang="en-US" dirty="0"/>
          </a:p>
          <a:p>
            <a:pPr marL="171450" indent="-171450">
              <a:buFont typeface="Arial" charset="0"/>
              <a:buChar char="•"/>
            </a:pPr>
            <a:r>
              <a:rPr lang="en-US" dirty="0"/>
              <a:t>ORCID is independently governed by a Board of Directors</a:t>
            </a:r>
            <a:r>
              <a:rPr lang="en-US" baseline="0" dirty="0"/>
              <a:t> – representatives </a:t>
            </a:r>
            <a:r>
              <a:rPr lang="en-US" dirty="0"/>
              <a:t>from member organizations (majority not-for-profit)</a:t>
            </a:r>
            <a:r>
              <a:rPr lang="en-US" baseline="0" dirty="0"/>
              <a:t> plus two researcher representatives</a:t>
            </a:r>
            <a:endParaRPr lang="en-US" dirty="0"/>
          </a:p>
        </p:txBody>
      </p:sp>
      <p:sp>
        <p:nvSpPr>
          <p:cNvPr id="4" name="Slide Number Placeholder 3"/>
          <p:cNvSpPr>
            <a:spLocks noGrp="1"/>
          </p:cNvSpPr>
          <p:nvPr>
            <p:ph type="sldNum" sz="quarter" idx="10"/>
          </p:nvPr>
        </p:nvSpPr>
        <p:spPr/>
        <p:txBody>
          <a:bodyPr/>
          <a:lstStyle/>
          <a:p>
            <a:fld id="{544127DA-194F-8448-8E3F-FD22FD1C5D2F}" type="slidenum">
              <a:rPr lang="en-US" smtClean="0"/>
              <a:t>4</a:t>
            </a:fld>
            <a:endParaRPr lang="en-US"/>
          </a:p>
        </p:txBody>
      </p:sp>
    </p:spTree>
    <p:extLst>
      <p:ext uri="{BB962C8B-B14F-4D97-AF65-F5344CB8AC3E}">
        <p14:creationId xmlns:p14="http://schemas.microsoft.com/office/powerpoint/2010/main" val="1910498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dirty="0"/>
              <a:t>Whether for researchers or admin, they will probably want facts and figures</a:t>
            </a:r>
            <a:r>
              <a:rPr lang="en-HK" baseline="0" dirty="0"/>
              <a:t> </a:t>
            </a:r>
          </a:p>
          <a:p>
            <a:endParaRPr lang="en-HK"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HK" baseline="0" dirty="0"/>
              <a:t>Can get updated stats on our webpage </a:t>
            </a:r>
            <a:r>
              <a:rPr lang="en-US" sz="1200" dirty="0">
                <a:solidFill>
                  <a:srgbClr val="98C125"/>
                </a:solidFill>
                <a:ea typeface="ヒラギノ角ゴ ProN W6" charset="0"/>
                <a:cs typeface="Arial" charset="0"/>
                <a:sym typeface="Arial" charset="0"/>
              </a:rPr>
              <a:t>https://orcid.org/statistics</a:t>
            </a:r>
          </a:p>
          <a:p>
            <a:endParaRPr lang="en-HK" baseline="0" dirty="0"/>
          </a:p>
          <a:p>
            <a:r>
              <a:rPr lang="en-HK" baseline="0" dirty="0"/>
              <a:t>Can get integration info from the website https://orcid.org/members or ask us directly </a:t>
            </a:r>
          </a:p>
          <a:p>
            <a:endParaRPr lang="en-US" dirty="0"/>
          </a:p>
        </p:txBody>
      </p:sp>
      <p:sp>
        <p:nvSpPr>
          <p:cNvPr id="4" name="Slide Number Placeholder 3"/>
          <p:cNvSpPr>
            <a:spLocks noGrp="1"/>
          </p:cNvSpPr>
          <p:nvPr>
            <p:ph type="sldNum" sz="quarter" idx="10"/>
          </p:nvPr>
        </p:nvSpPr>
        <p:spPr/>
        <p:txBody>
          <a:bodyPr/>
          <a:lstStyle/>
          <a:p>
            <a:fld id="{544127DA-194F-8448-8E3F-FD22FD1C5D2F}" type="slidenum">
              <a:rPr lang="en-US" smtClean="0"/>
              <a:t>5</a:t>
            </a:fld>
            <a:endParaRPr lang="en-US"/>
          </a:p>
        </p:txBody>
      </p:sp>
    </p:spTree>
    <p:extLst>
      <p:ext uri="{BB962C8B-B14F-4D97-AF65-F5344CB8AC3E}">
        <p14:creationId xmlns:p14="http://schemas.microsoft.com/office/powerpoint/2010/main" val="581281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dirty="0"/>
              <a:t>Whether for researchers or admin, they will probably want facts and figures</a:t>
            </a:r>
            <a:r>
              <a:rPr lang="en-HK" baseline="0" dirty="0"/>
              <a:t> </a:t>
            </a:r>
          </a:p>
          <a:p>
            <a:endParaRPr lang="en-HK"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HK" baseline="0" dirty="0"/>
              <a:t>Can get updated stats on our webpage </a:t>
            </a:r>
            <a:r>
              <a:rPr lang="en-US" sz="1200" dirty="0">
                <a:solidFill>
                  <a:srgbClr val="98C125"/>
                </a:solidFill>
                <a:ea typeface="ヒラギノ角ゴ ProN W6" charset="0"/>
                <a:cs typeface="Arial" charset="0"/>
                <a:sym typeface="Arial" charset="0"/>
              </a:rPr>
              <a:t>https://orcid.org/statistics</a:t>
            </a:r>
          </a:p>
          <a:p>
            <a:endParaRPr lang="en-HK" baseline="0" dirty="0"/>
          </a:p>
          <a:p>
            <a:r>
              <a:rPr lang="en-HK" baseline="0" dirty="0"/>
              <a:t>Can get integration info from the website https://orcid.org/members or ask us directly </a:t>
            </a:r>
          </a:p>
          <a:p>
            <a:endParaRPr lang="en-US" dirty="0"/>
          </a:p>
        </p:txBody>
      </p:sp>
      <p:sp>
        <p:nvSpPr>
          <p:cNvPr id="4" name="Slide Number Placeholder 3"/>
          <p:cNvSpPr>
            <a:spLocks noGrp="1"/>
          </p:cNvSpPr>
          <p:nvPr>
            <p:ph type="sldNum" sz="quarter" idx="10"/>
          </p:nvPr>
        </p:nvSpPr>
        <p:spPr/>
        <p:txBody>
          <a:bodyPr/>
          <a:lstStyle/>
          <a:p>
            <a:fld id="{544127DA-194F-8448-8E3F-FD22FD1C5D2F}" type="slidenum">
              <a:rPr lang="en-US" smtClean="0"/>
              <a:t>6</a:t>
            </a:fld>
            <a:endParaRPr lang="en-US"/>
          </a:p>
        </p:txBody>
      </p:sp>
    </p:spTree>
    <p:extLst>
      <p:ext uri="{BB962C8B-B14F-4D97-AF65-F5344CB8AC3E}">
        <p14:creationId xmlns:p14="http://schemas.microsoft.com/office/powerpoint/2010/main" val="1634738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organizations</a:t>
            </a:r>
            <a:r>
              <a:rPr lang="en-US" baseline="0" dirty="0"/>
              <a:t> can benefit most from ORCID as members using the ORCID iD, they can also use the public API to collect ORCID iDs in a validated way and read publicly available information, as well as displaying ORCID iDs on their website and elsewhere. </a:t>
            </a:r>
          </a:p>
          <a:p>
            <a:endParaRPr lang="en-US" baseline="0" dirty="0"/>
          </a:p>
          <a:p>
            <a:r>
              <a:rPr lang="en-HK" baseline="0" dirty="0"/>
              <a:t>Some aspects from which any org can benefit from, but some for just members. </a:t>
            </a:r>
          </a:p>
          <a:p>
            <a:endParaRPr lang="en-HK" baseline="0" dirty="0"/>
          </a:p>
          <a:p>
            <a:r>
              <a:rPr lang="en-HK" baseline="0" dirty="0"/>
              <a:t>We’re constantly refining our messaging – let us know if you’ve any suggestions! </a:t>
            </a:r>
            <a:endParaRPr lang="en-US" dirty="0"/>
          </a:p>
        </p:txBody>
      </p:sp>
      <p:sp>
        <p:nvSpPr>
          <p:cNvPr id="4" name="Slide Number Placeholder 3"/>
          <p:cNvSpPr>
            <a:spLocks noGrp="1"/>
          </p:cNvSpPr>
          <p:nvPr>
            <p:ph type="sldNum" sz="quarter" idx="10"/>
          </p:nvPr>
        </p:nvSpPr>
        <p:spPr/>
        <p:txBody>
          <a:bodyPr/>
          <a:lstStyle/>
          <a:p>
            <a:fld id="{544127DA-194F-8448-8E3F-FD22FD1C5D2F}" type="slidenum">
              <a:rPr lang="en-US" smtClean="0"/>
              <a:t>7</a:t>
            </a:fld>
            <a:endParaRPr lang="en-US"/>
          </a:p>
        </p:txBody>
      </p:sp>
    </p:spTree>
    <p:extLst>
      <p:ext uri="{BB962C8B-B14F-4D97-AF65-F5344CB8AC3E}">
        <p14:creationId xmlns:p14="http://schemas.microsoft.com/office/powerpoint/2010/main" val="1836415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Noto Sans Regular"/>
                <a:ea typeface="Gill Sans MT" charset="0"/>
                <a:cs typeface="Gill Sans MT" charset="0"/>
              </a:rPr>
              <a:t>These connections matter </a:t>
            </a:r>
            <a:r>
              <a:rPr lang="en-US" sz="1200" dirty="0">
                <a:solidFill>
                  <a:schemeClr val="bg1"/>
                </a:solidFill>
                <a:latin typeface="Noto Sans Regular"/>
                <a:ea typeface="Gill Sans MT" charset="0"/>
                <a:cs typeface="Gill Sans MT" charset="0"/>
              </a:rPr>
              <a:t>because research progress is based on the communication of ideas – between individuals, and organizations – and research credit and careers are built on the quality and success of those communications. </a:t>
            </a:r>
          </a:p>
          <a:p>
            <a:endParaRPr lang="en-US" sz="1200" baseline="0" dirty="0">
              <a:latin typeface="Noto Sans Regular"/>
            </a:endParaRPr>
          </a:p>
          <a:p>
            <a:r>
              <a:rPr lang="en-US" sz="1200" dirty="0">
                <a:latin typeface="Noto Sans Regular"/>
              </a:rPr>
              <a:t>This infographic shows at</a:t>
            </a:r>
            <a:r>
              <a:rPr lang="en-US" sz="1200" baseline="0" dirty="0">
                <a:latin typeface="Noto Sans Regular"/>
              </a:rPr>
              <a:t> a high level how ORCID </a:t>
            </a:r>
            <a:r>
              <a:rPr lang="en-US" sz="1200" baseline="0" dirty="0" err="1">
                <a:latin typeface="Noto Sans Regular"/>
              </a:rPr>
              <a:t>iDs</a:t>
            </a:r>
            <a:r>
              <a:rPr lang="en-US" sz="1200" baseline="0" dirty="0">
                <a:latin typeface="Noto Sans Regular"/>
              </a:rPr>
              <a:t> enable interoperability between different systems, helping us make our mantra of ‘Enter once, reuse often’ a reality for researchers and their organizations. </a:t>
            </a:r>
          </a:p>
          <a:p>
            <a:endParaRPr lang="en-US" sz="1200" baseline="0" dirty="0">
              <a:latin typeface="Noto Sans Regular"/>
            </a:endParaRPr>
          </a:p>
          <a:p>
            <a:r>
              <a:rPr lang="en-US" sz="1200" baseline="0" dirty="0">
                <a:latin typeface="Noto Sans Regular"/>
              </a:rPr>
              <a:t>In addition, and very importantly, by validating your researchers’ ORCID </a:t>
            </a:r>
            <a:r>
              <a:rPr lang="en-US" sz="1200" baseline="0" dirty="0" err="1">
                <a:latin typeface="Noto Sans Regular"/>
              </a:rPr>
              <a:t>iDs</a:t>
            </a:r>
            <a:r>
              <a:rPr lang="en-US" sz="1200" baseline="0" dirty="0">
                <a:latin typeface="Noto Sans Regular"/>
              </a:rPr>
              <a:t> when they interact with your systems, you can assert the connection between them and your organization, building trust in scholarly communications overall. For funders, this means asserting the connection between awardees and their grants; for publishers, between authors and their works; and for employers, between researchers and their affiliation with a university or other institution.</a:t>
            </a:r>
          </a:p>
          <a:p>
            <a:endParaRPr lang="en-HK" sz="1200" baseline="0" dirty="0">
              <a:latin typeface="Noto Sans Regular"/>
            </a:endParaRPr>
          </a:p>
          <a:p>
            <a:r>
              <a:rPr lang="en-HK" sz="1200" baseline="0" dirty="0">
                <a:latin typeface="Noto Sans Regular"/>
              </a:rPr>
              <a:t>Researcher in the middle is authenticating their ID with their institution, who collects their ID, and then connects their info </a:t>
            </a:r>
            <a:endParaRPr lang="en-US" sz="1200" dirty="0">
              <a:latin typeface="Noto Sans Regular"/>
            </a:endParaRPr>
          </a:p>
          <a:p>
            <a:endParaRPr lang="en-HK" sz="1200" dirty="0">
              <a:latin typeface="Noto Sans Regular"/>
            </a:endParaRPr>
          </a:p>
        </p:txBody>
      </p:sp>
      <p:sp>
        <p:nvSpPr>
          <p:cNvPr id="4" name="Slide Number Placeholder 3"/>
          <p:cNvSpPr>
            <a:spLocks noGrp="1"/>
          </p:cNvSpPr>
          <p:nvPr>
            <p:ph type="sldNum" sz="quarter" idx="10"/>
          </p:nvPr>
        </p:nvSpPr>
        <p:spPr/>
        <p:txBody>
          <a:bodyPr/>
          <a:lstStyle/>
          <a:p>
            <a:fld id="{544127DA-194F-8448-8E3F-FD22FD1C5D2F}" type="slidenum">
              <a:rPr lang="en-US" smtClean="0"/>
              <a:pPr/>
              <a:t>8</a:t>
            </a:fld>
            <a:endParaRPr lang="en-US" dirty="0"/>
          </a:p>
        </p:txBody>
      </p:sp>
    </p:spTree>
    <p:extLst>
      <p:ext uri="{BB962C8B-B14F-4D97-AF65-F5344CB8AC3E}">
        <p14:creationId xmlns:p14="http://schemas.microsoft.com/office/powerpoint/2010/main" val="3512284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2015 survey:</a:t>
            </a:r>
            <a:r>
              <a:rPr lang="en-US" baseline="0" dirty="0"/>
              <a:t> https://orcid.org/blog/2015/11/23/survey-says-community-perceptions-orcid-part-1</a:t>
            </a:r>
            <a:endParaRPr lang="en-GB" dirty="0"/>
          </a:p>
          <a:p>
            <a:endParaRPr lang="en-HK" dirty="0"/>
          </a:p>
          <a:p>
            <a:r>
              <a:rPr lang="en-HK" dirty="0"/>
              <a:t>2017 survey: https://orcid.org/blog/2017/11/13/getting-know-you-part-1-orcid’s-2017-community-survey </a:t>
            </a:r>
          </a:p>
          <a:p>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r>
              <a:rPr lang="en-HK" baseline="0" dirty="0"/>
              <a:t>We’re constantly refining our messaging – let us know if you’ve any suggestions! </a:t>
            </a:r>
            <a:endParaRPr lang="en-US" dirty="0"/>
          </a:p>
          <a:p>
            <a:endParaRPr lang="en-HK" dirty="0"/>
          </a:p>
        </p:txBody>
      </p:sp>
      <p:sp>
        <p:nvSpPr>
          <p:cNvPr id="4" name="Slide Number Placeholder 3"/>
          <p:cNvSpPr>
            <a:spLocks noGrp="1"/>
          </p:cNvSpPr>
          <p:nvPr>
            <p:ph type="sldNum" sz="quarter" idx="10"/>
          </p:nvPr>
        </p:nvSpPr>
        <p:spPr/>
        <p:txBody>
          <a:bodyPr/>
          <a:lstStyle/>
          <a:p>
            <a:fld id="{544127DA-194F-8448-8E3F-FD22FD1C5D2F}" type="slidenum">
              <a:rPr lang="en-US" smtClean="0"/>
              <a:pPr/>
              <a:t>9</a:t>
            </a:fld>
            <a:endParaRPr lang="en-US" dirty="0"/>
          </a:p>
        </p:txBody>
      </p:sp>
    </p:spTree>
    <p:extLst>
      <p:ext uri="{BB962C8B-B14F-4D97-AF65-F5344CB8AC3E}">
        <p14:creationId xmlns:p14="http://schemas.microsoft.com/office/powerpoint/2010/main" val="28885447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26.png"/><Relationship Id="rId4" Type="http://schemas.openxmlformats.org/officeDocument/2006/relationships/image" Target="../media/image2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ag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Content Placeholder 5"/>
          <p:cNvSpPr>
            <a:spLocks noGrp="1"/>
          </p:cNvSpPr>
          <p:nvPr>
            <p:ph sz="quarter" idx="11" hasCustomPrompt="1"/>
          </p:nvPr>
        </p:nvSpPr>
        <p:spPr>
          <a:xfrm>
            <a:off x="1820985" y="4085487"/>
            <a:ext cx="6713415" cy="509955"/>
          </a:xfrm>
        </p:spPr>
        <p:txBody>
          <a:bodyPr>
            <a:noAutofit/>
          </a:bodyPr>
          <a:lstStyle>
            <a:lvl1pPr marL="0" indent="0" algn="r">
              <a:buFontTx/>
              <a:buNone/>
              <a:defRPr sz="2800" cap="all" spc="90" baseline="0">
                <a:solidFill>
                  <a:schemeClr val="bg1"/>
                </a:solidFill>
              </a:defRPr>
            </a:lvl1pPr>
          </a:lstStyle>
          <a:p>
            <a:pPr lvl="0"/>
            <a:r>
              <a:rPr lang="en-US" dirty="0"/>
              <a:t>Click to edit TITLE a </a:t>
            </a:r>
          </a:p>
        </p:txBody>
      </p:sp>
      <p:sp>
        <p:nvSpPr>
          <p:cNvPr id="9" name="Content Placeholder 5"/>
          <p:cNvSpPr>
            <a:spLocks noGrp="1"/>
          </p:cNvSpPr>
          <p:nvPr>
            <p:ph sz="quarter" idx="12" hasCustomPrompt="1"/>
          </p:nvPr>
        </p:nvSpPr>
        <p:spPr>
          <a:xfrm>
            <a:off x="1820986" y="4616939"/>
            <a:ext cx="6724244" cy="509955"/>
          </a:xfrm>
        </p:spPr>
        <p:txBody>
          <a:bodyPr>
            <a:noAutofit/>
          </a:bodyPr>
          <a:lstStyle>
            <a:lvl1pPr marL="0" indent="0" algn="r">
              <a:buFontTx/>
              <a:buNone/>
              <a:defRPr sz="1800" cap="all" spc="90" baseline="0">
                <a:solidFill>
                  <a:schemeClr val="bg1"/>
                </a:solidFill>
              </a:defRPr>
            </a:lvl1pPr>
          </a:lstStyle>
          <a:p>
            <a:pPr lvl="0"/>
            <a:r>
              <a:rPr lang="en-US" dirty="0"/>
              <a:t>Click to edit </a:t>
            </a:r>
            <a:r>
              <a:rPr lang="en-US" dirty="0" err="1"/>
              <a:t>subTITLE</a:t>
            </a:r>
            <a:r>
              <a:rPr lang="en-US" dirty="0"/>
              <a:t> b</a:t>
            </a:r>
          </a:p>
        </p:txBody>
      </p:sp>
      <p:sp>
        <p:nvSpPr>
          <p:cNvPr id="10" name="Content Placeholder 5"/>
          <p:cNvSpPr>
            <a:spLocks noGrp="1"/>
          </p:cNvSpPr>
          <p:nvPr>
            <p:ph sz="quarter" idx="13" hasCustomPrompt="1"/>
          </p:nvPr>
        </p:nvSpPr>
        <p:spPr>
          <a:xfrm>
            <a:off x="1820986" y="5079802"/>
            <a:ext cx="6724244" cy="509955"/>
          </a:xfrm>
        </p:spPr>
        <p:txBody>
          <a:bodyPr>
            <a:noAutofit/>
          </a:bodyPr>
          <a:lstStyle>
            <a:lvl1pPr marL="0" indent="0" algn="r">
              <a:buFontTx/>
              <a:buNone/>
              <a:defRPr sz="1200" b="1" i="0" cap="all" spc="90" baseline="0">
                <a:solidFill>
                  <a:schemeClr val="bg1"/>
                </a:solidFill>
                <a:latin typeface="Noto Sans" charset="0"/>
                <a:ea typeface="Noto Sans" charset="0"/>
                <a:cs typeface="Noto Sans" charset="0"/>
              </a:defRPr>
            </a:lvl1pPr>
          </a:lstStyle>
          <a:p>
            <a:pPr lvl="0"/>
            <a:r>
              <a:rPr lang="en-US" dirty="0"/>
              <a:t>CLICK TO EDIT presentation type | Month Day, Year</a:t>
            </a:r>
          </a:p>
        </p:txBody>
      </p:sp>
      <p:sp>
        <p:nvSpPr>
          <p:cNvPr id="12" name="Content Placeholder 5"/>
          <p:cNvSpPr>
            <a:spLocks noGrp="1"/>
          </p:cNvSpPr>
          <p:nvPr>
            <p:ph sz="quarter" idx="14" hasCustomPrompt="1"/>
          </p:nvPr>
        </p:nvSpPr>
        <p:spPr>
          <a:xfrm>
            <a:off x="5491202" y="5487855"/>
            <a:ext cx="3043198" cy="283306"/>
          </a:xfrm>
        </p:spPr>
        <p:txBody>
          <a:bodyPr>
            <a:noAutofit/>
          </a:bodyPr>
          <a:lstStyle>
            <a:lvl1pPr marL="0" indent="0" algn="r">
              <a:buFontTx/>
              <a:buNone/>
              <a:defRPr sz="1100" cap="all" spc="50" baseline="0">
                <a:solidFill>
                  <a:schemeClr val="tx1"/>
                </a:solidFill>
              </a:defRPr>
            </a:lvl1pPr>
          </a:lstStyle>
          <a:p>
            <a:pPr lvl="0"/>
            <a:r>
              <a:rPr lang="en-US" dirty="0"/>
              <a:t>CLICK TO EDIT presenter #1 name</a:t>
            </a:r>
          </a:p>
        </p:txBody>
      </p:sp>
      <p:sp>
        <p:nvSpPr>
          <p:cNvPr id="13" name="Content Placeholder 5"/>
          <p:cNvSpPr>
            <a:spLocks noGrp="1"/>
          </p:cNvSpPr>
          <p:nvPr>
            <p:ph sz="quarter" idx="15" hasCustomPrompt="1"/>
          </p:nvPr>
        </p:nvSpPr>
        <p:spPr>
          <a:xfrm>
            <a:off x="5491202" y="5696220"/>
            <a:ext cx="3043198" cy="269367"/>
          </a:xfrm>
        </p:spPr>
        <p:txBody>
          <a:bodyPr>
            <a:noAutofit/>
          </a:bodyPr>
          <a:lstStyle>
            <a:lvl1pPr marL="0" indent="0" algn="r">
              <a:buFontTx/>
              <a:buNone/>
              <a:defRPr sz="1000" b="0" i="1" cap="none" spc="0" baseline="0">
                <a:solidFill>
                  <a:schemeClr val="tx2"/>
                </a:solidFill>
                <a:latin typeface="Noto Sans" charset="0"/>
                <a:ea typeface="Noto Sans" charset="0"/>
                <a:cs typeface="Noto Sans" charset="0"/>
              </a:defRPr>
            </a:lvl1pPr>
          </a:lstStyle>
          <a:p>
            <a:pPr lvl="0"/>
            <a:r>
              <a:rPr lang="en-US" dirty="0"/>
              <a:t>CLICK TO EDIT presenter title</a:t>
            </a:r>
          </a:p>
        </p:txBody>
      </p:sp>
      <p:sp>
        <p:nvSpPr>
          <p:cNvPr id="14" name="Content Placeholder 5"/>
          <p:cNvSpPr>
            <a:spLocks noGrp="1"/>
          </p:cNvSpPr>
          <p:nvPr>
            <p:ph sz="quarter" idx="16" hasCustomPrompt="1"/>
          </p:nvPr>
        </p:nvSpPr>
        <p:spPr>
          <a:xfrm>
            <a:off x="5491202" y="5877624"/>
            <a:ext cx="3043198" cy="269367"/>
          </a:xfrm>
        </p:spPr>
        <p:txBody>
          <a:bodyPr>
            <a:noAutofit/>
          </a:bodyPr>
          <a:lstStyle>
            <a:lvl1pPr marL="0" indent="0" algn="r">
              <a:buFontTx/>
              <a:buNone/>
              <a:defRPr sz="900" b="1" i="0" cap="none" spc="0" baseline="0">
                <a:solidFill>
                  <a:schemeClr val="tx2"/>
                </a:solidFill>
                <a:latin typeface="Noto Sans" charset="0"/>
                <a:ea typeface="Noto Sans" charset="0"/>
                <a:cs typeface="Noto Sans" charset="0"/>
              </a:defRPr>
            </a:lvl1pPr>
          </a:lstStyle>
          <a:p>
            <a:pPr lvl="0"/>
            <a:r>
              <a:rPr lang="en-US" dirty="0"/>
              <a:t>CLICK TO EDIT ID#</a:t>
            </a:r>
          </a:p>
        </p:txBody>
      </p:sp>
      <p:sp>
        <p:nvSpPr>
          <p:cNvPr id="15" name="Content Placeholder 5"/>
          <p:cNvSpPr>
            <a:spLocks noGrp="1"/>
          </p:cNvSpPr>
          <p:nvPr>
            <p:ph sz="quarter" idx="17" hasCustomPrompt="1"/>
          </p:nvPr>
        </p:nvSpPr>
        <p:spPr>
          <a:xfrm>
            <a:off x="2813764" y="5487855"/>
            <a:ext cx="3043198" cy="283306"/>
          </a:xfrm>
        </p:spPr>
        <p:txBody>
          <a:bodyPr>
            <a:noAutofit/>
          </a:bodyPr>
          <a:lstStyle>
            <a:lvl1pPr marL="0" indent="0" algn="r">
              <a:buFontTx/>
              <a:buNone/>
              <a:defRPr sz="1100" cap="all" spc="50" baseline="0">
                <a:solidFill>
                  <a:schemeClr val="tx1"/>
                </a:solidFill>
              </a:defRPr>
            </a:lvl1pPr>
          </a:lstStyle>
          <a:p>
            <a:pPr lvl="0"/>
            <a:r>
              <a:rPr lang="en-US" dirty="0"/>
              <a:t>CLICK TO EDIT presenter #2 name</a:t>
            </a:r>
          </a:p>
        </p:txBody>
      </p:sp>
      <p:sp>
        <p:nvSpPr>
          <p:cNvPr id="16" name="Content Placeholder 5"/>
          <p:cNvSpPr>
            <a:spLocks noGrp="1"/>
          </p:cNvSpPr>
          <p:nvPr>
            <p:ph sz="quarter" idx="18" hasCustomPrompt="1"/>
          </p:nvPr>
        </p:nvSpPr>
        <p:spPr>
          <a:xfrm>
            <a:off x="2813764" y="5696220"/>
            <a:ext cx="3043198" cy="269367"/>
          </a:xfrm>
        </p:spPr>
        <p:txBody>
          <a:bodyPr>
            <a:noAutofit/>
          </a:bodyPr>
          <a:lstStyle>
            <a:lvl1pPr marL="0" indent="0" algn="r">
              <a:buFontTx/>
              <a:buNone/>
              <a:defRPr sz="1000" b="0" i="1" cap="none" spc="0" baseline="0">
                <a:solidFill>
                  <a:schemeClr val="tx2"/>
                </a:solidFill>
                <a:latin typeface="Noto Sans" charset="0"/>
                <a:ea typeface="Noto Sans" charset="0"/>
                <a:cs typeface="Noto Sans" charset="0"/>
              </a:defRPr>
            </a:lvl1pPr>
          </a:lstStyle>
          <a:p>
            <a:pPr lvl="0"/>
            <a:r>
              <a:rPr lang="en-US" dirty="0"/>
              <a:t>CLICK TO EDIT presenter title</a:t>
            </a:r>
          </a:p>
        </p:txBody>
      </p:sp>
      <p:sp>
        <p:nvSpPr>
          <p:cNvPr id="17" name="Content Placeholder 5"/>
          <p:cNvSpPr>
            <a:spLocks noGrp="1"/>
          </p:cNvSpPr>
          <p:nvPr>
            <p:ph sz="quarter" idx="19" hasCustomPrompt="1"/>
          </p:nvPr>
        </p:nvSpPr>
        <p:spPr>
          <a:xfrm>
            <a:off x="2813764" y="5877624"/>
            <a:ext cx="3043198" cy="269367"/>
          </a:xfrm>
        </p:spPr>
        <p:txBody>
          <a:bodyPr>
            <a:noAutofit/>
          </a:bodyPr>
          <a:lstStyle>
            <a:lvl1pPr marL="0" indent="0" algn="r">
              <a:buFontTx/>
              <a:buNone/>
              <a:defRPr sz="900" b="1" i="0" cap="none" spc="0" baseline="0">
                <a:solidFill>
                  <a:schemeClr val="tx2"/>
                </a:solidFill>
                <a:latin typeface="Noto Sans" charset="0"/>
                <a:ea typeface="Noto Sans" charset="0"/>
                <a:cs typeface="Noto Sans" charset="0"/>
              </a:defRPr>
            </a:lvl1pPr>
          </a:lstStyle>
          <a:p>
            <a:pPr lvl="0"/>
            <a:r>
              <a:rPr lang="en-US" dirty="0"/>
              <a:t>CLICK TO EDIT ID#</a:t>
            </a:r>
          </a:p>
        </p:txBody>
      </p:sp>
    </p:spTree>
    <p:extLst>
      <p:ext uri="{BB962C8B-B14F-4D97-AF65-F5344CB8AC3E}">
        <p14:creationId xmlns:p14="http://schemas.microsoft.com/office/powerpoint/2010/main" val="15034499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green header</a:t>
            </a:r>
          </a:p>
        </p:txBody>
      </p:sp>
      <p:sp>
        <p:nvSpPr>
          <p:cNvPr id="4" name="Text Placeholder 3"/>
          <p:cNvSpPr>
            <a:spLocks noGrp="1"/>
          </p:cNvSpPr>
          <p:nvPr>
            <p:ph type="body" sz="quarter" idx="10"/>
          </p:nvPr>
        </p:nvSpPr>
        <p:spPr>
          <a:xfrm>
            <a:off x="1566863" y="2024063"/>
            <a:ext cx="6146800" cy="31654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8684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CHART/GRAPH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2"/>
                </a:solidFill>
              </a:defRPr>
            </a:lvl1pPr>
          </a:lstStyle>
          <a:p>
            <a:r>
              <a:rPr lang="en-US" dirty="0"/>
              <a:t>Click to edit grey header</a:t>
            </a:r>
          </a:p>
        </p:txBody>
      </p:sp>
      <p:sp>
        <p:nvSpPr>
          <p:cNvPr id="7" name="Chart Placeholder 6"/>
          <p:cNvSpPr>
            <a:spLocks noGrp="1"/>
          </p:cNvSpPr>
          <p:nvPr>
            <p:ph type="chart" sz="quarter" idx="10" hasCustomPrompt="1"/>
          </p:nvPr>
        </p:nvSpPr>
        <p:spPr>
          <a:xfrm>
            <a:off x="609600" y="2052164"/>
            <a:ext cx="7924800" cy="4081935"/>
          </a:xfrm>
        </p:spPr>
        <p:txBody>
          <a:bodyPr>
            <a:normAutofit/>
          </a:bodyPr>
          <a:lstStyle>
            <a:lvl1pPr marL="0" indent="0">
              <a:buFontTx/>
              <a:buNone/>
              <a:defRPr sz="3600" baseline="0"/>
            </a:lvl1pPr>
          </a:lstStyle>
          <a:p>
            <a:r>
              <a:rPr lang="en-US" dirty="0"/>
              <a:t>Click here to insert chart. </a:t>
            </a:r>
          </a:p>
        </p:txBody>
      </p:sp>
      <p:sp>
        <p:nvSpPr>
          <p:cNvPr id="9" name="Text Placeholder 8"/>
          <p:cNvSpPr>
            <a:spLocks noGrp="1"/>
          </p:cNvSpPr>
          <p:nvPr>
            <p:ph type="body" sz="quarter" idx="11" hasCustomPrompt="1"/>
          </p:nvPr>
        </p:nvSpPr>
        <p:spPr>
          <a:xfrm>
            <a:off x="609600" y="1562100"/>
            <a:ext cx="7935913" cy="490538"/>
          </a:xfrm>
        </p:spPr>
        <p:txBody>
          <a:bodyPr>
            <a:normAutofit/>
          </a:bodyPr>
          <a:lstStyle>
            <a:lvl1pPr marL="0" indent="0">
              <a:buFontTx/>
              <a:buNone/>
              <a:defRPr sz="2000" b="0" i="0" cap="all" spc="100" baseline="0"/>
            </a:lvl1pPr>
          </a:lstStyle>
          <a:p>
            <a:pPr lvl="0"/>
            <a:r>
              <a:rPr lang="en-US" dirty="0"/>
              <a:t>Click here to edit Chart title (if diff. than above)</a:t>
            </a:r>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TABLE master">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defRPr>
            </a:lvl1pPr>
          </a:lstStyle>
          <a:p>
            <a:r>
              <a:rPr lang="en-US" dirty="0"/>
              <a:t>Click to edit grey header</a:t>
            </a:r>
          </a:p>
        </p:txBody>
      </p:sp>
      <p:sp>
        <p:nvSpPr>
          <p:cNvPr id="3" name="Text Placeholder 8"/>
          <p:cNvSpPr>
            <a:spLocks noGrp="1"/>
          </p:cNvSpPr>
          <p:nvPr>
            <p:ph type="body" sz="quarter" idx="11" hasCustomPrompt="1"/>
          </p:nvPr>
        </p:nvSpPr>
        <p:spPr>
          <a:xfrm>
            <a:off x="609600" y="1726692"/>
            <a:ext cx="7935913" cy="490538"/>
          </a:xfrm>
        </p:spPr>
        <p:txBody>
          <a:bodyPr>
            <a:normAutofit/>
          </a:bodyPr>
          <a:lstStyle>
            <a:lvl1pPr marL="0" indent="0">
              <a:buFontTx/>
              <a:buNone/>
              <a:defRPr sz="1200" b="0" i="0" cap="all" spc="100" baseline="0"/>
            </a:lvl1pPr>
          </a:lstStyle>
          <a:p>
            <a:pPr lvl="0"/>
            <a:r>
              <a:rPr lang="en-US" dirty="0"/>
              <a:t>Click here to edit table title (if diff. than above)</a:t>
            </a:r>
          </a:p>
        </p:txBody>
      </p:sp>
      <p:sp>
        <p:nvSpPr>
          <p:cNvPr id="5" name="Table Placeholder 4"/>
          <p:cNvSpPr>
            <a:spLocks noGrp="1"/>
          </p:cNvSpPr>
          <p:nvPr>
            <p:ph type="tbl" sz="quarter" idx="12" hasCustomPrompt="1"/>
          </p:nvPr>
        </p:nvSpPr>
        <p:spPr>
          <a:xfrm>
            <a:off x="600456" y="2219347"/>
            <a:ext cx="7924800" cy="3786293"/>
          </a:xfrm>
        </p:spPr>
        <p:txBody>
          <a:bodyPr/>
          <a:lstStyle/>
          <a:p>
            <a:r>
              <a:rPr lang="en-US" dirty="0"/>
              <a:t>Click here to insert TABLE</a:t>
            </a:r>
          </a:p>
        </p:txBody>
      </p:sp>
      <p:graphicFrame>
        <p:nvGraphicFramePr>
          <p:cNvPr id="6" name="Table Placeholder 7"/>
          <p:cNvGraphicFramePr>
            <a:graphicFrameLocks/>
          </p:cNvGraphicFramePr>
          <p:nvPr userDrawn="1">
            <p:extLst>
              <p:ext uri="{D42A27DB-BD31-4B8C-83A1-F6EECF244321}">
                <p14:modId xmlns:p14="http://schemas.microsoft.com/office/powerpoint/2010/main" val="93580037"/>
              </p:ext>
            </p:extLst>
          </p:nvPr>
        </p:nvGraphicFramePr>
        <p:xfrm>
          <a:off x="609600" y="3046537"/>
          <a:ext cx="5497227" cy="1455456"/>
        </p:xfrm>
        <a:graphic>
          <a:graphicData uri="http://schemas.openxmlformats.org/drawingml/2006/table">
            <a:tbl>
              <a:tblPr firstRow="1" bandRow="1">
                <a:tableStyleId>{93296810-A885-4BE3-A3E7-6D5BEEA58F35}</a:tableStyleId>
              </a:tblPr>
              <a:tblGrid>
                <a:gridCol w="1832409">
                  <a:extLst>
                    <a:ext uri="{9D8B030D-6E8A-4147-A177-3AD203B41FA5}">
                      <a16:colId xmlns:a16="http://schemas.microsoft.com/office/drawing/2014/main" val="20000"/>
                    </a:ext>
                  </a:extLst>
                </a:gridCol>
                <a:gridCol w="1832409">
                  <a:extLst>
                    <a:ext uri="{9D8B030D-6E8A-4147-A177-3AD203B41FA5}">
                      <a16:colId xmlns:a16="http://schemas.microsoft.com/office/drawing/2014/main" val="20001"/>
                    </a:ext>
                  </a:extLst>
                </a:gridCol>
                <a:gridCol w="1832409">
                  <a:extLst>
                    <a:ext uri="{9D8B030D-6E8A-4147-A177-3AD203B41FA5}">
                      <a16:colId xmlns:a16="http://schemas.microsoft.com/office/drawing/2014/main" val="20002"/>
                    </a:ext>
                  </a:extLst>
                </a:gridCol>
              </a:tblGrid>
              <a:tr h="363864">
                <a:tc>
                  <a:txBody>
                    <a:bodyPr/>
                    <a:lstStyle/>
                    <a:p>
                      <a:r>
                        <a:rPr lang="en-US" sz="1400" b="0" i="0" cap="all" spc="100" dirty="0">
                          <a:solidFill>
                            <a:schemeClr val="bg1"/>
                          </a:solidFill>
                          <a:latin typeface="Noto Sans" charset="0"/>
                          <a:ea typeface="Noto Sans" charset="0"/>
                          <a:cs typeface="Noto Sans" charset="0"/>
                        </a:rPr>
                        <a:t>Column</a:t>
                      </a:r>
                      <a:r>
                        <a:rPr lang="en-US" sz="1400" b="0" i="0" cap="all" spc="100" baseline="0" dirty="0">
                          <a:solidFill>
                            <a:schemeClr val="bg1"/>
                          </a:solidFill>
                          <a:latin typeface="Noto Sans" charset="0"/>
                          <a:ea typeface="Noto Sans" charset="0"/>
                          <a:cs typeface="Noto Sans" charset="0"/>
                        </a:rPr>
                        <a:t> title</a:t>
                      </a:r>
                      <a:endParaRPr lang="en-US" sz="1400" b="0" i="0" cap="all" spc="100" dirty="0">
                        <a:solidFill>
                          <a:schemeClr val="bg1"/>
                        </a:solidFill>
                        <a:latin typeface="Noto Sans" charset="0"/>
                        <a:ea typeface="Noto Sans" charset="0"/>
                        <a:cs typeface="Noto Sans" charset="0"/>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3175" cap="flat" cmpd="sng" algn="ctr">
                      <a:noFill/>
                      <a:prstDash val="solid"/>
                      <a:round/>
                      <a:headEnd type="none" w="med" len="med"/>
                      <a:tailEnd type="none" w="med" len="med"/>
                    </a:lnB>
                  </a:tcPr>
                </a:tc>
                <a:tc>
                  <a:txBody>
                    <a:bodyPr/>
                    <a:lstStyle/>
                    <a:p>
                      <a:r>
                        <a:rPr lang="en-US" sz="1400" b="0" i="0" cap="all" spc="100" dirty="0">
                          <a:solidFill>
                            <a:schemeClr val="bg1"/>
                          </a:solidFill>
                          <a:latin typeface="Noto Sans" charset="0"/>
                          <a:ea typeface="Noto Sans" charset="0"/>
                          <a:cs typeface="Noto Sans" charset="0"/>
                        </a:rPr>
                        <a:t>Column Title</a:t>
                      </a: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tcPr>
                </a:tc>
                <a:tc>
                  <a:txBody>
                    <a:bodyPr/>
                    <a:lstStyle/>
                    <a:p>
                      <a:r>
                        <a:rPr lang="en-US" sz="1400" b="0" i="0" cap="all" spc="100" dirty="0">
                          <a:solidFill>
                            <a:schemeClr val="bg1"/>
                          </a:solidFill>
                          <a:latin typeface="Noto Sans" charset="0"/>
                          <a:ea typeface="Noto Sans" charset="0"/>
                          <a:cs typeface="Noto Sans" charset="0"/>
                        </a:rPr>
                        <a:t>Colum Title</a:t>
                      </a: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tcPr>
                </a:tc>
                <a:extLst>
                  <a:ext uri="{0D108BD9-81ED-4DB2-BD59-A6C34878D82A}">
                    <a16:rowId xmlns:a16="http://schemas.microsoft.com/office/drawing/2014/main" val="10000"/>
                  </a:ext>
                </a:extLst>
              </a:tr>
              <a:tr h="363864">
                <a:tc>
                  <a:txBody>
                    <a:bodyPr/>
                    <a:lstStyle/>
                    <a:p>
                      <a:r>
                        <a:rPr lang="en-US" sz="1400" b="0" i="0" dirty="0">
                          <a:solidFill>
                            <a:schemeClr val="accent6"/>
                          </a:solidFill>
                          <a:latin typeface="Noto Sans" charset="0"/>
                          <a:ea typeface="Noto Sans" charset="0"/>
                          <a:cs typeface="Noto Sans" charset="0"/>
                        </a:rPr>
                        <a:t>Row Title</a:t>
                      </a:r>
                    </a:p>
                  </a:txBody>
                  <a:tcPr anchor="ctr">
                    <a:lnL w="6350" cap="flat" cmpd="sng" algn="ctr">
                      <a:noFill/>
                      <a:prstDash val="solid"/>
                      <a:round/>
                      <a:headEnd type="none" w="med" len="med"/>
                      <a:tailEnd type="none" w="med" len="med"/>
                    </a:lnL>
                    <a:lnR w="3175" cap="flat" cmpd="sng" algn="ctr">
                      <a:solidFill>
                        <a:schemeClr val="accent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r>
                        <a:rPr lang="en-US" sz="1400" b="0" i="0" dirty="0">
                          <a:solidFill>
                            <a:schemeClr val="accent6"/>
                          </a:solidFill>
                          <a:latin typeface="Noto Sans" charset="0"/>
                          <a:ea typeface="Noto Sans" charset="0"/>
                          <a:cs typeface="Noto Sans" charset="0"/>
                        </a:rPr>
                        <a:t>Value</a:t>
                      </a:r>
                    </a:p>
                  </a:txBody>
                  <a:tcPr anchor="ctr">
                    <a:lnL w="3175" cap="flat" cmpd="sng" algn="ctr">
                      <a:solidFill>
                        <a:schemeClr val="accent6"/>
                      </a:solidFill>
                      <a:prstDash val="solid"/>
                      <a:round/>
                      <a:headEnd type="none" w="med" len="med"/>
                      <a:tailEnd type="none" w="med" len="med"/>
                    </a:lnL>
                    <a:lnR w="3175" cap="flat" cmpd="sng" algn="ctr">
                      <a:solidFill>
                        <a:schemeClr val="accent6"/>
                      </a:solidFill>
                      <a:prstDash val="solid"/>
                      <a:round/>
                      <a:headEnd type="none" w="med" len="med"/>
                      <a:tailEnd type="none" w="med" len="med"/>
                    </a:lnR>
                    <a:lnT w="38100"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r>
                        <a:rPr lang="en-US" sz="1400" b="0" i="0" dirty="0">
                          <a:solidFill>
                            <a:schemeClr val="accent6"/>
                          </a:solidFill>
                          <a:latin typeface="Noto Sans" charset="0"/>
                          <a:ea typeface="Noto Sans" charset="0"/>
                          <a:cs typeface="Noto Sans" charset="0"/>
                        </a:rPr>
                        <a:t>Value</a:t>
                      </a:r>
                    </a:p>
                  </a:txBody>
                  <a:tcPr anchor="ctr">
                    <a:lnL w="3175" cap="flat" cmpd="sng" algn="ctr">
                      <a:solidFill>
                        <a:schemeClr val="accent6"/>
                      </a:solidFill>
                      <a:prstDash val="solid"/>
                      <a:round/>
                      <a:headEnd type="none" w="med" len="med"/>
                      <a:tailEnd type="none" w="med" len="med"/>
                    </a:lnL>
                    <a:lnR w="635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175" cap="flat" cmpd="sng" algn="ctr">
                      <a:noFill/>
                      <a:prstDash val="solid"/>
                      <a:round/>
                      <a:headEnd type="none" w="med" len="med"/>
                      <a:tailEnd type="none" w="med" len="med"/>
                    </a:lnB>
                  </a:tcPr>
                </a:tc>
                <a:extLst>
                  <a:ext uri="{0D108BD9-81ED-4DB2-BD59-A6C34878D82A}">
                    <a16:rowId xmlns:a16="http://schemas.microsoft.com/office/drawing/2014/main" val="10001"/>
                  </a:ext>
                </a:extLst>
              </a:tr>
              <a:tr h="363864">
                <a:tc>
                  <a:txBody>
                    <a:bodyPr/>
                    <a:lstStyle/>
                    <a:p>
                      <a:r>
                        <a:rPr lang="en-US" sz="1400" b="0" i="0" dirty="0">
                          <a:solidFill>
                            <a:schemeClr val="accent6"/>
                          </a:solidFill>
                          <a:latin typeface="Noto Sans" charset="0"/>
                          <a:ea typeface="Noto Sans" charset="0"/>
                          <a:cs typeface="Noto Sans" charset="0"/>
                        </a:rPr>
                        <a:t>Row Title</a:t>
                      </a:r>
                    </a:p>
                  </a:txBody>
                  <a:tcPr anchor="ctr">
                    <a:lnL w="6350" cap="flat" cmpd="sng" algn="ctr">
                      <a:solidFill>
                        <a:schemeClr val="bg1"/>
                      </a:solidFill>
                      <a:prstDash val="solid"/>
                      <a:round/>
                      <a:headEnd type="none" w="med" len="med"/>
                      <a:tailEnd type="none" w="med" len="med"/>
                    </a:lnL>
                    <a:lnR w="3175" cap="flat" cmpd="sng" algn="ctr">
                      <a:solidFill>
                        <a:schemeClr val="accent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r>
                        <a:rPr lang="en-US" sz="1400" b="0" i="0" dirty="0">
                          <a:solidFill>
                            <a:schemeClr val="accent6"/>
                          </a:solidFill>
                          <a:latin typeface="Noto Sans" charset="0"/>
                          <a:ea typeface="Noto Sans" charset="0"/>
                          <a:cs typeface="Noto Sans" charset="0"/>
                        </a:rPr>
                        <a:t>Value</a:t>
                      </a:r>
                    </a:p>
                  </a:txBody>
                  <a:tcPr anchor="ctr">
                    <a:lnL w="3175" cap="flat" cmpd="sng" algn="ctr">
                      <a:solidFill>
                        <a:schemeClr val="accent6"/>
                      </a:solidFill>
                      <a:prstDash val="solid"/>
                      <a:round/>
                      <a:headEnd type="none" w="med" len="med"/>
                      <a:tailEnd type="none" w="med" len="med"/>
                    </a:lnL>
                    <a:lnR w="3175" cap="flat" cmpd="sng" algn="ctr">
                      <a:solidFill>
                        <a:schemeClr val="accent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tc>
                  <a:txBody>
                    <a:bodyPr/>
                    <a:lstStyle/>
                    <a:p>
                      <a:r>
                        <a:rPr lang="en-US" sz="1400" b="0" i="0" dirty="0">
                          <a:solidFill>
                            <a:schemeClr val="accent6"/>
                          </a:solidFill>
                          <a:latin typeface="Noto Sans" charset="0"/>
                          <a:ea typeface="Noto Sans" charset="0"/>
                          <a:cs typeface="Noto Sans" charset="0"/>
                        </a:rPr>
                        <a:t>Value</a:t>
                      </a:r>
                    </a:p>
                  </a:txBody>
                  <a:tcPr anchor="ctr">
                    <a:lnL w="3175" cap="flat" cmpd="sng" algn="ctr">
                      <a:solidFill>
                        <a:schemeClr val="accent6"/>
                      </a:solidFill>
                      <a:prstDash val="solid"/>
                      <a:round/>
                      <a:headEnd type="none" w="med" len="med"/>
                      <a:tailEnd type="none" w="med" len="med"/>
                    </a:lnL>
                    <a:lnR w="6350" cap="flat" cmpd="sng" algn="ctr">
                      <a:solidFill>
                        <a:schemeClr val="bg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tcPr>
                </a:tc>
                <a:extLst>
                  <a:ext uri="{0D108BD9-81ED-4DB2-BD59-A6C34878D82A}">
                    <a16:rowId xmlns:a16="http://schemas.microsoft.com/office/drawing/2014/main" val="10002"/>
                  </a:ext>
                </a:extLst>
              </a:tr>
              <a:tr h="363864">
                <a:tc>
                  <a:txBody>
                    <a:bodyPr/>
                    <a:lstStyle/>
                    <a:p>
                      <a:r>
                        <a:rPr lang="en-US" sz="1400" b="0" i="0" dirty="0">
                          <a:solidFill>
                            <a:schemeClr val="accent6"/>
                          </a:solidFill>
                          <a:latin typeface="Noto Sans" charset="0"/>
                          <a:ea typeface="Noto Sans" charset="0"/>
                          <a:cs typeface="Noto Sans" charset="0"/>
                        </a:rPr>
                        <a:t>Row Title</a:t>
                      </a:r>
                    </a:p>
                  </a:txBody>
                  <a:tcPr anchor="ctr">
                    <a:lnL w="6350" cap="flat" cmpd="sng" algn="ctr">
                      <a:solidFill>
                        <a:schemeClr val="bg1"/>
                      </a:solidFill>
                      <a:prstDash val="solid"/>
                      <a:round/>
                      <a:headEnd type="none" w="med" len="med"/>
                      <a:tailEnd type="none" w="med" len="med"/>
                    </a:lnL>
                    <a:lnR w="3175" cap="flat" cmpd="sng" algn="ctr">
                      <a:solidFill>
                        <a:schemeClr val="accent6"/>
                      </a:solid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r>
                        <a:rPr lang="en-US" sz="1400" b="0" i="0" dirty="0">
                          <a:solidFill>
                            <a:schemeClr val="accent6"/>
                          </a:solidFill>
                          <a:latin typeface="Noto Sans" charset="0"/>
                          <a:ea typeface="Noto Sans" charset="0"/>
                          <a:cs typeface="Noto Sans" charset="0"/>
                        </a:rPr>
                        <a:t>Value </a:t>
                      </a:r>
                    </a:p>
                  </a:txBody>
                  <a:tcPr anchor="ctr">
                    <a:lnL w="3175" cap="flat" cmpd="sng" algn="ctr">
                      <a:solidFill>
                        <a:schemeClr val="accent6"/>
                      </a:solidFill>
                      <a:prstDash val="solid"/>
                      <a:round/>
                      <a:headEnd type="none" w="med" len="med"/>
                      <a:tailEnd type="none" w="med" len="med"/>
                    </a:lnL>
                    <a:lnR w="3175" cap="flat" cmpd="sng" algn="ctr">
                      <a:solidFill>
                        <a:schemeClr val="accent6"/>
                      </a:solid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r>
                        <a:rPr lang="en-US" sz="1400" b="0" i="0" dirty="0">
                          <a:solidFill>
                            <a:schemeClr val="accent6"/>
                          </a:solidFill>
                          <a:latin typeface="Noto Sans" charset="0"/>
                          <a:ea typeface="Noto Sans" charset="0"/>
                          <a:cs typeface="Noto Sans" charset="0"/>
                        </a:rPr>
                        <a:t>Value</a:t>
                      </a:r>
                    </a:p>
                  </a:txBody>
                  <a:tcPr anchor="ctr">
                    <a:lnL w="3175" cap="flat" cmpd="sng" algn="ctr">
                      <a:solidFill>
                        <a:schemeClr val="accent6"/>
                      </a:solidFill>
                      <a:prstDash val="solid"/>
                      <a:round/>
                      <a:headEnd type="none" w="med" len="med"/>
                      <a:tailEnd type="none" w="med" len="med"/>
                    </a:lnL>
                    <a:lnR w="6350" cap="flat" cmpd="sng" algn="ctr">
                      <a:solidFill>
                        <a:schemeClr val="bg1"/>
                      </a:solid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713918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adge Ico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sz="4000">
                <a:solidFill>
                  <a:schemeClr val="tx2"/>
                </a:solidFill>
              </a:defRPr>
            </a:lvl1pPr>
          </a:lstStyle>
          <a:p>
            <a:r>
              <a:rPr lang="en-US" sz="3600" dirty="0"/>
              <a:t>Collect &amp; connect elements</a:t>
            </a:r>
            <a:endParaRPr lang="en-US" dirty="0"/>
          </a:p>
        </p:txBody>
      </p:sp>
      <p:pic>
        <p:nvPicPr>
          <p:cNvPr id="3"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l="-4055" r="-44898"/>
          <a:stretch/>
        </p:blipFill>
        <p:spPr>
          <a:xfrm>
            <a:off x="620428" y="1562101"/>
            <a:ext cx="7924800" cy="4572000"/>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53963" y="3134089"/>
            <a:ext cx="1175657" cy="1645920"/>
          </a:xfrm>
          <a:prstGeom prst="rect">
            <a:avLst/>
          </a:prstGeom>
        </p:spPr>
      </p:pic>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180045" y="3134089"/>
            <a:ext cx="1175657" cy="1645920"/>
          </a:xfrm>
          <a:prstGeom prst="rect">
            <a:avLst/>
          </a:prstGeom>
        </p:spPr>
      </p:pic>
      <p:pic>
        <p:nvPicPr>
          <p:cNvPr id="6" name="Picture 5"/>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206127" y="3134089"/>
            <a:ext cx="1175657" cy="1645920"/>
          </a:xfrm>
          <a:prstGeom prst="rect">
            <a:avLst/>
          </a:prstGeom>
        </p:spPr>
      </p:pic>
      <p:pic>
        <p:nvPicPr>
          <p:cNvPr id="7" name="Picture 6"/>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6232209" y="3134089"/>
            <a:ext cx="1175657" cy="1645920"/>
          </a:xfrm>
          <a:prstGeom prst="rect">
            <a:avLst/>
          </a:prstGeom>
        </p:spPr>
      </p:pic>
      <p:pic>
        <p:nvPicPr>
          <p:cNvPr id="8" name="Picture 7"/>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7258291" y="3134089"/>
            <a:ext cx="1175657" cy="1645920"/>
          </a:xfrm>
          <a:prstGeom prst="rect">
            <a:avLst/>
          </a:prstGeom>
        </p:spPr>
      </p:pic>
    </p:spTree>
    <p:extLst>
      <p:ext uri="{BB962C8B-B14F-4D97-AF65-F5344CB8AC3E}">
        <p14:creationId xmlns:p14="http://schemas.microsoft.com/office/powerpoint/2010/main" val="20783892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ORCID Ic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Box 3"/>
          <p:cNvSpPr txBox="1"/>
          <p:nvPr userDrawn="1"/>
        </p:nvSpPr>
        <p:spPr>
          <a:xfrm>
            <a:off x="609599" y="3799178"/>
            <a:ext cx="1595309" cy="300082"/>
          </a:xfrm>
          <a:prstGeom prst="rect">
            <a:avLst/>
          </a:prstGeom>
          <a:noFill/>
        </p:spPr>
        <p:txBody>
          <a:bodyPr wrap="none" rtlCol="0">
            <a:spAutoFit/>
          </a:bodyPr>
          <a:lstStyle/>
          <a:p>
            <a:pPr algn="ctr"/>
            <a:r>
              <a:rPr lang="en-US" sz="1300" b="0" i="0" cap="all" spc="140" baseline="0" dirty="0">
                <a:solidFill>
                  <a:schemeClr val="accent6">
                    <a:lumMod val="60000"/>
                    <a:lumOff val="40000"/>
                  </a:schemeClr>
                </a:solidFill>
                <a:latin typeface="Noto Sans" charset="0"/>
                <a:ea typeface="Noto Sans" charset="0"/>
                <a:cs typeface="Noto Sans" charset="0"/>
              </a:rPr>
              <a:t>Authenticate</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8050" y="2730167"/>
            <a:ext cx="978408" cy="978408"/>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20415" y="2730167"/>
            <a:ext cx="978408" cy="978408"/>
          </a:xfrm>
          <a:prstGeom prst="rect">
            <a:avLst/>
          </a:prstGeom>
        </p:spPr>
      </p:pic>
      <p:pic>
        <p:nvPicPr>
          <p:cNvPr id="7" name="Picture 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122780" y="2730167"/>
            <a:ext cx="978408" cy="978408"/>
          </a:xfrm>
          <a:prstGeom prst="rect">
            <a:avLst/>
          </a:prstGeom>
        </p:spPr>
      </p:pic>
      <p:pic>
        <p:nvPicPr>
          <p:cNvPr id="8" name="Picture 7"/>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725145" y="2730167"/>
            <a:ext cx="978408" cy="978408"/>
          </a:xfrm>
          <a:prstGeom prst="rect">
            <a:avLst/>
          </a:prstGeom>
        </p:spPr>
      </p:pic>
      <p:pic>
        <p:nvPicPr>
          <p:cNvPr id="9" name="Picture 8"/>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327510" y="2730167"/>
            <a:ext cx="978408" cy="978408"/>
          </a:xfrm>
          <a:prstGeom prst="rect">
            <a:avLst/>
          </a:prstGeom>
        </p:spPr>
      </p:pic>
      <p:sp>
        <p:nvSpPr>
          <p:cNvPr id="10" name="TextBox 9"/>
          <p:cNvSpPr txBox="1"/>
          <p:nvPr userDrawn="1"/>
        </p:nvSpPr>
        <p:spPr>
          <a:xfrm>
            <a:off x="2504192" y="3799178"/>
            <a:ext cx="1010854" cy="292388"/>
          </a:xfrm>
          <a:prstGeom prst="rect">
            <a:avLst/>
          </a:prstGeom>
          <a:noFill/>
        </p:spPr>
        <p:txBody>
          <a:bodyPr wrap="none" rtlCol="0">
            <a:spAutoFit/>
          </a:bodyPr>
          <a:lstStyle/>
          <a:p>
            <a:pPr algn="ctr"/>
            <a:r>
              <a:rPr lang="en-US" sz="1300" b="0" i="0" cap="all" spc="140" baseline="0">
                <a:solidFill>
                  <a:schemeClr val="accent6">
                    <a:lumMod val="60000"/>
                    <a:lumOff val="40000"/>
                  </a:schemeClr>
                </a:solidFill>
                <a:latin typeface="Noto Sans" charset="0"/>
                <a:ea typeface="Noto Sans" charset="0"/>
                <a:cs typeface="Noto Sans" charset="0"/>
              </a:rPr>
              <a:t>collect</a:t>
            </a:r>
            <a:endParaRPr lang="en-US" sz="1300" b="0" i="0" cap="all" spc="140" baseline="0" dirty="0">
              <a:solidFill>
                <a:schemeClr val="accent6">
                  <a:lumMod val="60000"/>
                  <a:lumOff val="40000"/>
                </a:schemeClr>
              </a:solidFill>
              <a:latin typeface="Noto Sans" charset="0"/>
              <a:ea typeface="Noto Sans" charset="0"/>
              <a:cs typeface="Noto Sans" charset="0"/>
            </a:endParaRPr>
          </a:p>
        </p:txBody>
      </p:sp>
      <p:sp>
        <p:nvSpPr>
          <p:cNvPr id="11" name="TextBox 10"/>
          <p:cNvSpPr txBox="1"/>
          <p:nvPr userDrawn="1"/>
        </p:nvSpPr>
        <p:spPr>
          <a:xfrm>
            <a:off x="4108159" y="3799178"/>
            <a:ext cx="967574" cy="292388"/>
          </a:xfrm>
          <a:prstGeom prst="rect">
            <a:avLst/>
          </a:prstGeom>
          <a:noFill/>
        </p:spPr>
        <p:txBody>
          <a:bodyPr wrap="none" rtlCol="0">
            <a:spAutoFit/>
          </a:bodyPr>
          <a:lstStyle/>
          <a:p>
            <a:pPr algn="ctr"/>
            <a:r>
              <a:rPr lang="en-US" sz="1300" b="0" i="0" cap="all" spc="140" baseline="0" dirty="0">
                <a:solidFill>
                  <a:schemeClr val="accent6">
                    <a:lumMod val="60000"/>
                    <a:lumOff val="40000"/>
                  </a:schemeClr>
                </a:solidFill>
                <a:latin typeface="Noto Sans" charset="0"/>
                <a:ea typeface="Noto Sans" charset="0"/>
                <a:cs typeface="Noto Sans" charset="0"/>
              </a:rPr>
              <a:t>display</a:t>
            </a:r>
          </a:p>
        </p:txBody>
      </p:sp>
      <p:sp>
        <p:nvSpPr>
          <p:cNvPr id="13" name="TextBox 12"/>
          <p:cNvSpPr txBox="1"/>
          <p:nvPr userDrawn="1"/>
        </p:nvSpPr>
        <p:spPr>
          <a:xfrm>
            <a:off x="5668847" y="3799178"/>
            <a:ext cx="1091004" cy="292388"/>
          </a:xfrm>
          <a:prstGeom prst="rect">
            <a:avLst/>
          </a:prstGeom>
          <a:noFill/>
        </p:spPr>
        <p:txBody>
          <a:bodyPr wrap="none" rtlCol="0">
            <a:spAutoFit/>
          </a:bodyPr>
          <a:lstStyle/>
          <a:p>
            <a:pPr algn="ctr"/>
            <a:r>
              <a:rPr lang="en-US" sz="1300" b="0" i="0" cap="all" spc="140" baseline="0" dirty="0">
                <a:solidFill>
                  <a:schemeClr val="accent6">
                    <a:lumMod val="60000"/>
                    <a:lumOff val="40000"/>
                  </a:schemeClr>
                </a:solidFill>
                <a:latin typeface="Noto Sans" charset="0"/>
                <a:ea typeface="Noto Sans" charset="0"/>
                <a:cs typeface="Noto Sans" charset="0"/>
              </a:rPr>
              <a:t>connect</a:t>
            </a:r>
          </a:p>
        </p:txBody>
      </p:sp>
      <p:sp>
        <p:nvSpPr>
          <p:cNvPr id="14" name="TextBox 13"/>
          <p:cNvSpPr txBox="1"/>
          <p:nvPr userDrawn="1"/>
        </p:nvSpPr>
        <p:spPr>
          <a:xfrm>
            <a:off x="7052562" y="3799178"/>
            <a:ext cx="1528303" cy="292388"/>
          </a:xfrm>
          <a:prstGeom prst="rect">
            <a:avLst/>
          </a:prstGeom>
          <a:noFill/>
        </p:spPr>
        <p:txBody>
          <a:bodyPr wrap="none" rtlCol="0">
            <a:spAutoFit/>
          </a:bodyPr>
          <a:lstStyle/>
          <a:p>
            <a:pPr algn="ctr"/>
            <a:r>
              <a:rPr lang="en-US" sz="1300" b="0" i="0" cap="all" spc="140" baseline="0" dirty="0">
                <a:solidFill>
                  <a:schemeClr val="accent6">
                    <a:lumMod val="60000"/>
                    <a:lumOff val="40000"/>
                  </a:schemeClr>
                </a:solidFill>
                <a:latin typeface="Noto Sans" charset="0"/>
                <a:ea typeface="Noto Sans" charset="0"/>
                <a:cs typeface="Noto Sans" charset="0"/>
              </a:rPr>
              <a:t>synchronize</a:t>
            </a:r>
          </a:p>
        </p:txBody>
      </p:sp>
    </p:spTree>
    <p:extLst>
      <p:ext uri="{BB962C8B-B14F-4D97-AF65-F5344CB8AC3E}">
        <p14:creationId xmlns:p14="http://schemas.microsoft.com/office/powerpoint/2010/main" val="18202230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llect &amp; Connect workflow diagram">
    <p:spTree>
      <p:nvGrpSpPr>
        <p:cNvPr id="1" name=""/>
        <p:cNvGrpSpPr/>
        <p:nvPr/>
      </p:nvGrpSpPr>
      <p:grpSpPr>
        <a:xfrm>
          <a:off x="0" y="0"/>
          <a:ext cx="0" cy="0"/>
          <a:chOff x="0" y="0"/>
          <a:chExt cx="0" cy="0"/>
        </a:xfrm>
      </p:grpSpPr>
      <p:sp>
        <p:nvSpPr>
          <p:cNvPr id="4" name="Title 1"/>
          <p:cNvSpPr txBox="1">
            <a:spLocks/>
          </p:cNvSpPr>
          <p:nvPr userDrawn="1"/>
        </p:nvSpPr>
        <p:spPr>
          <a:xfrm>
            <a:off x="609599" y="164426"/>
            <a:ext cx="7834363" cy="984738"/>
          </a:xfrm>
          <a:prstGeom prst="rect">
            <a:avLst/>
          </a:prstGeom>
        </p:spPr>
        <p:txBody>
          <a:bodyPr vert="horz" lIns="91440" tIns="45720" rIns="91440" bIns="45720" rtlCol="0" anchor="b">
            <a:noAutofit/>
          </a:bodyPr>
          <a:lstStyle>
            <a:lvl1pPr algn="l" defTabSz="914400" rtl="0" eaLnBrk="1" latinLnBrk="0" hangingPunct="1">
              <a:lnSpc>
                <a:spcPts val="4000"/>
              </a:lnSpc>
              <a:spcBef>
                <a:spcPct val="0"/>
              </a:spcBef>
              <a:buNone/>
              <a:defRPr sz="4000" b="1" i="0" kern="1200" cap="all" spc="0" baseline="0">
                <a:solidFill>
                  <a:schemeClr val="tx1"/>
                </a:solidFill>
                <a:latin typeface="Noto Sans Bold" charset="0"/>
                <a:ea typeface="Noto Sans Bold" charset="0"/>
                <a:cs typeface="Noto Sans Bold" charset="0"/>
              </a:defRPr>
            </a:lvl1pPr>
          </a:lstStyle>
          <a:p>
            <a:r>
              <a:rPr lang="en-US" sz="3000" dirty="0">
                <a:latin typeface="Noto Sans" charset="0"/>
                <a:ea typeface="Noto Sans" charset="0"/>
                <a:cs typeface="Noto Sans" charset="0"/>
              </a:rPr>
              <a:t>Collect &amp; connect workflow</a:t>
            </a:r>
          </a:p>
        </p:txBody>
      </p:sp>
      <p:sp>
        <p:nvSpPr>
          <p:cNvPr id="6" name="Rounded Rectangle 5"/>
          <p:cNvSpPr/>
          <p:nvPr userDrawn="1"/>
        </p:nvSpPr>
        <p:spPr>
          <a:xfrm>
            <a:off x="4512504" y="5597138"/>
            <a:ext cx="3170165" cy="837758"/>
          </a:xfrm>
          <a:prstGeom prst="roundRect">
            <a:avLst/>
          </a:prstGeom>
          <a:solidFill>
            <a:schemeClr val="accent5">
              <a:lumMod val="20000"/>
              <a:lumOff val="80000"/>
            </a:schemeClr>
          </a:solidFill>
          <a:ln w="22225">
            <a:solidFill>
              <a:schemeClr val="accent6">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Noto Sans Regular" charset="0"/>
            </a:endParaRPr>
          </a:p>
        </p:txBody>
      </p:sp>
      <p:sp>
        <p:nvSpPr>
          <p:cNvPr id="7" name="Arc 6"/>
          <p:cNvSpPr/>
          <p:nvPr userDrawn="1"/>
        </p:nvSpPr>
        <p:spPr>
          <a:xfrm>
            <a:off x="1365631" y="1544253"/>
            <a:ext cx="6317038" cy="5940110"/>
          </a:xfrm>
          <a:prstGeom prst="arc">
            <a:avLst>
              <a:gd name="adj1" fmla="val 535777"/>
              <a:gd name="adj2" fmla="val 1518417"/>
            </a:avLst>
          </a:prstGeom>
          <a:ln w="127000">
            <a:solidFill>
              <a:schemeClr val="bg1"/>
            </a:solidFill>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0" i="0" dirty="0">
              <a:latin typeface="Noto Sans Regular" charset="0"/>
            </a:endParaRPr>
          </a:p>
        </p:txBody>
      </p:sp>
      <p:sp>
        <p:nvSpPr>
          <p:cNvPr id="8" name="Arc 7"/>
          <p:cNvSpPr/>
          <p:nvPr userDrawn="1"/>
        </p:nvSpPr>
        <p:spPr>
          <a:xfrm>
            <a:off x="1343968" y="1518200"/>
            <a:ext cx="6317038" cy="5940110"/>
          </a:xfrm>
          <a:prstGeom prst="arc">
            <a:avLst>
              <a:gd name="adj1" fmla="val 18509634"/>
              <a:gd name="adj2" fmla="val 20518433"/>
            </a:avLst>
          </a:prstGeom>
          <a:ln w="127000">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0" i="0" dirty="0">
              <a:latin typeface="Noto Sans Regular" charset="0"/>
            </a:endParaRPr>
          </a:p>
        </p:txBody>
      </p:sp>
      <p:sp>
        <p:nvSpPr>
          <p:cNvPr id="9" name="Arc 8"/>
          <p:cNvSpPr/>
          <p:nvPr userDrawn="1"/>
        </p:nvSpPr>
        <p:spPr>
          <a:xfrm>
            <a:off x="1343968" y="1518200"/>
            <a:ext cx="6317038" cy="5940110"/>
          </a:xfrm>
          <a:prstGeom prst="arc">
            <a:avLst>
              <a:gd name="adj1" fmla="val 15261835"/>
              <a:gd name="adj2" fmla="val 17338466"/>
            </a:avLst>
          </a:prstGeom>
          <a:ln w="127000">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0" i="0" dirty="0">
              <a:latin typeface="Noto Sans Regular" charset="0"/>
            </a:endParaRPr>
          </a:p>
        </p:txBody>
      </p:sp>
      <p:sp>
        <p:nvSpPr>
          <p:cNvPr id="10" name="Arc 9"/>
          <p:cNvSpPr/>
          <p:nvPr userDrawn="1"/>
        </p:nvSpPr>
        <p:spPr>
          <a:xfrm>
            <a:off x="1343968" y="1518200"/>
            <a:ext cx="6317038" cy="5940110"/>
          </a:xfrm>
          <a:prstGeom prst="arc">
            <a:avLst>
              <a:gd name="adj1" fmla="val 11930057"/>
              <a:gd name="adj2" fmla="val 14010489"/>
            </a:avLst>
          </a:prstGeom>
          <a:ln w="127000">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0" i="0" dirty="0">
              <a:latin typeface="Noto Sans Regular" charset="0"/>
            </a:endParaRPr>
          </a:p>
        </p:txBody>
      </p:sp>
      <p:sp>
        <p:nvSpPr>
          <p:cNvPr id="11" name="Arc 10"/>
          <p:cNvSpPr/>
          <p:nvPr userDrawn="1"/>
        </p:nvSpPr>
        <p:spPr>
          <a:xfrm>
            <a:off x="1343968" y="1525717"/>
            <a:ext cx="6317038" cy="5940110"/>
          </a:xfrm>
          <a:prstGeom prst="arc">
            <a:avLst>
              <a:gd name="adj1" fmla="val 535777"/>
              <a:gd name="adj2" fmla="val 1518417"/>
            </a:avLst>
          </a:prstGeom>
          <a:ln w="127000">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0" i="0" dirty="0">
              <a:latin typeface="Noto Sans Regular" charset="0"/>
            </a:endParaRPr>
          </a:p>
        </p:txBody>
      </p:sp>
      <p:sp>
        <p:nvSpPr>
          <p:cNvPr id="12" name="TextBox 11"/>
          <p:cNvSpPr txBox="1"/>
          <p:nvPr userDrawn="1"/>
        </p:nvSpPr>
        <p:spPr>
          <a:xfrm>
            <a:off x="6754461" y="4445769"/>
            <a:ext cx="1779939" cy="523220"/>
          </a:xfrm>
          <a:prstGeom prst="rect">
            <a:avLst/>
          </a:prstGeom>
          <a:noFill/>
        </p:spPr>
        <p:txBody>
          <a:bodyPr wrap="square" rtlCol="0">
            <a:spAutoFit/>
          </a:bodyPr>
          <a:lstStyle/>
          <a:p>
            <a:pPr algn="ctr"/>
            <a:r>
              <a:rPr lang="en-US" sz="1600" dirty="0">
                <a:solidFill>
                  <a:schemeClr val="accent3"/>
                </a:solidFill>
                <a:latin typeface="Noto Sans" charset="0"/>
                <a:ea typeface="Noto Sans" charset="0"/>
                <a:cs typeface="Noto Sans" charset="0"/>
              </a:rPr>
              <a:t>SYNCHRONIZE</a:t>
            </a:r>
          </a:p>
          <a:p>
            <a:pPr algn="ctr"/>
            <a:r>
              <a:rPr lang="en-US" sz="1200" dirty="0">
                <a:solidFill>
                  <a:schemeClr val="tx2"/>
                </a:solidFill>
                <a:latin typeface="Noto Sans" charset="0"/>
                <a:ea typeface="Noto Sans" charset="0"/>
                <a:cs typeface="Noto Sans" charset="0"/>
              </a:rPr>
              <a:t>With ORCID record</a:t>
            </a:r>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01339" y="3149699"/>
            <a:ext cx="1636776" cy="1542288"/>
          </a:xfrm>
          <a:prstGeom prst="rect">
            <a:avLst/>
          </a:prstGeom>
        </p:spPr>
      </p:pic>
      <p:sp>
        <p:nvSpPr>
          <p:cNvPr id="14" name="Rectangle 13"/>
          <p:cNvSpPr/>
          <p:nvPr userDrawn="1"/>
        </p:nvSpPr>
        <p:spPr>
          <a:xfrm>
            <a:off x="3847318" y="1351280"/>
            <a:ext cx="1383201" cy="307127"/>
          </a:xfrm>
          <a:prstGeom prst="rect">
            <a:avLst/>
          </a:prstGeom>
          <a:noFill/>
          <a:ln>
            <a:noFill/>
          </a:ln>
        </p:spPr>
        <p:txBody>
          <a:bodyPr wrap="none" lIns="91440" tIns="45720" rIns="91440" bIns="45720">
            <a:prstTxWarp prst="textArchUp">
              <a:avLst>
                <a:gd name="adj" fmla="val 11228036"/>
              </a:avLst>
            </a:prstTxWarp>
            <a:spAutoFit/>
          </a:bodyPr>
          <a:lstStyle/>
          <a:p>
            <a:pPr algn="ctr"/>
            <a:r>
              <a:rPr lang="en-US" sz="1100" b="0" cap="none" spc="0" dirty="0">
                <a:ln w="0"/>
                <a:solidFill>
                  <a:schemeClr val="tx2"/>
                </a:solidFill>
                <a:latin typeface="Noto Sans" charset="0"/>
                <a:ea typeface="Noto Sans" charset="0"/>
                <a:cs typeface="Noto Sans" charset="0"/>
              </a:rPr>
              <a:t>Assert Information</a:t>
            </a:r>
          </a:p>
        </p:txBody>
      </p:sp>
      <p:cxnSp>
        <p:nvCxnSpPr>
          <p:cNvPr id="15" name="Straight Arrow Connector 14"/>
          <p:cNvCxnSpPr/>
          <p:nvPr userDrawn="1"/>
        </p:nvCxnSpPr>
        <p:spPr>
          <a:xfrm flipH="1">
            <a:off x="1904371" y="4017902"/>
            <a:ext cx="824467" cy="0"/>
          </a:xfrm>
          <a:prstGeom prst="straightConnector1">
            <a:avLst/>
          </a:prstGeom>
          <a:ln w="127000">
            <a:solidFill>
              <a:schemeClr val="accent5"/>
            </a:solidFill>
            <a:tailEnd type="triangle" w="sm" len="sm"/>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2300249" y="2284736"/>
            <a:ext cx="1779939" cy="523220"/>
          </a:xfrm>
          <a:prstGeom prst="rect">
            <a:avLst/>
          </a:prstGeom>
          <a:noFill/>
        </p:spPr>
        <p:txBody>
          <a:bodyPr wrap="square" rtlCol="0">
            <a:spAutoFit/>
          </a:bodyPr>
          <a:lstStyle/>
          <a:p>
            <a:pPr algn="ctr"/>
            <a:r>
              <a:rPr lang="en-US" sz="1600" dirty="0">
                <a:latin typeface="Noto Sans" charset="0"/>
                <a:ea typeface="Noto Sans" charset="0"/>
                <a:cs typeface="Noto Sans" charset="0"/>
              </a:rPr>
              <a:t>DISPLAY</a:t>
            </a:r>
          </a:p>
          <a:p>
            <a:pPr algn="ctr"/>
            <a:r>
              <a:rPr lang="en-US" sz="1200" dirty="0">
                <a:solidFill>
                  <a:schemeClr val="tx2"/>
                </a:solidFill>
                <a:latin typeface="Noto Sans" charset="0"/>
                <a:ea typeface="Noto Sans" charset="0"/>
                <a:cs typeface="Noto Sans" charset="0"/>
              </a:rPr>
              <a:t>on sites &amp; metadata</a:t>
            </a:r>
          </a:p>
        </p:txBody>
      </p:sp>
      <p:sp>
        <p:nvSpPr>
          <p:cNvPr id="17" name="Rectangle 16"/>
          <p:cNvSpPr/>
          <p:nvPr userDrawn="1"/>
        </p:nvSpPr>
        <p:spPr>
          <a:xfrm rot="18428570">
            <a:off x="1059397" y="2553283"/>
            <a:ext cx="1909332" cy="430693"/>
          </a:xfrm>
          <a:prstGeom prst="rect">
            <a:avLst/>
          </a:prstGeom>
          <a:noFill/>
          <a:ln>
            <a:noFill/>
          </a:ln>
        </p:spPr>
        <p:txBody>
          <a:bodyPr wrap="none" lIns="91440" tIns="45720" rIns="91440" bIns="45720">
            <a:prstTxWarp prst="textArchUp">
              <a:avLst>
                <a:gd name="adj" fmla="val 10939339"/>
              </a:avLst>
            </a:prstTxWarp>
            <a:spAutoFit/>
          </a:bodyPr>
          <a:lstStyle/>
          <a:p>
            <a:pPr algn="ctr"/>
            <a:r>
              <a:rPr lang="en-US" sz="1100" b="0" cap="none" spc="0" dirty="0">
                <a:ln w="0"/>
                <a:solidFill>
                  <a:schemeClr val="tx2"/>
                </a:solidFill>
                <a:latin typeface="Noto Sans" charset="0"/>
                <a:ea typeface="Noto Sans" charset="0"/>
                <a:cs typeface="Noto Sans" charset="0"/>
              </a:rPr>
              <a:t>Include iD in metadata</a:t>
            </a:r>
          </a:p>
        </p:txBody>
      </p:sp>
      <p:sp>
        <p:nvSpPr>
          <p:cNvPr id="18" name="Rectangle 17"/>
          <p:cNvSpPr/>
          <p:nvPr userDrawn="1"/>
        </p:nvSpPr>
        <p:spPr>
          <a:xfrm rot="3125607">
            <a:off x="5713600" y="2478021"/>
            <a:ext cx="2454852" cy="688267"/>
          </a:xfrm>
          <a:prstGeom prst="rect">
            <a:avLst/>
          </a:prstGeom>
          <a:noFill/>
          <a:ln>
            <a:noFill/>
          </a:ln>
        </p:spPr>
        <p:txBody>
          <a:bodyPr wrap="none" lIns="91440" tIns="45720" rIns="91440" bIns="45720">
            <a:prstTxWarp prst="textArchUp">
              <a:avLst>
                <a:gd name="adj" fmla="val 10939339"/>
              </a:avLst>
            </a:prstTxWarp>
            <a:spAutoFit/>
          </a:bodyPr>
          <a:lstStyle/>
          <a:p>
            <a:pPr algn="ctr"/>
            <a:r>
              <a:rPr lang="en-US" sz="1100" b="0" cap="none" spc="0" dirty="0">
                <a:ln w="0"/>
                <a:solidFill>
                  <a:schemeClr val="tx2"/>
                </a:solidFill>
                <a:latin typeface="Noto Sans" charset="0"/>
                <a:ea typeface="Noto Sans" charset="0"/>
                <a:cs typeface="Noto Sans" charset="0"/>
              </a:rPr>
              <a:t>Synchronize with your system</a:t>
            </a:r>
          </a:p>
        </p:txBody>
      </p:sp>
      <p:sp>
        <p:nvSpPr>
          <p:cNvPr id="19" name="TextBox 18"/>
          <p:cNvSpPr txBox="1"/>
          <p:nvPr userDrawn="1"/>
        </p:nvSpPr>
        <p:spPr>
          <a:xfrm>
            <a:off x="5070800" y="2282219"/>
            <a:ext cx="1779939" cy="523220"/>
          </a:xfrm>
          <a:prstGeom prst="rect">
            <a:avLst/>
          </a:prstGeom>
          <a:noFill/>
        </p:spPr>
        <p:txBody>
          <a:bodyPr wrap="square" rtlCol="0">
            <a:spAutoFit/>
          </a:bodyPr>
          <a:lstStyle/>
          <a:p>
            <a:pPr algn="ctr"/>
            <a:r>
              <a:rPr lang="en-US" sz="1600" dirty="0">
                <a:solidFill>
                  <a:schemeClr val="accent2"/>
                </a:solidFill>
                <a:latin typeface="Noto Sans" charset="0"/>
                <a:ea typeface="Noto Sans" charset="0"/>
                <a:cs typeface="Noto Sans" charset="0"/>
              </a:rPr>
              <a:t>CONNECT</a:t>
            </a:r>
          </a:p>
          <a:p>
            <a:pPr algn="ctr"/>
            <a:r>
              <a:rPr lang="en-US" sz="1200" dirty="0">
                <a:solidFill>
                  <a:schemeClr val="tx2"/>
                </a:solidFill>
                <a:latin typeface="Noto Sans" charset="0"/>
                <a:ea typeface="Noto Sans" charset="0"/>
                <a:cs typeface="Noto Sans" charset="0"/>
              </a:rPr>
              <a:t>information to record</a:t>
            </a:r>
          </a:p>
        </p:txBody>
      </p:sp>
      <p:sp>
        <p:nvSpPr>
          <p:cNvPr id="20" name="TextBox 19"/>
          <p:cNvSpPr txBox="1"/>
          <p:nvPr userDrawn="1"/>
        </p:nvSpPr>
        <p:spPr>
          <a:xfrm>
            <a:off x="516820" y="4464168"/>
            <a:ext cx="1779939" cy="523220"/>
          </a:xfrm>
          <a:prstGeom prst="rect">
            <a:avLst/>
          </a:prstGeom>
          <a:noFill/>
        </p:spPr>
        <p:txBody>
          <a:bodyPr wrap="square" rtlCol="0">
            <a:spAutoFit/>
          </a:bodyPr>
          <a:lstStyle/>
          <a:p>
            <a:pPr algn="ctr"/>
            <a:r>
              <a:rPr lang="en-US" sz="1600" dirty="0">
                <a:solidFill>
                  <a:schemeClr val="accent4"/>
                </a:solidFill>
                <a:latin typeface="Noto Sans" charset="0"/>
                <a:ea typeface="Noto Sans" charset="0"/>
                <a:cs typeface="Noto Sans" charset="0"/>
              </a:rPr>
              <a:t>COLLECT</a:t>
            </a:r>
          </a:p>
          <a:p>
            <a:pPr algn="ctr"/>
            <a:r>
              <a:rPr lang="en-US" sz="1200" dirty="0">
                <a:solidFill>
                  <a:schemeClr val="tx2"/>
                </a:solidFill>
                <a:latin typeface="Noto Sans" charset="0"/>
                <a:ea typeface="Noto Sans" charset="0"/>
                <a:cs typeface="Noto Sans" charset="0"/>
              </a:rPr>
              <a:t>iD</a:t>
            </a:r>
          </a:p>
        </p:txBody>
      </p:sp>
      <p:sp>
        <p:nvSpPr>
          <p:cNvPr id="21" name="TextBox 20"/>
          <p:cNvSpPr txBox="1"/>
          <p:nvPr userDrawn="1"/>
        </p:nvSpPr>
        <p:spPr>
          <a:xfrm>
            <a:off x="2300249" y="4464168"/>
            <a:ext cx="1779939" cy="338554"/>
          </a:xfrm>
          <a:prstGeom prst="rect">
            <a:avLst/>
          </a:prstGeom>
          <a:noFill/>
        </p:spPr>
        <p:txBody>
          <a:bodyPr wrap="square" rtlCol="0">
            <a:spAutoFit/>
          </a:bodyPr>
          <a:lstStyle/>
          <a:p>
            <a:pPr algn="ctr"/>
            <a:r>
              <a:rPr lang="en-US" sz="1600" dirty="0">
                <a:solidFill>
                  <a:schemeClr val="accent1"/>
                </a:solidFill>
                <a:latin typeface="Noto Sans" charset="0"/>
                <a:ea typeface="Noto Sans" charset="0"/>
                <a:cs typeface="Noto Sans" charset="0"/>
              </a:rPr>
              <a:t>AUTHENTICATE</a:t>
            </a:r>
          </a:p>
        </p:txBody>
      </p:sp>
      <p:pic>
        <p:nvPicPr>
          <p:cNvPr id="22" name="Picture 2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743952" y="3571636"/>
            <a:ext cx="892532" cy="892532"/>
          </a:xfrm>
          <a:prstGeom prst="rect">
            <a:avLst/>
          </a:prstGeom>
        </p:spPr>
      </p:pic>
      <p:pic>
        <p:nvPicPr>
          <p:cNvPr id="23" name="Picture 22"/>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60523" y="3571636"/>
            <a:ext cx="892532" cy="892532"/>
          </a:xfrm>
          <a:prstGeom prst="rect">
            <a:avLst/>
          </a:prstGeom>
        </p:spPr>
      </p:pic>
      <p:pic>
        <p:nvPicPr>
          <p:cNvPr id="24" name="Picture 2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743952" y="1409349"/>
            <a:ext cx="892532" cy="892532"/>
          </a:xfrm>
          <a:prstGeom prst="rect">
            <a:avLst/>
          </a:prstGeom>
        </p:spPr>
      </p:pic>
      <p:pic>
        <p:nvPicPr>
          <p:cNvPr id="25" name="Picture 24"/>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514503" y="1395834"/>
            <a:ext cx="892532" cy="892532"/>
          </a:xfrm>
          <a:prstGeom prst="rect">
            <a:avLst/>
          </a:prstGeom>
        </p:spPr>
      </p:pic>
      <p:pic>
        <p:nvPicPr>
          <p:cNvPr id="26" name="Picture 25"/>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7198164" y="3574881"/>
            <a:ext cx="892532" cy="892532"/>
          </a:xfrm>
          <a:prstGeom prst="rect">
            <a:avLst/>
          </a:prstGeom>
        </p:spPr>
      </p:pic>
      <p:sp>
        <p:nvSpPr>
          <p:cNvPr id="27" name="TextBox 26"/>
          <p:cNvSpPr txBox="1"/>
          <p:nvPr userDrawn="1"/>
        </p:nvSpPr>
        <p:spPr>
          <a:xfrm>
            <a:off x="4320500" y="4592907"/>
            <a:ext cx="1598455" cy="490071"/>
          </a:xfrm>
          <a:prstGeom prst="rect">
            <a:avLst/>
          </a:prstGeom>
          <a:noFill/>
        </p:spPr>
        <p:txBody>
          <a:bodyPr wrap="square" rtlCol="0">
            <a:spAutoFit/>
          </a:bodyPr>
          <a:lstStyle/>
          <a:p>
            <a:pPr algn="ctr">
              <a:lnSpc>
                <a:spcPct val="80000"/>
              </a:lnSpc>
            </a:pPr>
            <a:r>
              <a:rPr lang="en-US" sz="1600" b="1" i="0" dirty="0">
                <a:solidFill>
                  <a:schemeClr val="accent5"/>
                </a:solidFill>
                <a:latin typeface="Noto Sans" charset="0"/>
                <a:ea typeface="Noto Sans" charset="0"/>
                <a:cs typeface="Noto Sans" charset="0"/>
              </a:rPr>
              <a:t>ENTER ONCE</a:t>
            </a:r>
          </a:p>
          <a:p>
            <a:pPr algn="ctr">
              <a:lnSpc>
                <a:spcPct val="80000"/>
              </a:lnSpc>
            </a:pPr>
            <a:r>
              <a:rPr lang="en-US" sz="1600" b="1" i="0" dirty="0">
                <a:solidFill>
                  <a:schemeClr val="accent5"/>
                </a:solidFill>
                <a:latin typeface="Noto Sans" charset="0"/>
                <a:ea typeface="Noto Sans" charset="0"/>
                <a:cs typeface="Noto Sans" charset="0"/>
              </a:rPr>
              <a:t>REUSE OFTEN</a:t>
            </a:r>
          </a:p>
        </p:txBody>
      </p:sp>
      <p:sp>
        <p:nvSpPr>
          <p:cNvPr id="28" name="TextBox 27"/>
          <p:cNvSpPr txBox="1"/>
          <p:nvPr userDrawn="1"/>
        </p:nvSpPr>
        <p:spPr>
          <a:xfrm>
            <a:off x="4895255" y="5323664"/>
            <a:ext cx="2404663" cy="261610"/>
          </a:xfrm>
          <a:prstGeom prst="rect">
            <a:avLst/>
          </a:prstGeom>
          <a:noFill/>
        </p:spPr>
        <p:txBody>
          <a:bodyPr wrap="square" rtlCol="0">
            <a:spAutoFit/>
          </a:bodyPr>
          <a:lstStyle/>
          <a:p>
            <a:pPr algn="ctr"/>
            <a:r>
              <a:rPr lang="en-US" sz="1100" dirty="0">
                <a:ln w="0"/>
                <a:solidFill>
                  <a:schemeClr val="tx2"/>
                </a:solidFill>
                <a:latin typeface="Noto Sans" charset="0"/>
                <a:ea typeface="Noto Sans" charset="0"/>
                <a:cs typeface="Noto Sans" charset="0"/>
              </a:rPr>
              <a:t>Synchronize with other systems</a:t>
            </a:r>
          </a:p>
        </p:txBody>
      </p:sp>
      <p:sp>
        <p:nvSpPr>
          <p:cNvPr id="29" name="TextBox 28"/>
          <p:cNvSpPr txBox="1"/>
          <p:nvPr userDrawn="1"/>
        </p:nvSpPr>
        <p:spPr>
          <a:xfrm>
            <a:off x="5616920" y="6187638"/>
            <a:ext cx="993797" cy="261610"/>
          </a:xfrm>
          <a:prstGeom prst="rect">
            <a:avLst/>
          </a:prstGeom>
          <a:noFill/>
        </p:spPr>
        <p:txBody>
          <a:bodyPr wrap="square" rtlCol="0">
            <a:spAutoFit/>
          </a:bodyPr>
          <a:lstStyle/>
          <a:p>
            <a:pPr algn="ctr"/>
            <a:r>
              <a:rPr lang="en-US" sz="1100">
                <a:ln w="0"/>
                <a:solidFill>
                  <a:schemeClr val="tx2"/>
                </a:solidFill>
                <a:latin typeface="Noto Sans" charset="0"/>
                <a:ea typeface="Noto Sans" charset="0"/>
                <a:cs typeface="Noto Sans" charset="0"/>
              </a:rPr>
              <a:t>EMPLOYERS</a:t>
            </a:r>
            <a:endParaRPr lang="en-US" sz="1100" dirty="0">
              <a:ln w="0"/>
              <a:solidFill>
                <a:schemeClr val="tx2"/>
              </a:solidFill>
              <a:latin typeface="Noto Sans" charset="0"/>
              <a:ea typeface="Noto Sans" charset="0"/>
              <a:cs typeface="Noto Sans" charset="0"/>
            </a:endParaRPr>
          </a:p>
        </p:txBody>
      </p:sp>
      <p:sp>
        <p:nvSpPr>
          <p:cNvPr id="30" name="TextBox 29"/>
          <p:cNvSpPr txBox="1"/>
          <p:nvPr userDrawn="1"/>
        </p:nvSpPr>
        <p:spPr>
          <a:xfrm>
            <a:off x="4577457" y="6187638"/>
            <a:ext cx="1084539" cy="261610"/>
          </a:xfrm>
          <a:prstGeom prst="rect">
            <a:avLst/>
          </a:prstGeom>
          <a:noFill/>
        </p:spPr>
        <p:txBody>
          <a:bodyPr wrap="square" rtlCol="0">
            <a:spAutoFit/>
          </a:bodyPr>
          <a:lstStyle/>
          <a:p>
            <a:pPr algn="ctr"/>
            <a:r>
              <a:rPr lang="en-US" sz="1100">
                <a:ln w="0"/>
                <a:solidFill>
                  <a:schemeClr val="tx2"/>
                </a:solidFill>
                <a:latin typeface="Noto Sans" charset="0"/>
                <a:ea typeface="Noto Sans" charset="0"/>
                <a:cs typeface="Noto Sans" charset="0"/>
              </a:rPr>
              <a:t>PUBLISHERS</a:t>
            </a:r>
            <a:endParaRPr lang="en-US" sz="1100" dirty="0">
              <a:ln w="0"/>
              <a:solidFill>
                <a:schemeClr val="tx2"/>
              </a:solidFill>
              <a:latin typeface="Noto Sans" charset="0"/>
              <a:ea typeface="Noto Sans" charset="0"/>
              <a:cs typeface="Noto Sans" charset="0"/>
            </a:endParaRPr>
          </a:p>
        </p:txBody>
      </p:sp>
      <p:sp>
        <p:nvSpPr>
          <p:cNvPr id="31" name="TextBox 30"/>
          <p:cNvSpPr txBox="1"/>
          <p:nvPr userDrawn="1"/>
        </p:nvSpPr>
        <p:spPr>
          <a:xfrm>
            <a:off x="6587162" y="6187638"/>
            <a:ext cx="868545" cy="261610"/>
          </a:xfrm>
          <a:prstGeom prst="rect">
            <a:avLst/>
          </a:prstGeom>
          <a:noFill/>
        </p:spPr>
        <p:txBody>
          <a:bodyPr wrap="square" rtlCol="0">
            <a:spAutoFit/>
          </a:bodyPr>
          <a:lstStyle/>
          <a:p>
            <a:pPr algn="ctr"/>
            <a:r>
              <a:rPr lang="en-US" sz="1100" dirty="0">
                <a:ln w="0"/>
                <a:solidFill>
                  <a:schemeClr val="tx2"/>
                </a:solidFill>
                <a:latin typeface="Noto Sans" charset="0"/>
                <a:ea typeface="Noto Sans" charset="0"/>
                <a:cs typeface="Noto Sans" charset="0"/>
              </a:rPr>
              <a:t>FUNDERS</a:t>
            </a:r>
          </a:p>
        </p:txBody>
      </p:sp>
      <p:pic>
        <p:nvPicPr>
          <p:cNvPr id="32" name="Picture 31"/>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763298" y="5611490"/>
            <a:ext cx="701040" cy="673608"/>
          </a:xfrm>
          <a:prstGeom prst="rect">
            <a:avLst/>
          </a:prstGeom>
        </p:spPr>
      </p:pic>
      <p:pic>
        <p:nvPicPr>
          <p:cNvPr id="33" name="Picture 32"/>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4725010" y="5702831"/>
            <a:ext cx="789432" cy="542544"/>
          </a:xfrm>
          <a:prstGeom prst="rect">
            <a:avLst/>
          </a:prstGeom>
        </p:spPr>
      </p:pic>
      <p:pic>
        <p:nvPicPr>
          <p:cNvPr id="34" name="Picture 33"/>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713586" y="5666255"/>
            <a:ext cx="615696" cy="615696"/>
          </a:xfrm>
          <a:prstGeom prst="rect">
            <a:avLst/>
          </a:prstGeom>
        </p:spPr>
      </p:pic>
      <p:cxnSp>
        <p:nvCxnSpPr>
          <p:cNvPr id="35" name="Straight Arrow Connector 34"/>
          <p:cNvCxnSpPr/>
          <p:nvPr userDrawn="1"/>
        </p:nvCxnSpPr>
        <p:spPr>
          <a:xfrm flipH="1">
            <a:off x="3636484" y="4017902"/>
            <a:ext cx="754148" cy="0"/>
          </a:xfrm>
          <a:prstGeom prst="straightConnector1">
            <a:avLst/>
          </a:prstGeom>
          <a:ln w="127000">
            <a:solidFill>
              <a:schemeClr val="accent5"/>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170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TEROPERABILITY char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794957" y="2225146"/>
            <a:ext cx="1636776" cy="1542288"/>
          </a:xfrm>
          <a:prstGeom prst="rect">
            <a:avLst/>
          </a:prstGeom>
        </p:spPr>
      </p:pic>
      <p:sp>
        <p:nvSpPr>
          <p:cNvPr id="5" name="TextBox 4"/>
          <p:cNvSpPr txBox="1"/>
          <p:nvPr userDrawn="1"/>
        </p:nvSpPr>
        <p:spPr>
          <a:xfrm>
            <a:off x="399169" y="2026732"/>
            <a:ext cx="1779939" cy="523220"/>
          </a:xfrm>
          <a:prstGeom prst="rect">
            <a:avLst/>
          </a:prstGeom>
          <a:noFill/>
        </p:spPr>
        <p:txBody>
          <a:bodyPr wrap="square" rtlCol="0">
            <a:spAutoFit/>
          </a:bodyPr>
          <a:lstStyle/>
          <a:p>
            <a:pPr algn="r"/>
            <a:r>
              <a:rPr lang="en-US" sz="1600" dirty="0">
                <a:solidFill>
                  <a:schemeClr val="accent1"/>
                </a:solidFill>
                <a:latin typeface="Noto Sans" charset="0"/>
                <a:ea typeface="Noto Sans" charset="0"/>
                <a:cs typeface="Noto Sans" charset="0"/>
              </a:rPr>
              <a:t>PUBLISHER</a:t>
            </a:r>
          </a:p>
          <a:p>
            <a:pPr algn="r"/>
            <a:r>
              <a:rPr lang="en-US" sz="1200" dirty="0">
                <a:solidFill>
                  <a:schemeClr val="tx2"/>
                </a:solidFill>
                <a:latin typeface="Noto Sans" charset="0"/>
                <a:ea typeface="Noto Sans" charset="0"/>
                <a:cs typeface="Noto Sans" charset="0"/>
              </a:rPr>
              <a:t>Assert Authorship</a:t>
            </a:r>
          </a:p>
        </p:txBody>
      </p:sp>
      <p:sp>
        <p:nvSpPr>
          <p:cNvPr id="6" name="TextBox 5"/>
          <p:cNvSpPr txBox="1"/>
          <p:nvPr userDrawn="1"/>
        </p:nvSpPr>
        <p:spPr>
          <a:xfrm>
            <a:off x="6972026" y="2026732"/>
            <a:ext cx="1779939" cy="523220"/>
          </a:xfrm>
          <a:prstGeom prst="rect">
            <a:avLst/>
          </a:prstGeom>
          <a:noFill/>
        </p:spPr>
        <p:txBody>
          <a:bodyPr wrap="square" rtlCol="0">
            <a:spAutoFit/>
          </a:bodyPr>
          <a:lstStyle/>
          <a:p>
            <a:r>
              <a:rPr lang="en-US" sz="1600" dirty="0">
                <a:solidFill>
                  <a:schemeClr val="accent1"/>
                </a:solidFill>
                <a:latin typeface="Noto Sans" charset="0"/>
                <a:ea typeface="Noto Sans" charset="0"/>
                <a:cs typeface="Noto Sans" charset="0"/>
              </a:rPr>
              <a:t>EMPLOYER</a:t>
            </a:r>
          </a:p>
          <a:p>
            <a:r>
              <a:rPr lang="en-US" sz="1200" dirty="0">
                <a:solidFill>
                  <a:schemeClr val="tx2"/>
                </a:solidFill>
                <a:latin typeface="Noto Sans" charset="0"/>
                <a:ea typeface="Noto Sans" charset="0"/>
                <a:cs typeface="Noto Sans" charset="0"/>
              </a:rPr>
              <a:t>Assert Affiliation</a:t>
            </a:r>
          </a:p>
        </p:txBody>
      </p:sp>
      <p:sp>
        <p:nvSpPr>
          <p:cNvPr id="7" name="TextBox 6"/>
          <p:cNvSpPr txBox="1"/>
          <p:nvPr userDrawn="1"/>
        </p:nvSpPr>
        <p:spPr>
          <a:xfrm>
            <a:off x="3723376" y="5589442"/>
            <a:ext cx="1779939" cy="523220"/>
          </a:xfrm>
          <a:prstGeom prst="rect">
            <a:avLst/>
          </a:prstGeom>
          <a:noFill/>
        </p:spPr>
        <p:txBody>
          <a:bodyPr wrap="square" rtlCol="0">
            <a:spAutoFit/>
          </a:bodyPr>
          <a:lstStyle/>
          <a:p>
            <a:pPr algn="ctr"/>
            <a:r>
              <a:rPr lang="en-US" sz="1600" dirty="0">
                <a:solidFill>
                  <a:schemeClr val="accent1"/>
                </a:solidFill>
                <a:latin typeface="Noto Sans" charset="0"/>
                <a:ea typeface="Noto Sans" charset="0"/>
                <a:cs typeface="Noto Sans" charset="0"/>
              </a:rPr>
              <a:t>FUNDER</a:t>
            </a:r>
          </a:p>
          <a:p>
            <a:pPr algn="ctr"/>
            <a:r>
              <a:rPr lang="en-US" sz="1200" dirty="0">
                <a:solidFill>
                  <a:schemeClr val="tx2"/>
                </a:solidFill>
                <a:latin typeface="Noto Sans" charset="0"/>
                <a:ea typeface="Noto Sans" charset="0"/>
                <a:cs typeface="Noto Sans" charset="0"/>
              </a:rPr>
              <a:t>Assert AWARD</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074212" y="1810241"/>
            <a:ext cx="1039368" cy="1048512"/>
          </a:xfrm>
          <a:prstGeom prst="rect">
            <a:avLst/>
          </a:prstGeom>
        </p:spPr>
      </p:pic>
      <p:pic>
        <p:nvPicPr>
          <p:cNvPr id="9" name="Picture 8"/>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002221" y="4515595"/>
            <a:ext cx="1222248" cy="1197864"/>
          </a:xfrm>
          <a:prstGeom prst="rect">
            <a:avLst/>
          </a:prstGeom>
        </p:spPr>
      </p:pic>
      <p:pic>
        <p:nvPicPr>
          <p:cNvPr id="10" name="Picture 9"/>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998649" y="1787381"/>
            <a:ext cx="1048512" cy="1094232"/>
          </a:xfrm>
          <a:prstGeom prst="rect">
            <a:avLst/>
          </a:prstGeom>
        </p:spPr>
      </p:pic>
      <p:grpSp>
        <p:nvGrpSpPr>
          <p:cNvPr id="11" name="Group 10"/>
          <p:cNvGrpSpPr/>
          <p:nvPr userDrawn="1"/>
        </p:nvGrpSpPr>
        <p:grpSpPr>
          <a:xfrm rot="5400000">
            <a:off x="4105141" y="3827328"/>
            <a:ext cx="951083" cy="617424"/>
            <a:chOff x="978081" y="4816494"/>
            <a:chExt cx="1019269" cy="661689"/>
          </a:xfrm>
        </p:grpSpPr>
        <p:cxnSp>
          <p:nvCxnSpPr>
            <p:cNvPr id="12" name="Straight Arrow Connector 11"/>
            <p:cNvCxnSpPr/>
            <p:nvPr/>
          </p:nvCxnSpPr>
          <p:spPr>
            <a:xfrm flipH="1">
              <a:off x="978081" y="5193558"/>
              <a:ext cx="822960" cy="824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978081" y="5216573"/>
              <a:ext cx="1019269" cy="261610"/>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COLLECT</a:t>
              </a:r>
            </a:p>
          </p:txBody>
        </p:sp>
        <p:cxnSp>
          <p:nvCxnSpPr>
            <p:cNvPr id="14" name="Straight Arrow Connector 13"/>
            <p:cNvCxnSpPr/>
            <p:nvPr/>
          </p:nvCxnSpPr>
          <p:spPr>
            <a:xfrm>
              <a:off x="1177222" y="5096718"/>
              <a:ext cx="820128" cy="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978081" y="4816494"/>
              <a:ext cx="1019269" cy="261610"/>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CONNECT</a:t>
              </a:r>
            </a:p>
          </p:txBody>
        </p:sp>
      </p:grpSp>
      <p:grpSp>
        <p:nvGrpSpPr>
          <p:cNvPr id="16" name="Group 15"/>
          <p:cNvGrpSpPr/>
          <p:nvPr userDrawn="1"/>
        </p:nvGrpSpPr>
        <p:grpSpPr>
          <a:xfrm rot="1800000">
            <a:off x="2932173" y="2562481"/>
            <a:ext cx="951083" cy="600055"/>
            <a:chOff x="978081" y="4835108"/>
            <a:chExt cx="1019269" cy="643075"/>
          </a:xfrm>
        </p:grpSpPr>
        <p:cxnSp>
          <p:nvCxnSpPr>
            <p:cNvPr id="17" name="Straight Arrow Connector 16"/>
            <p:cNvCxnSpPr/>
            <p:nvPr/>
          </p:nvCxnSpPr>
          <p:spPr>
            <a:xfrm flipH="1">
              <a:off x="978081" y="5193558"/>
              <a:ext cx="822960" cy="824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978081" y="5216573"/>
              <a:ext cx="1019269" cy="261610"/>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COLLECT</a:t>
              </a:r>
            </a:p>
          </p:txBody>
        </p:sp>
        <p:cxnSp>
          <p:nvCxnSpPr>
            <p:cNvPr id="19" name="Straight Arrow Connector 18"/>
            <p:cNvCxnSpPr/>
            <p:nvPr/>
          </p:nvCxnSpPr>
          <p:spPr>
            <a:xfrm>
              <a:off x="1177222" y="5096718"/>
              <a:ext cx="820128" cy="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978081" y="4835108"/>
              <a:ext cx="1019269" cy="261610"/>
            </a:xfrm>
            <a:prstGeom prst="rect">
              <a:avLst/>
            </a:prstGeom>
            <a:noFill/>
          </p:spPr>
          <p:txBody>
            <a:bodyPr wrap="square" rtlCol="0">
              <a:spAutoFit/>
            </a:bodyPr>
            <a:lstStyle/>
            <a:p>
              <a:pPr algn="ctr"/>
              <a:r>
                <a:rPr lang="en-US" sz="1100" b="1">
                  <a:ln w="0"/>
                  <a:solidFill>
                    <a:schemeClr val="tx2"/>
                  </a:solidFill>
                  <a:latin typeface="Noto Sans" charset="0"/>
                  <a:ea typeface="Noto Sans" charset="0"/>
                  <a:cs typeface="Noto Sans" charset="0"/>
                </a:rPr>
                <a:t>CONNECT</a:t>
              </a:r>
              <a:endParaRPr lang="en-US" sz="1100" b="1" dirty="0">
                <a:ln w="0"/>
                <a:solidFill>
                  <a:schemeClr val="tx2"/>
                </a:solidFill>
                <a:latin typeface="Noto Sans" charset="0"/>
                <a:ea typeface="Noto Sans" charset="0"/>
                <a:cs typeface="Noto Sans" charset="0"/>
              </a:endParaRPr>
            </a:p>
          </p:txBody>
        </p:sp>
      </p:grpSp>
      <p:grpSp>
        <p:nvGrpSpPr>
          <p:cNvPr id="21" name="Group 20"/>
          <p:cNvGrpSpPr/>
          <p:nvPr userDrawn="1"/>
        </p:nvGrpSpPr>
        <p:grpSpPr>
          <a:xfrm rot="19800000">
            <a:off x="5231404" y="2562481"/>
            <a:ext cx="951083" cy="600059"/>
            <a:chOff x="978081" y="4835104"/>
            <a:chExt cx="1019269" cy="643079"/>
          </a:xfrm>
        </p:grpSpPr>
        <p:cxnSp>
          <p:nvCxnSpPr>
            <p:cNvPr id="22" name="Straight Arrow Connector 21"/>
            <p:cNvCxnSpPr/>
            <p:nvPr/>
          </p:nvCxnSpPr>
          <p:spPr>
            <a:xfrm flipH="1">
              <a:off x="978081" y="5193558"/>
              <a:ext cx="822960" cy="824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78081" y="5216573"/>
              <a:ext cx="1019269" cy="261610"/>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COLLECT</a:t>
              </a:r>
            </a:p>
          </p:txBody>
        </p:sp>
        <p:cxnSp>
          <p:nvCxnSpPr>
            <p:cNvPr id="24" name="Straight Arrow Connector 23"/>
            <p:cNvCxnSpPr/>
            <p:nvPr/>
          </p:nvCxnSpPr>
          <p:spPr>
            <a:xfrm>
              <a:off x="1177222" y="5096718"/>
              <a:ext cx="820128" cy="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978081" y="4835104"/>
              <a:ext cx="1019269" cy="261610"/>
            </a:xfrm>
            <a:prstGeom prst="rect">
              <a:avLst/>
            </a:prstGeom>
            <a:noFill/>
          </p:spPr>
          <p:txBody>
            <a:bodyPr wrap="square" rtlCol="0">
              <a:spAutoFit/>
            </a:bodyPr>
            <a:lstStyle/>
            <a:p>
              <a:pPr algn="ctr"/>
              <a:r>
                <a:rPr lang="en-US" sz="1100" b="1">
                  <a:ln w="0"/>
                  <a:solidFill>
                    <a:schemeClr val="tx2"/>
                  </a:solidFill>
                  <a:latin typeface="Noto Sans" charset="0"/>
                  <a:ea typeface="Noto Sans" charset="0"/>
                  <a:cs typeface="Noto Sans" charset="0"/>
                </a:rPr>
                <a:t>CONNECT</a:t>
              </a:r>
              <a:endParaRPr lang="en-US" sz="1100" b="1" dirty="0">
                <a:ln w="0"/>
                <a:solidFill>
                  <a:schemeClr val="tx2"/>
                </a:solidFill>
                <a:latin typeface="Noto Sans" charset="0"/>
                <a:ea typeface="Noto Sans" charset="0"/>
                <a:cs typeface="Noto Sans" charset="0"/>
              </a:endParaRPr>
            </a:p>
          </p:txBody>
        </p:sp>
      </p:grpSp>
      <p:sp>
        <p:nvSpPr>
          <p:cNvPr id="26" name="Arc 25"/>
          <p:cNvSpPr/>
          <p:nvPr userDrawn="1"/>
        </p:nvSpPr>
        <p:spPr>
          <a:xfrm>
            <a:off x="2497363" y="1100680"/>
            <a:ext cx="4231964" cy="4161642"/>
          </a:xfrm>
          <a:prstGeom prst="arc">
            <a:avLst>
              <a:gd name="adj1" fmla="val 6385050"/>
              <a:gd name="adj2" fmla="val 11206227"/>
            </a:avLst>
          </a:prstGeom>
          <a:ln w="139700">
            <a:solidFill>
              <a:schemeClr val="accent5"/>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0" i="0" dirty="0">
              <a:latin typeface="Noto Sans Regular" charset="0"/>
            </a:endParaRPr>
          </a:p>
        </p:txBody>
      </p:sp>
      <p:sp>
        <p:nvSpPr>
          <p:cNvPr id="27" name="Arc 26"/>
          <p:cNvSpPr/>
          <p:nvPr userDrawn="1"/>
        </p:nvSpPr>
        <p:spPr>
          <a:xfrm>
            <a:off x="2494118" y="1100680"/>
            <a:ext cx="4231964" cy="4161642"/>
          </a:xfrm>
          <a:prstGeom prst="arc">
            <a:avLst>
              <a:gd name="adj1" fmla="val 21034409"/>
              <a:gd name="adj2" fmla="val 4536217"/>
            </a:avLst>
          </a:prstGeom>
          <a:ln w="139700">
            <a:solidFill>
              <a:schemeClr val="accent5"/>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0" i="0" dirty="0">
              <a:latin typeface="Noto Sans Regular" charset="0"/>
            </a:endParaRPr>
          </a:p>
        </p:txBody>
      </p:sp>
      <p:sp>
        <p:nvSpPr>
          <p:cNvPr id="28" name="Arc 27"/>
          <p:cNvSpPr/>
          <p:nvPr userDrawn="1"/>
        </p:nvSpPr>
        <p:spPr>
          <a:xfrm>
            <a:off x="2490149" y="1100680"/>
            <a:ext cx="4231964" cy="4161642"/>
          </a:xfrm>
          <a:prstGeom prst="arc">
            <a:avLst>
              <a:gd name="adj1" fmla="val 13038003"/>
              <a:gd name="adj2" fmla="val 19211400"/>
            </a:avLst>
          </a:prstGeom>
          <a:ln w="139700">
            <a:solidFill>
              <a:schemeClr val="accent5"/>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0" i="0" dirty="0">
              <a:latin typeface="Noto Sans Regular" charset="0"/>
            </a:endParaRPr>
          </a:p>
        </p:txBody>
      </p:sp>
      <p:sp>
        <p:nvSpPr>
          <p:cNvPr id="30" name="Content Placeholder 5"/>
          <p:cNvSpPr txBox="1">
            <a:spLocks/>
          </p:cNvSpPr>
          <p:nvPr userDrawn="1"/>
        </p:nvSpPr>
        <p:spPr>
          <a:xfrm>
            <a:off x="453658" y="587869"/>
            <a:ext cx="8383254" cy="967862"/>
          </a:xfrm>
          <a:prstGeom prst="rect">
            <a:avLst/>
          </a:prstGeom>
        </p:spPr>
        <p:txBody>
          <a:bodyPr>
            <a:normAutofit/>
          </a:bodyPr>
          <a:lst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3000" b="0" i="0" kern="1200" cap="none" baseline="0">
                <a:solidFill>
                  <a:schemeClr val="tx2"/>
                </a:solidFill>
                <a:latin typeface="Noto Sans Regular" charset="0"/>
                <a:ea typeface="Noto Sans Regular" charset="0"/>
                <a:cs typeface="Noto Sans Regular" charset="0"/>
              </a:defRPr>
            </a:lvl1pPr>
            <a:lvl2pPr marL="438912" indent="-228600" algn="l" defTabSz="914400" rtl="0" eaLnBrk="1" latinLnBrk="0" hangingPunct="1">
              <a:lnSpc>
                <a:spcPct val="100000"/>
              </a:lnSpc>
              <a:spcBef>
                <a:spcPts val="500"/>
              </a:spcBef>
              <a:spcAft>
                <a:spcPts val="600"/>
              </a:spcAft>
              <a:buFont typeface="Arial" panose="020B0604020202020204" pitchFamily="34" charset="0"/>
              <a:buChar char="•"/>
              <a:defRPr sz="2600" b="0" i="0" kern="1200">
                <a:solidFill>
                  <a:schemeClr val="tx2"/>
                </a:solidFill>
                <a:latin typeface="Noto Sans Regular" charset="0"/>
                <a:ea typeface="Noto Sans Regular" charset="0"/>
                <a:cs typeface="Noto Sans Regular" charset="0"/>
              </a:defRPr>
            </a:lvl2pPr>
            <a:lvl3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3pPr>
            <a:lvl4pPr marL="96012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4pPr>
            <a:lvl5pPr marL="123444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50000"/>
              </a:lnSpc>
              <a:spcAft>
                <a:spcPts val="0"/>
              </a:spcAft>
              <a:buNone/>
            </a:pPr>
            <a:r>
              <a:rPr lang="en-US" sz="3000" b="1" i="0" cap="all" spc="100" baseline="0" dirty="0">
                <a:solidFill>
                  <a:schemeClr val="accent6"/>
                </a:solidFill>
                <a:latin typeface="Noto Sans" charset="0"/>
                <a:ea typeface="Noto Sans" charset="0"/>
                <a:cs typeface="Noto Sans" charset="0"/>
              </a:rPr>
              <a:t>interoperability</a:t>
            </a:r>
            <a:r>
              <a:rPr lang="en-US" sz="3000" b="0" i="0" cap="all" spc="100" baseline="0" dirty="0">
                <a:solidFill>
                  <a:schemeClr val="tx1"/>
                </a:solidFill>
                <a:latin typeface="Noto Sans" charset="0"/>
                <a:ea typeface="Noto Sans" charset="0"/>
                <a:cs typeface="Noto Sans" charset="0"/>
              </a:rPr>
              <a:t>—</a:t>
            </a:r>
            <a:r>
              <a:rPr lang="en-US" sz="2400" b="0" i="0" cap="all" baseline="0" dirty="0">
                <a:solidFill>
                  <a:schemeClr val="tx1"/>
                </a:solidFill>
                <a:latin typeface="Noto Sans" charset="0"/>
                <a:ea typeface="Noto Sans" charset="0"/>
                <a:cs typeface="Noto Sans" charset="0"/>
              </a:rPr>
              <a:t>Enter once reuse often</a:t>
            </a:r>
            <a:br>
              <a:rPr lang="en-US" sz="3200" cap="all" baseline="0" dirty="0">
                <a:latin typeface="+mj-lt"/>
                <a:ea typeface="Noto Sans" charset="0"/>
                <a:cs typeface="Noto Sans" charset="0"/>
              </a:rPr>
            </a:br>
            <a:endParaRPr lang="en-US" sz="2400" cap="all" baseline="0" dirty="0">
              <a:solidFill>
                <a:schemeClr val="tx1"/>
              </a:solidFill>
              <a:latin typeface="+mj-lt"/>
              <a:ea typeface="Noto Sans" charset="0"/>
              <a:cs typeface="Noto Sans" charset="0"/>
            </a:endParaRPr>
          </a:p>
        </p:txBody>
      </p:sp>
    </p:spTree>
    <p:extLst>
      <p:ext uri="{BB962C8B-B14F-4D97-AF65-F5344CB8AC3E}">
        <p14:creationId xmlns:p14="http://schemas.microsoft.com/office/powerpoint/2010/main" val="1874424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Snippet mas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hasCustomPrompt="1"/>
          </p:nvPr>
        </p:nvSpPr>
        <p:spPr>
          <a:xfrm>
            <a:off x="1566863" y="2184400"/>
            <a:ext cx="6146800" cy="2301195"/>
          </a:xfrm>
          <a:solidFill>
            <a:schemeClr val="bg1"/>
          </a:solidFill>
          <a:ln w="3175">
            <a:solidFill>
              <a:schemeClr val="tx1"/>
            </a:solidFill>
          </a:ln>
          <a:effectLst>
            <a:outerShdw blurRad="190500" dist="38100" dir="2700000" algn="tl" rotWithShape="0">
              <a:schemeClr val="accent5">
                <a:alpha val="50000"/>
              </a:schemeClr>
            </a:outerShdw>
          </a:effectLst>
        </p:spPr>
        <p:txBody>
          <a:bodyPr wrap="square" lIns="365760" tIns="365760" rIns="365760" bIns="365760" anchor="ctr" anchorCtr="0">
            <a:normAutofit/>
          </a:bodyPr>
          <a:lstStyle>
            <a:lvl1pPr marL="0" indent="0">
              <a:lnSpc>
                <a:spcPct val="125000"/>
              </a:lnSpc>
              <a:buFontTx/>
              <a:buNone/>
              <a:defRPr sz="2400" b="0" i="1" spc="100" baseline="0">
                <a:latin typeface="Noto Sans" charset="0"/>
                <a:ea typeface="Noto Sans" charset="0"/>
                <a:cs typeface="Noto Sans" charset="0"/>
              </a:defRPr>
            </a:lvl1pPr>
          </a:lstStyle>
          <a:p>
            <a:pPr lvl="0"/>
            <a:r>
              <a:rPr lang="en-US" dirty="0"/>
              <a:t>Insert quote or important content snippet here and adjust size of box to “fit” content.</a:t>
            </a:r>
          </a:p>
        </p:txBody>
      </p:sp>
      <p:sp>
        <p:nvSpPr>
          <p:cNvPr id="6" name="Text Placeholder 5"/>
          <p:cNvSpPr>
            <a:spLocks noGrp="1"/>
          </p:cNvSpPr>
          <p:nvPr>
            <p:ph type="body" sz="quarter" idx="11" hasCustomPrompt="1"/>
          </p:nvPr>
        </p:nvSpPr>
        <p:spPr>
          <a:xfrm>
            <a:off x="6001657" y="6256338"/>
            <a:ext cx="2743200" cy="304800"/>
          </a:xfrm>
        </p:spPr>
        <p:txBody>
          <a:bodyPr>
            <a:normAutofit/>
          </a:bodyPr>
          <a:lstStyle>
            <a:lvl1pPr marL="0" indent="0">
              <a:buFontTx/>
              <a:buNone/>
              <a:defRPr sz="1000" baseline="0"/>
            </a:lvl1pPr>
          </a:lstStyle>
          <a:p>
            <a:pPr lvl="0"/>
            <a:r>
              <a:rPr lang="en-US" dirty="0"/>
              <a:t>Enter Source or footnote here if needed</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pic>
        <p:nvPicPr>
          <p:cNvPr id="5" name="Picture 9" descr="D:\Workspace II\Brian\orcid\new project\letterhead\sources\line.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1033464"/>
            <a:ext cx="9144000" cy="46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0" descr="C:\Users\videlizard\Pictures\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33352" y="260351"/>
            <a:ext cx="1990725" cy="695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969264" y="1371600"/>
            <a:ext cx="7315200" cy="914400"/>
          </a:xfrm>
        </p:spPr>
        <p:txBody>
          <a:bodyPr lIns="0" rIns="0"/>
          <a:lstStyle/>
          <a:p>
            <a:r>
              <a:rPr lang="en-US" dirty="0"/>
              <a:t>Click to edit Master title style</a:t>
            </a:r>
            <a:endParaRPr lang="fr-FR" dirty="0"/>
          </a:p>
        </p:txBody>
      </p:sp>
      <p:sp>
        <p:nvSpPr>
          <p:cNvPr id="3" name="Content Placeholder 2"/>
          <p:cNvSpPr>
            <a:spLocks noGrp="1"/>
          </p:cNvSpPr>
          <p:nvPr>
            <p:ph sz="half" idx="1"/>
          </p:nvPr>
        </p:nvSpPr>
        <p:spPr>
          <a:xfrm>
            <a:off x="971500" y="2377440"/>
            <a:ext cx="3566160" cy="3705304"/>
          </a:xfrm>
        </p:spPr>
        <p:txBody>
          <a:bodyPr lIns="0" rIns="0"/>
          <a:lstStyle>
            <a:lvl1pPr>
              <a:defRPr sz="2800">
                <a:solidFill>
                  <a:schemeClr val="bg1"/>
                </a:solidFill>
              </a:defRPr>
            </a:lvl1pPr>
            <a:lvl2pPr>
              <a:defRPr sz="2400">
                <a:solidFill>
                  <a:schemeClr val="bg1"/>
                </a:solidFill>
              </a:defRPr>
            </a:lvl2pPr>
            <a:lvl3pPr>
              <a:defRPr sz="2000">
                <a:solidFill>
                  <a:schemeClr val="bg2"/>
                </a:solidFill>
              </a:defRPr>
            </a:lvl3pPr>
            <a:lvl4pPr>
              <a:defRPr sz="1800">
                <a:solidFill>
                  <a:schemeClr val="bg2"/>
                </a:solidFill>
              </a:defRPr>
            </a:lvl4pPr>
            <a:lvl5pPr>
              <a:defRPr sz="1800">
                <a:solidFill>
                  <a:schemeClr val="bg2"/>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FR" dirty="0"/>
          </a:p>
        </p:txBody>
      </p:sp>
      <p:sp>
        <p:nvSpPr>
          <p:cNvPr id="4" name="Content Placeholder 3"/>
          <p:cNvSpPr>
            <a:spLocks noGrp="1"/>
          </p:cNvSpPr>
          <p:nvPr>
            <p:ph sz="half" idx="2"/>
          </p:nvPr>
        </p:nvSpPr>
        <p:spPr>
          <a:xfrm>
            <a:off x="4716020" y="2377440"/>
            <a:ext cx="3566160" cy="3705304"/>
          </a:xfrm>
        </p:spPr>
        <p:txBody>
          <a:bodyPr lIns="0" rIns="0"/>
          <a:lstStyle>
            <a:lvl1pPr>
              <a:defRPr sz="2800">
                <a:solidFill>
                  <a:schemeClr val="bg1"/>
                </a:solidFill>
              </a:defRPr>
            </a:lvl1pPr>
            <a:lvl2pPr>
              <a:defRPr sz="2400">
                <a:solidFill>
                  <a:schemeClr val="bg1"/>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FR" dirty="0"/>
          </a:p>
        </p:txBody>
      </p:sp>
      <p:sp>
        <p:nvSpPr>
          <p:cNvPr id="7" name="Date Placeholder 3"/>
          <p:cNvSpPr>
            <a:spLocks noGrp="1"/>
          </p:cNvSpPr>
          <p:nvPr>
            <p:ph type="dt" sz="half" idx="10"/>
          </p:nvPr>
        </p:nvSpPr>
        <p:spPr>
          <a:xfrm>
            <a:off x="179390" y="6356351"/>
            <a:ext cx="2133600" cy="365125"/>
          </a:xfrm>
          <a:prstGeom prst="rect">
            <a:avLst/>
          </a:prstGeom>
        </p:spPr>
        <p:txBody>
          <a:bodyPr/>
          <a:lstStyle>
            <a:lvl1pPr>
              <a:defRPr/>
            </a:lvl1pPr>
          </a:lstStyle>
          <a:p>
            <a:pPr>
              <a:defRPr/>
            </a:pPr>
            <a:fld id="{9267131B-5616-BF43-BF80-4ACFAC3E1035}" type="datetime3">
              <a:rPr lang="en-US" smtClean="0"/>
              <a:pPr>
                <a:defRPr/>
              </a:pPr>
              <a:t>19 June 2018</a:t>
            </a:fld>
            <a:endParaRPr lang="fr-FR"/>
          </a:p>
        </p:txBody>
      </p:sp>
      <p:sp>
        <p:nvSpPr>
          <p:cNvPr id="8" name="Footer Placeholder 4"/>
          <p:cNvSpPr>
            <a:spLocks noGrp="1"/>
          </p:cNvSpPr>
          <p:nvPr>
            <p:ph type="ftr" sz="quarter" idx="11"/>
          </p:nvPr>
        </p:nvSpPr>
        <p:spPr>
          <a:xfrm>
            <a:off x="3124200" y="6356351"/>
            <a:ext cx="2895600" cy="365125"/>
          </a:xfrm>
          <a:prstGeom prst="rect">
            <a:avLst/>
          </a:prstGeom>
        </p:spPr>
        <p:txBody>
          <a:bodyPr/>
          <a:lstStyle>
            <a:lvl1pPr>
              <a:defRPr/>
            </a:lvl1pPr>
          </a:lstStyle>
          <a:p>
            <a:pPr>
              <a:defRPr/>
            </a:pPr>
            <a:r>
              <a:rPr lang="fr-FR" i="1" dirty="0" err="1">
                <a:solidFill>
                  <a:srgbClr val="D5EDF4"/>
                </a:solidFill>
                <a:latin typeface="Gill Sans"/>
                <a:cs typeface="Gill Sans"/>
              </a:rPr>
              <a:t>orcid</a:t>
            </a:r>
            <a:r>
              <a:rPr lang="fr-FR" i="1" dirty="0" err="1">
                <a:solidFill>
                  <a:prstClr val="black">
                    <a:tint val="75000"/>
                  </a:prstClr>
                </a:solidFill>
                <a:latin typeface="Gill Sans"/>
                <a:cs typeface="Gill Sans"/>
              </a:rPr>
              <a:t>.</a:t>
            </a:r>
            <a:r>
              <a:rPr lang="fr-FR" i="1" dirty="0" err="1">
                <a:solidFill>
                  <a:srgbClr val="2C7C9F"/>
                </a:solidFill>
                <a:latin typeface="Gill Sans"/>
                <a:cs typeface="Gill Sans"/>
              </a:rPr>
              <a:t>org</a:t>
            </a:r>
            <a:endParaRPr lang="fr-FR" i="1" dirty="0">
              <a:solidFill>
                <a:srgbClr val="2C7C9F"/>
              </a:solidFill>
              <a:latin typeface="Gill Sans"/>
              <a:cs typeface="Gill Sans"/>
            </a:endParaRPr>
          </a:p>
        </p:txBody>
      </p:sp>
      <p:sp>
        <p:nvSpPr>
          <p:cNvPr id="9" name="Slide Number Placeholder 5"/>
          <p:cNvSpPr>
            <a:spLocks noGrp="1"/>
          </p:cNvSpPr>
          <p:nvPr>
            <p:ph type="sldNum" sz="quarter" idx="12"/>
          </p:nvPr>
        </p:nvSpPr>
        <p:spPr>
          <a:xfrm>
            <a:off x="6876320" y="6356351"/>
            <a:ext cx="2133600" cy="365125"/>
          </a:xfrm>
          <a:prstGeom prst="rect">
            <a:avLst/>
          </a:prstGeom>
        </p:spPr>
        <p:txBody>
          <a:bodyPr/>
          <a:lstStyle>
            <a:lvl1pPr>
              <a:defRPr/>
            </a:lvl1pPr>
          </a:lstStyle>
          <a:p>
            <a:pPr>
              <a:defRPr/>
            </a:pPr>
            <a:fld id="{DC880BAE-47D0-9948-98B5-6632034C9825}" type="slidenum">
              <a:rPr lang="fr-FR"/>
              <a:pPr>
                <a:defRPr/>
              </a:pPr>
              <a:t>‹#›</a:t>
            </a:fld>
            <a:endParaRPr lang="fr-FR"/>
          </a:p>
        </p:txBody>
      </p:sp>
    </p:spTree>
    <p:extLst>
      <p:ext uri="{BB962C8B-B14F-4D97-AF65-F5344CB8AC3E}">
        <p14:creationId xmlns:p14="http://schemas.microsoft.com/office/powerpoint/2010/main" val="36427475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tmplLst>
          <p:tmpl>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childTnLst>
                </p:cTn>
              </p:par>
            </p:tnLst>
          </p:tmpl>
        </p:tmplLst>
      </p:bldP>
      <p:bldP spid="4" grpId="0">
        <p:tmplLst>
          <p:tmpl>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1000"/>
                        <p:tgtEl>
                          <p:spTgt spid="4"/>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ullet text page">
  <p:cSld name="1_Bullet text page">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609600" y="405302"/>
            <a:ext cx="7924800" cy="984738"/>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chemeClr val="dk1"/>
              </a:buClr>
              <a:buSzPts val="4000"/>
              <a:buFont typeface="Open Sans SemiBold"/>
              <a:buNone/>
              <a:defRPr sz="4000" b="1" i="0" u="none" strike="noStrike" cap="none">
                <a:solidFill>
                  <a:schemeClr val="dk1"/>
                </a:solidFill>
                <a:latin typeface="Open Sans SemiBold"/>
                <a:ea typeface="Open Sans SemiBold"/>
                <a:cs typeface="Open Sans SemiBold"/>
                <a:sym typeface="Open Sans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Shape 19"/>
          <p:cNvSpPr txBox="1">
            <a:spLocks noGrp="1"/>
          </p:cNvSpPr>
          <p:nvPr>
            <p:ph type="body" idx="1"/>
          </p:nvPr>
        </p:nvSpPr>
        <p:spPr>
          <a:xfrm>
            <a:off x="609600" y="1562100"/>
            <a:ext cx="7924800" cy="4572000"/>
          </a:xfrm>
          <a:prstGeom prst="rect">
            <a:avLst/>
          </a:prstGeom>
          <a:noFill/>
          <a:ln>
            <a:noFill/>
          </a:ln>
        </p:spPr>
        <p:txBody>
          <a:bodyPr spcFirstLastPara="1" wrap="square" lIns="91425" tIns="45700" rIns="91425" bIns="45700" anchor="t" anchorCtr="0"/>
          <a:lstStyle>
            <a:lvl1pPr marL="457200" marR="0" lvl="0" indent="-419100" algn="l" rtl="0">
              <a:lnSpc>
                <a:spcPct val="100000"/>
              </a:lnSpc>
              <a:spcBef>
                <a:spcPts val="1000"/>
              </a:spcBef>
              <a:spcAft>
                <a:spcPts val="0"/>
              </a:spcAft>
              <a:buClr>
                <a:schemeClr val="dk2"/>
              </a:buClr>
              <a:buSzPts val="3000"/>
              <a:buFont typeface="Arial"/>
              <a:buChar char="•"/>
              <a:defRPr sz="3000" b="0" i="0" u="none" strike="noStrike" cap="none">
                <a:solidFill>
                  <a:schemeClr val="dk2"/>
                </a:solidFill>
                <a:latin typeface="Open Sans"/>
                <a:ea typeface="Open Sans"/>
                <a:cs typeface="Open Sans"/>
                <a:sym typeface="Open Sans"/>
              </a:defRPr>
            </a:lvl1pPr>
            <a:lvl2pPr marL="914400" marR="0" lvl="1" indent="-393700" algn="l" rtl="0">
              <a:lnSpc>
                <a:spcPct val="100000"/>
              </a:lnSpc>
              <a:spcBef>
                <a:spcPts val="600"/>
              </a:spcBef>
              <a:spcAft>
                <a:spcPts val="0"/>
              </a:spcAft>
              <a:buClr>
                <a:schemeClr val="dk2"/>
              </a:buClr>
              <a:buSzPts val="2600"/>
              <a:buFont typeface="Arial"/>
              <a:buChar char="•"/>
              <a:defRPr sz="2600" b="0" i="0" u="none" strike="noStrike" cap="none">
                <a:solidFill>
                  <a:schemeClr val="dk2"/>
                </a:solidFill>
                <a:latin typeface="Open Sans"/>
                <a:ea typeface="Open Sans"/>
                <a:cs typeface="Open Sans"/>
                <a:sym typeface="Open Sans"/>
              </a:defRPr>
            </a:lvl2pPr>
            <a:lvl3pPr marL="1371600" marR="0" lvl="2" indent="-381000" algn="l" rtl="0">
              <a:lnSpc>
                <a:spcPct val="100000"/>
              </a:lnSpc>
              <a:spcBef>
                <a:spcPts val="600"/>
              </a:spcBef>
              <a:spcAft>
                <a:spcPts val="0"/>
              </a:spcAft>
              <a:buClr>
                <a:schemeClr val="dk2"/>
              </a:buClr>
              <a:buSzPts val="2400"/>
              <a:buFont typeface="Arial"/>
              <a:buChar char="•"/>
              <a:defRPr sz="2400" b="0" i="0" u="none" strike="noStrike" cap="none">
                <a:solidFill>
                  <a:schemeClr val="dk2"/>
                </a:solidFill>
                <a:latin typeface="Open Sans"/>
                <a:ea typeface="Open Sans"/>
                <a:cs typeface="Open Sans"/>
                <a:sym typeface="Open Sans"/>
              </a:defRPr>
            </a:lvl3pPr>
            <a:lvl4pPr marL="1828800" marR="0" lvl="3" indent="-381000" algn="l" rtl="0">
              <a:lnSpc>
                <a:spcPct val="100000"/>
              </a:lnSpc>
              <a:spcBef>
                <a:spcPts val="600"/>
              </a:spcBef>
              <a:spcAft>
                <a:spcPts val="0"/>
              </a:spcAft>
              <a:buClr>
                <a:schemeClr val="dk2"/>
              </a:buClr>
              <a:buSzPts val="2400"/>
              <a:buFont typeface="Arial"/>
              <a:buChar char="•"/>
              <a:defRPr sz="2400" b="0" i="0" u="none" strike="noStrike" cap="none">
                <a:solidFill>
                  <a:schemeClr val="dk2"/>
                </a:solidFill>
                <a:latin typeface="Open Sans"/>
                <a:ea typeface="Open Sans"/>
                <a:cs typeface="Open Sans"/>
                <a:sym typeface="Open Sans"/>
              </a:defRPr>
            </a:lvl4pPr>
            <a:lvl5pPr marL="2286000" marR="0" lvl="4" indent="-381000" algn="l" rtl="0">
              <a:lnSpc>
                <a:spcPct val="100000"/>
              </a:lnSpc>
              <a:spcBef>
                <a:spcPts val="600"/>
              </a:spcBef>
              <a:spcAft>
                <a:spcPts val="0"/>
              </a:spcAft>
              <a:buClr>
                <a:schemeClr val="dk2"/>
              </a:buClr>
              <a:buSzPts val="2400"/>
              <a:buFont typeface="Arial"/>
              <a:buChar char="•"/>
              <a:defRPr sz="2400" b="0" i="0" u="none" strike="noStrike" cap="none">
                <a:solidFill>
                  <a:schemeClr val="dk2"/>
                </a:solidFill>
                <a:latin typeface="Open Sans"/>
                <a:ea typeface="Open Sans"/>
                <a:cs typeface="Open Sans"/>
                <a:sym typeface="Open Sa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328202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ision (static)">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63323"/>
          </a:xfrm>
          <a:prstGeom prst="rect">
            <a:avLst/>
          </a:prstGeom>
        </p:spPr>
      </p:pic>
      <p:sp>
        <p:nvSpPr>
          <p:cNvPr id="6" name="TextBox 5"/>
          <p:cNvSpPr txBox="1"/>
          <p:nvPr userDrawn="1"/>
        </p:nvSpPr>
        <p:spPr>
          <a:xfrm>
            <a:off x="468923" y="1359877"/>
            <a:ext cx="8206154" cy="4170372"/>
          </a:xfrm>
          <a:prstGeom prst="rect">
            <a:avLst/>
          </a:prstGeom>
          <a:noFill/>
        </p:spPr>
        <p:txBody>
          <a:bodyPr wrap="square" rtlCol="0">
            <a:spAutoFit/>
          </a:bodyPr>
          <a:lstStyle/>
          <a:p>
            <a:pPr marL="0" marR="0" indent="0" algn="ctr" defTabSz="914400" rtl="0" eaLnBrk="1" fontAlgn="auto" latinLnBrk="0" hangingPunct="1">
              <a:lnSpc>
                <a:spcPts val="5300"/>
              </a:lnSpc>
              <a:spcBef>
                <a:spcPts val="0"/>
              </a:spcBef>
              <a:spcAft>
                <a:spcPts val="0"/>
              </a:spcAft>
              <a:buClrTx/>
              <a:buSzTx/>
              <a:buFontTx/>
              <a:buNone/>
              <a:tabLst/>
              <a:defRPr/>
            </a:pPr>
            <a:r>
              <a:rPr lang="en-US" sz="2800" b="0" i="0" u="none" strike="noStrike" kern="1200" cap="all" spc="60" baseline="0" dirty="0">
                <a:solidFill>
                  <a:schemeClr val="tx1"/>
                </a:solidFill>
                <a:latin typeface="Noto Sans Regular" charset="0"/>
                <a:ea typeface="Noto Sans Regular" charset="0"/>
                <a:cs typeface="Noto Sans Regular" charset="0"/>
              </a:rPr>
              <a:t>ORCID’s vision</a:t>
            </a:r>
            <a:r>
              <a:rPr lang="en-US" sz="2800" b="0" i="0" u="none" strike="noStrike" kern="1200" cap="all" spc="60" baseline="0" dirty="0">
                <a:solidFill>
                  <a:schemeClr val="bg1"/>
                </a:solidFill>
                <a:latin typeface="Noto Sans Regular" charset="0"/>
                <a:ea typeface="Noto Sans Regular" charset="0"/>
                <a:cs typeface="Noto Sans Regular" charset="0"/>
              </a:rPr>
              <a:t> </a:t>
            </a:r>
            <a:r>
              <a:rPr lang="en-US" sz="2200" b="0" i="0" u="none" strike="noStrike" kern="1200" cap="all" spc="60" baseline="0" dirty="0">
                <a:solidFill>
                  <a:schemeClr val="bg1"/>
                </a:solidFill>
                <a:latin typeface="Noto Sans Regular" charset="0"/>
                <a:ea typeface="Noto Sans Regular" charset="0"/>
                <a:cs typeface="Noto Sans Regular" charset="0"/>
              </a:rPr>
              <a:t>is a world where all who participate in research, scholarship, and innovation are uniquely identified and connected to their contributions and affiliations across time, disciplines, and borders.</a:t>
            </a:r>
          </a:p>
          <a:p>
            <a:pPr algn="ctr">
              <a:lnSpc>
                <a:spcPts val="5300"/>
              </a:lnSpc>
            </a:pPr>
            <a:endParaRPr lang="en-US" b="0" i="0" dirty="0">
              <a:latin typeface="Noto Sans Regular" charset="0"/>
            </a:endParaRPr>
          </a:p>
        </p:txBody>
      </p:sp>
    </p:spTree>
    <p:extLst>
      <p:ext uri="{BB962C8B-B14F-4D97-AF65-F5344CB8AC3E}">
        <p14:creationId xmlns:p14="http://schemas.microsoft.com/office/powerpoint/2010/main" val="20427207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Alternate Head, subhead &amp; body copy">
  <p:cSld name="1_Alternate Head, subhead &amp; body copy">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609599" y="405302"/>
            <a:ext cx="7935629" cy="984738"/>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chemeClr val="dk1"/>
              </a:buClr>
              <a:buSzPts val="4000"/>
              <a:buFont typeface="Open Sans SemiBold"/>
              <a:buNone/>
              <a:defRPr sz="4000" b="1" i="0" u="none" strike="noStrike" cap="none">
                <a:solidFill>
                  <a:schemeClr val="dk1"/>
                </a:solidFill>
                <a:latin typeface="Open Sans SemiBold"/>
                <a:ea typeface="Open Sans SemiBold"/>
                <a:cs typeface="Open Sans SemiBold"/>
                <a:sym typeface="Open Sans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 name="Shape 22"/>
          <p:cNvSpPr txBox="1">
            <a:spLocks noGrp="1"/>
          </p:cNvSpPr>
          <p:nvPr>
            <p:ph type="body" idx="1"/>
          </p:nvPr>
        </p:nvSpPr>
        <p:spPr>
          <a:xfrm>
            <a:off x="609600" y="1562101"/>
            <a:ext cx="7924800" cy="501162"/>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dk2"/>
              </a:buClr>
              <a:buSzPts val="2600"/>
              <a:buFont typeface="Arial"/>
              <a:buNone/>
              <a:defRPr sz="2600" b="1" i="0" u="none" strike="noStrike" cap="none">
                <a:solidFill>
                  <a:schemeClr val="dk2"/>
                </a:solidFill>
                <a:latin typeface="Open Sans SemiBold"/>
                <a:ea typeface="Open Sans SemiBold"/>
                <a:cs typeface="Open Sans SemiBold"/>
                <a:sym typeface="Open Sans SemiBold"/>
              </a:defRPr>
            </a:lvl1pPr>
            <a:lvl2pPr marL="914400" marR="0" lvl="1" indent="-393700" algn="l" rtl="0">
              <a:lnSpc>
                <a:spcPct val="100000"/>
              </a:lnSpc>
              <a:spcBef>
                <a:spcPts val="600"/>
              </a:spcBef>
              <a:spcAft>
                <a:spcPts val="0"/>
              </a:spcAft>
              <a:buClr>
                <a:schemeClr val="dk2"/>
              </a:buClr>
              <a:buSzPts val="2600"/>
              <a:buFont typeface="Arial"/>
              <a:buChar char="•"/>
              <a:defRPr sz="2600" b="0" i="0" u="none" strike="noStrike" cap="none">
                <a:solidFill>
                  <a:schemeClr val="dk2"/>
                </a:solidFill>
                <a:latin typeface="Open Sans"/>
                <a:ea typeface="Open Sans"/>
                <a:cs typeface="Open Sans"/>
                <a:sym typeface="Open Sans"/>
              </a:defRPr>
            </a:lvl2pPr>
            <a:lvl3pPr marL="1371600" marR="0" lvl="2" indent="-381000" algn="l" rtl="0">
              <a:lnSpc>
                <a:spcPct val="100000"/>
              </a:lnSpc>
              <a:spcBef>
                <a:spcPts val="600"/>
              </a:spcBef>
              <a:spcAft>
                <a:spcPts val="0"/>
              </a:spcAft>
              <a:buClr>
                <a:schemeClr val="dk2"/>
              </a:buClr>
              <a:buSzPts val="2400"/>
              <a:buFont typeface="Arial"/>
              <a:buChar char="•"/>
              <a:defRPr sz="2400" b="0" i="0" u="none" strike="noStrike" cap="none">
                <a:solidFill>
                  <a:schemeClr val="dk2"/>
                </a:solidFill>
                <a:latin typeface="Open Sans"/>
                <a:ea typeface="Open Sans"/>
                <a:cs typeface="Open Sans"/>
                <a:sym typeface="Open Sans"/>
              </a:defRPr>
            </a:lvl3pPr>
            <a:lvl4pPr marL="1828800" marR="0" lvl="3" indent="-381000" algn="l" rtl="0">
              <a:lnSpc>
                <a:spcPct val="100000"/>
              </a:lnSpc>
              <a:spcBef>
                <a:spcPts val="600"/>
              </a:spcBef>
              <a:spcAft>
                <a:spcPts val="0"/>
              </a:spcAft>
              <a:buClr>
                <a:schemeClr val="dk2"/>
              </a:buClr>
              <a:buSzPts val="2400"/>
              <a:buFont typeface="Arial"/>
              <a:buChar char="•"/>
              <a:defRPr sz="2400" b="0" i="0" u="none" strike="noStrike" cap="none">
                <a:solidFill>
                  <a:schemeClr val="dk2"/>
                </a:solidFill>
                <a:latin typeface="Open Sans"/>
                <a:ea typeface="Open Sans"/>
                <a:cs typeface="Open Sans"/>
                <a:sym typeface="Open Sans"/>
              </a:defRPr>
            </a:lvl4pPr>
            <a:lvl5pPr marL="2286000" marR="0" lvl="4" indent="-381000" algn="l" rtl="0">
              <a:lnSpc>
                <a:spcPct val="100000"/>
              </a:lnSpc>
              <a:spcBef>
                <a:spcPts val="600"/>
              </a:spcBef>
              <a:spcAft>
                <a:spcPts val="0"/>
              </a:spcAft>
              <a:buClr>
                <a:schemeClr val="dk2"/>
              </a:buClr>
              <a:buSzPts val="2400"/>
              <a:buFont typeface="Arial"/>
              <a:buChar char="•"/>
              <a:defRPr sz="2400" b="0" i="0" u="none" strike="noStrike" cap="none">
                <a:solidFill>
                  <a:schemeClr val="dk2"/>
                </a:solidFill>
                <a:latin typeface="Open Sans"/>
                <a:ea typeface="Open Sans"/>
                <a:cs typeface="Open Sans"/>
                <a:sym typeface="Open Sa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body" idx="2"/>
          </p:nvPr>
        </p:nvSpPr>
        <p:spPr>
          <a:xfrm>
            <a:off x="890954" y="2172678"/>
            <a:ext cx="7643445" cy="3439136"/>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1000"/>
              </a:spcBef>
              <a:spcAft>
                <a:spcPts val="0"/>
              </a:spcAft>
              <a:buClr>
                <a:schemeClr val="dk2"/>
              </a:buClr>
              <a:buSzPts val="2400"/>
              <a:buFont typeface="Arial"/>
              <a:buNone/>
              <a:defRPr sz="2400" b="0" i="0" u="none" strike="noStrike" cap="none">
                <a:solidFill>
                  <a:schemeClr val="dk2"/>
                </a:solidFill>
                <a:latin typeface="Open Sans"/>
                <a:ea typeface="Open Sans"/>
                <a:cs typeface="Open Sans"/>
                <a:sym typeface="Open Sans"/>
              </a:defRPr>
            </a:lvl1pPr>
            <a:lvl2pPr marL="914400" marR="0" lvl="1" indent="-228600" algn="l" rtl="0">
              <a:lnSpc>
                <a:spcPct val="100000"/>
              </a:lnSpc>
              <a:spcBef>
                <a:spcPts val="600"/>
              </a:spcBef>
              <a:spcAft>
                <a:spcPts val="0"/>
              </a:spcAft>
              <a:buClr>
                <a:schemeClr val="dk2"/>
              </a:buClr>
              <a:buSzPts val="2600"/>
              <a:buFont typeface="Arial"/>
              <a:buNone/>
              <a:defRPr sz="2600" b="0" i="0" u="none" strike="noStrike" cap="none">
                <a:solidFill>
                  <a:schemeClr val="dk2"/>
                </a:solidFill>
                <a:latin typeface="Open Sans"/>
                <a:ea typeface="Open Sans"/>
                <a:cs typeface="Open Sans"/>
                <a:sym typeface="Open Sans"/>
              </a:defRPr>
            </a:lvl2pPr>
            <a:lvl3pPr marL="1371600" marR="0" lvl="2" indent="-228600" algn="l" rtl="0">
              <a:lnSpc>
                <a:spcPct val="100000"/>
              </a:lnSpc>
              <a:spcBef>
                <a:spcPts val="600"/>
              </a:spcBef>
              <a:spcAft>
                <a:spcPts val="0"/>
              </a:spcAft>
              <a:buClr>
                <a:schemeClr val="dk2"/>
              </a:buClr>
              <a:buSzPts val="2400"/>
              <a:buFont typeface="Arial"/>
              <a:buNone/>
              <a:defRPr sz="2400" b="0" i="0" u="none" strike="noStrike" cap="none">
                <a:solidFill>
                  <a:schemeClr val="dk2"/>
                </a:solidFill>
                <a:latin typeface="Open Sans"/>
                <a:ea typeface="Open Sans"/>
                <a:cs typeface="Open Sans"/>
                <a:sym typeface="Open Sans"/>
              </a:defRPr>
            </a:lvl3pPr>
            <a:lvl4pPr marL="1828800" marR="0" lvl="3" indent="-228600" algn="l" rtl="0">
              <a:lnSpc>
                <a:spcPct val="100000"/>
              </a:lnSpc>
              <a:spcBef>
                <a:spcPts val="600"/>
              </a:spcBef>
              <a:spcAft>
                <a:spcPts val="0"/>
              </a:spcAft>
              <a:buClr>
                <a:schemeClr val="dk2"/>
              </a:buClr>
              <a:buSzPts val="2400"/>
              <a:buFont typeface="Arial"/>
              <a:buNone/>
              <a:defRPr sz="2400" b="0" i="0" u="none" strike="noStrike" cap="none">
                <a:solidFill>
                  <a:schemeClr val="dk2"/>
                </a:solidFill>
                <a:latin typeface="Open Sans"/>
                <a:ea typeface="Open Sans"/>
                <a:cs typeface="Open Sans"/>
                <a:sym typeface="Open Sans"/>
              </a:defRPr>
            </a:lvl4pPr>
            <a:lvl5pPr marL="2286000" marR="0" lvl="4" indent="-228600" algn="l" rtl="0">
              <a:lnSpc>
                <a:spcPct val="100000"/>
              </a:lnSpc>
              <a:spcBef>
                <a:spcPts val="600"/>
              </a:spcBef>
              <a:spcAft>
                <a:spcPts val="0"/>
              </a:spcAft>
              <a:buClr>
                <a:schemeClr val="dk2"/>
              </a:buClr>
              <a:buSzPts val="2400"/>
              <a:buFont typeface="Arial"/>
              <a:buNone/>
              <a:defRPr sz="2400" b="0" i="0" u="none" strike="noStrike" cap="none">
                <a:solidFill>
                  <a:schemeClr val="dk2"/>
                </a:solidFill>
                <a:latin typeface="Open Sans"/>
                <a:ea typeface="Open Sans"/>
                <a:cs typeface="Open Sans"/>
                <a:sym typeface="Open Sa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091687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Vision (static)">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63323"/>
          </a:xfrm>
          <a:prstGeom prst="rect">
            <a:avLst/>
          </a:prstGeom>
        </p:spPr>
      </p:pic>
      <p:sp>
        <p:nvSpPr>
          <p:cNvPr id="3" name="Text Placeholder 2">
            <a:extLst>
              <a:ext uri="{FF2B5EF4-FFF2-40B4-BE49-F238E27FC236}">
                <a16:creationId xmlns:a16="http://schemas.microsoft.com/office/drawing/2014/main" id="{241359C8-A772-4EF7-A82F-A4289E7EE57A}"/>
              </a:ext>
            </a:extLst>
          </p:cNvPr>
          <p:cNvSpPr>
            <a:spLocks noGrp="1"/>
          </p:cNvSpPr>
          <p:nvPr>
            <p:ph type="body" sz="quarter" idx="10"/>
          </p:nvPr>
        </p:nvSpPr>
        <p:spPr>
          <a:xfrm>
            <a:off x="650875" y="801688"/>
            <a:ext cx="7978775" cy="4859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HK"/>
          </a:p>
        </p:txBody>
      </p:sp>
    </p:spTree>
    <p:extLst>
      <p:ext uri="{BB962C8B-B14F-4D97-AF65-F5344CB8AC3E}">
        <p14:creationId xmlns:p14="http://schemas.microsoft.com/office/powerpoint/2010/main" val="703529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ullet text page">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09600" y="405302"/>
            <a:ext cx="7924800" cy="984738"/>
          </a:xfrm>
        </p:spPr>
        <p:txBody>
          <a:bodyPr/>
          <a:lstStyle/>
          <a:p>
            <a:r>
              <a:rPr lang="en-US" dirty="0"/>
              <a:t>Click to edit green header</a:t>
            </a:r>
          </a:p>
        </p:txBody>
      </p:sp>
      <p:sp>
        <p:nvSpPr>
          <p:cNvPr id="9" name="Content Placeholder 8"/>
          <p:cNvSpPr>
            <a:spLocks noGrp="1"/>
          </p:cNvSpPr>
          <p:nvPr>
            <p:ph sz="quarter" idx="13"/>
          </p:nvPr>
        </p:nvSpPr>
        <p:spPr>
          <a:xfrm>
            <a:off x="609600" y="1562100"/>
            <a:ext cx="7924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80273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lternate Head, subhead &amp; body cop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green header</a:t>
            </a:r>
          </a:p>
        </p:txBody>
      </p:sp>
      <p:sp>
        <p:nvSpPr>
          <p:cNvPr id="4" name="Content Placeholder 8"/>
          <p:cNvSpPr>
            <a:spLocks noGrp="1"/>
          </p:cNvSpPr>
          <p:nvPr>
            <p:ph sz="quarter" idx="13" hasCustomPrompt="1"/>
          </p:nvPr>
        </p:nvSpPr>
        <p:spPr>
          <a:xfrm>
            <a:off x="609600" y="1562101"/>
            <a:ext cx="7924800" cy="501162"/>
          </a:xfrm>
        </p:spPr>
        <p:txBody>
          <a:bodyPr>
            <a:normAutofit/>
          </a:bodyPr>
          <a:lstStyle>
            <a:lvl1pPr marL="0" indent="0">
              <a:buNone/>
              <a:defRPr sz="2600" b="1" i="0" cap="all" baseline="0">
                <a:latin typeface="Noto Sans Bold" charset="0"/>
                <a:ea typeface="Noto Sans Bold" charset="0"/>
                <a:cs typeface="Noto Sans Bold" charset="0"/>
              </a:defRPr>
            </a:lvl1pPr>
          </a:lstStyle>
          <a:p>
            <a:pPr lvl="0"/>
            <a:r>
              <a:rPr lang="en-US" dirty="0"/>
              <a:t>Click here to edit Subhead</a:t>
            </a:r>
          </a:p>
        </p:txBody>
      </p:sp>
      <p:sp>
        <p:nvSpPr>
          <p:cNvPr id="6" name="Text Placeholder 5"/>
          <p:cNvSpPr>
            <a:spLocks noGrp="1"/>
          </p:cNvSpPr>
          <p:nvPr>
            <p:ph type="body" sz="quarter" idx="14" hasCustomPrompt="1"/>
          </p:nvPr>
        </p:nvSpPr>
        <p:spPr>
          <a:xfrm>
            <a:off x="890954" y="2172678"/>
            <a:ext cx="7643445" cy="3439136"/>
          </a:xfrm>
        </p:spPr>
        <p:txBody>
          <a:bodyPr>
            <a:normAutofit/>
          </a:bodyPr>
          <a:lstStyle>
            <a:lvl1pPr marL="0" indent="0">
              <a:buFontTx/>
              <a:buNone/>
              <a:defRPr sz="2400" baseline="0"/>
            </a:lvl1pPr>
            <a:lvl2pPr marL="210312" indent="0">
              <a:buFontTx/>
              <a:buNone/>
              <a:defRPr/>
            </a:lvl2pPr>
            <a:lvl3pPr marL="457200" indent="0">
              <a:buFontTx/>
              <a:buNone/>
              <a:defRPr/>
            </a:lvl3pPr>
            <a:lvl4pPr marL="731520" indent="0">
              <a:buFontTx/>
              <a:buNone/>
              <a:defRPr/>
            </a:lvl4pPr>
            <a:lvl5pPr marL="1005840" indent="0">
              <a:buFontTx/>
              <a:buNone/>
              <a:defRPr/>
            </a:lvl5pPr>
          </a:lstStyle>
          <a:p>
            <a:pPr lvl="0"/>
            <a:r>
              <a:rPr lang="en-US" dirty="0"/>
              <a:t>Click to edit text </a:t>
            </a:r>
          </a:p>
        </p:txBody>
      </p:sp>
    </p:spTree>
    <p:extLst>
      <p:ext uri="{BB962C8B-B14F-4D97-AF65-F5344CB8AC3E}">
        <p14:creationId xmlns:p14="http://schemas.microsoft.com/office/powerpoint/2010/main" val="20746886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ported photo or graphic">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2"/>
                </a:solidFill>
              </a:defRPr>
            </a:lvl1pPr>
          </a:lstStyle>
          <a:p>
            <a:r>
              <a:rPr lang="en-US" dirty="0"/>
              <a:t>Click to edit grey header</a:t>
            </a:r>
          </a:p>
        </p:txBody>
      </p:sp>
      <p:sp>
        <p:nvSpPr>
          <p:cNvPr id="5" name="Picture Placeholder 4"/>
          <p:cNvSpPr>
            <a:spLocks noGrp="1"/>
          </p:cNvSpPr>
          <p:nvPr>
            <p:ph type="pic" sz="quarter" idx="11" hasCustomPrompt="1"/>
          </p:nvPr>
        </p:nvSpPr>
        <p:spPr>
          <a:xfrm>
            <a:off x="609600" y="1562100"/>
            <a:ext cx="7924800" cy="4572000"/>
          </a:xfrm>
        </p:spPr>
        <p:txBody>
          <a:bodyPr anchor="ctr"/>
          <a:lstStyle>
            <a:lvl1pPr algn="ctr">
              <a:defRPr/>
            </a:lvl1pPr>
          </a:lstStyle>
          <a:p>
            <a:r>
              <a:rPr lang="en-US" dirty="0"/>
              <a:t>Click to add Picture or import graphic</a:t>
            </a:r>
          </a:p>
        </p:txBody>
      </p:sp>
    </p:spTree>
    <p:extLst>
      <p:ext uri="{BB962C8B-B14F-4D97-AF65-F5344CB8AC3E}">
        <p14:creationId xmlns:p14="http://schemas.microsoft.com/office/powerpoint/2010/main" val="21130043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Large imported graphic or char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2"/>
                </a:solidFill>
              </a:defRPr>
            </a:lvl1pPr>
          </a:lstStyle>
          <a:p>
            <a:r>
              <a:rPr lang="en-US" dirty="0"/>
              <a:t>Click to edit grey header</a:t>
            </a:r>
          </a:p>
        </p:txBody>
      </p:sp>
      <p:sp>
        <p:nvSpPr>
          <p:cNvPr id="5" name="Picture Placeholder 4"/>
          <p:cNvSpPr>
            <a:spLocks noGrp="1"/>
          </p:cNvSpPr>
          <p:nvPr>
            <p:ph type="pic" sz="quarter" idx="11" hasCustomPrompt="1"/>
          </p:nvPr>
        </p:nvSpPr>
        <p:spPr>
          <a:xfrm>
            <a:off x="609600" y="1562100"/>
            <a:ext cx="7924800" cy="4572000"/>
          </a:xfrm>
        </p:spPr>
        <p:txBody>
          <a:bodyPr anchor="ctr"/>
          <a:lstStyle>
            <a:lvl1pPr algn="ctr">
              <a:defRPr/>
            </a:lvl1pPr>
          </a:lstStyle>
          <a:p>
            <a:r>
              <a:rPr lang="en-US" dirty="0"/>
              <a:t>Click to add Picture or graphic</a:t>
            </a: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de image +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22341" y="405302"/>
            <a:ext cx="5422887" cy="984738"/>
          </a:xfrm>
        </p:spPr>
        <p:txBody>
          <a:bodyPr/>
          <a:lstStyle/>
          <a:p>
            <a:r>
              <a:rPr lang="en-US" dirty="0"/>
              <a:t>Click to edit green header</a:t>
            </a:r>
          </a:p>
        </p:txBody>
      </p:sp>
      <p:sp>
        <p:nvSpPr>
          <p:cNvPr id="7" name="Content Placeholder 6"/>
          <p:cNvSpPr>
            <a:spLocks noGrp="1"/>
          </p:cNvSpPr>
          <p:nvPr>
            <p:ph sz="quarter" idx="11"/>
          </p:nvPr>
        </p:nvSpPr>
        <p:spPr>
          <a:xfrm>
            <a:off x="3122613" y="1562100"/>
            <a:ext cx="5411787"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8"/>
          <p:cNvSpPr>
            <a:spLocks noGrp="1"/>
          </p:cNvSpPr>
          <p:nvPr>
            <p:ph type="pic" sz="quarter" idx="13" hasCustomPrompt="1"/>
          </p:nvPr>
        </p:nvSpPr>
        <p:spPr>
          <a:xfrm>
            <a:off x="0" y="0"/>
            <a:ext cx="3048000" cy="6134100"/>
          </a:xfrm>
          <a:solidFill>
            <a:schemeClr val="bg1"/>
          </a:solidFill>
          <a:ln>
            <a:noFill/>
          </a:ln>
        </p:spPr>
        <p:txBody>
          <a:bodyPr anchor="ctr" anchorCtr="1"/>
          <a:lstStyle>
            <a:lvl1pPr>
              <a:defRPr baseline="0"/>
            </a:lvl1pPr>
          </a:lstStyle>
          <a:p>
            <a:r>
              <a:rPr lang="en-US" dirty="0"/>
              <a:t>Click to add imported image</a:t>
            </a:r>
          </a:p>
        </p:txBody>
      </p:sp>
    </p:spTree>
    <p:extLst>
      <p:ext uri="{BB962C8B-B14F-4D97-AF65-F5344CB8AC3E}">
        <p14:creationId xmlns:p14="http://schemas.microsoft.com/office/powerpoint/2010/main" val="813377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ull photo">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0" y="0"/>
            <a:ext cx="9144000" cy="6134100"/>
          </a:xfrm>
        </p:spPr>
        <p:txBody>
          <a:bodyPr anchor="ctr"/>
          <a:lstStyle>
            <a:lvl1pPr algn="ctr">
              <a:defRPr/>
            </a:lvl1pPr>
          </a:lstStyle>
          <a:p>
            <a:r>
              <a:rPr lang="en-US" dirty="0"/>
              <a:t>Click to add photo / image</a:t>
            </a:r>
          </a:p>
        </p:txBody>
      </p:sp>
    </p:spTree>
    <p:extLst>
      <p:ext uri="{BB962C8B-B14F-4D97-AF65-F5344CB8AC3E}">
        <p14:creationId xmlns:p14="http://schemas.microsoft.com/office/powerpoint/2010/main" val="451947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Rectangle 15"/>
          <p:cNvSpPr/>
          <p:nvPr userDrawn="1"/>
        </p:nvSpPr>
        <p:spPr>
          <a:xfrm>
            <a:off x="0" y="6126480"/>
            <a:ext cx="91440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Noto Sans Regular" charset="0"/>
            </a:endParaRPr>
          </a:p>
        </p:txBody>
      </p:sp>
      <p:sp>
        <p:nvSpPr>
          <p:cNvPr id="3" name="Text Placeholder 2"/>
          <p:cNvSpPr>
            <a:spLocks noGrp="1" noChangeAspect="1"/>
          </p:cNvSpPr>
          <p:nvPr>
            <p:ph type="body" idx="1"/>
          </p:nvPr>
        </p:nvSpPr>
        <p:spPr>
          <a:xfrm>
            <a:off x="609599" y="1578708"/>
            <a:ext cx="7935629" cy="4286833"/>
          </a:xfrm>
          <a:prstGeom prst="rect">
            <a:avLst/>
          </a:prstGeom>
        </p:spPr>
        <p:txBody>
          <a:bodyPr vert="horz" lIns="91440" tIns="45720" rIns="91440" bIns="45720" rtlCol="0">
            <a:normAutofit/>
          </a:bodyPr>
          <a:lstStyle/>
          <a:p>
            <a:pPr lvl="0"/>
            <a:r>
              <a:rPr lang="en-US" dirty="0"/>
              <a:t>Bullet text styles</a:t>
            </a:r>
          </a:p>
          <a:p>
            <a:pPr lvl="1"/>
            <a:r>
              <a:rPr lang="en-US" dirty="0"/>
              <a:t>Second level </a:t>
            </a:r>
          </a:p>
          <a:p>
            <a:pPr lvl="2"/>
            <a:r>
              <a:rPr lang="en-US" dirty="0"/>
              <a:t>Third level</a:t>
            </a:r>
          </a:p>
          <a:p>
            <a:pPr lvl="3"/>
            <a:r>
              <a:rPr lang="en-US" dirty="0"/>
              <a:t>Fourth level</a:t>
            </a:r>
          </a:p>
          <a:p>
            <a:pPr lvl="4"/>
            <a:r>
              <a:rPr lang="en-US" dirty="0"/>
              <a:t>Fifth level</a:t>
            </a:r>
          </a:p>
        </p:txBody>
      </p:sp>
      <p:sp>
        <p:nvSpPr>
          <p:cNvPr id="2" name="Title Placeholder 1"/>
          <p:cNvSpPr>
            <a:spLocks noGrp="1"/>
          </p:cNvSpPr>
          <p:nvPr>
            <p:ph type="title"/>
          </p:nvPr>
        </p:nvSpPr>
        <p:spPr>
          <a:xfrm>
            <a:off x="609599" y="405302"/>
            <a:ext cx="7935629" cy="984738"/>
          </a:xfrm>
          <a:prstGeom prst="rect">
            <a:avLst/>
          </a:prstGeom>
        </p:spPr>
        <p:txBody>
          <a:bodyPr vert="horz" lIns="91440" tIns="45720" rIns="91440" bIns="45720" rtlCol="0" anchor="b">
            <a:noAutofit/>
          </a:bodyPr>
          <a:lstStyle/>
          <a:p>
            <a:r>
              <a:rPr lang="en-US" dirty="0"/>
              <a:t>Green Header</a:t>
            </a:r>
          </a:p>
        </p:txBody>
      </p:sp>
      <p:pic>
        <p:nvPicPr>
          <p:cNvPr id="10" name="Picture 9"/>
          <p:cNvPicPr>
            <a:picLocks noChangeAspect="1"/>
          </p:cNvPicPr>
          <p:nvPr userDrawn="1"/>
        </p:nvPicPr>
        <p:blipFill>
          <a:blip r:embed="rId22" cstate="screen">
            <a:extLst>
              <a:ext uri="{28A0092B-C50C-407E-A947-70E740481C1C}">
                <a14:useLocalDpi xmlns:a14="http://schemas.microsoft.com/office/drawing/2010/main"/>
              </a:ext>
            </a:extLst>
          </a:blip>
          <a:stretch>
            <a:fillRect/>
          </a:stretch>
        </p:blipFill>
        <p:spPr>
          <a:xfrm>
            <a:off x="361950" y="6258626"/>
            <a:ext cx="495300" cy="495300"/>
          </a:xfrm>
          <a:prstGeom prst="rect">
            <a:avLst/>
          </a:prstGeom>
        </p:spPr>
      </p:pic>
      <p:cxnSp>
        <p:nvCxnSpPr>
          <p:cNvPr id="12" name="Straight Connector 11"/>
          <p:cNvCxnSpPr/>
          <p:nvPr userDrawn="1"/>
        </p:nvCxnSpPr>
        <p:spPr>
          <a:xfrm>
            <a:off x="-27709" y="6139182"/>
            <a:ext cx="924296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7917487"/>
      </p:ext>
    </p:extLst>
  </p:cSld>
  <p:clrMap bg1="lt1" tx1="dk1" bg2="lt2" tx2="dk2" accent1="accent1" accent2="accent2" accent3="accent3" accent4="accent4" accent5="accent5" accent6="accent6" hlink="hlink" folHlink="folHlink"/>
  <p:sldLayoutIdLst>
    <p:sldLayoutId id="2147483664" r:id="rId1"/>
    <p:sldLayoutId id="2147483669" r:id="rId2"/>
    <p:sldLayoutId id="2147483683" r:id="rId3"/>
    <p:sldLayoutId id="2147483661" r:id="rId4"/>
    <p:sldLayoutId id="2147483668" r:id="rId5"/>
    <p:sldLayoutId id="2147483665" r:id="rId6"/>
    <p:sldLayoutId id="2147483670" r:id="rId7"/>
    <p:sldLayoutId id="2147483666" r:id="rId8"/>
    <p:sldLayoutId id="2147483667" r:id="rId9"/>
    <p:sldLayoutId id="2147483676" r:id="rId10"/>
    <p:sldLayoutId id="2147483671" r:id="rId11"/>
    <p:sldLayoutId id="2147483681" r:id="rId12"/>
    <p:sldLayoutId id="2147483672" r:id="rId13"/>
    <p:sldLayoutId id="2147483673" r:id="rId14"/>
    <p:sldLayoutId id="2147483675" r:id="rId15"/>
    <p:sldLayoutId id="2147483678" r:id="rId16"/>
    <p:sldLayoutId id="2147483680" r:id="rId17"/>
    <p:sldLayoutId id="2147483682" r:id="rId18"/>
    <p:sldLayoutId id="2147483684" r:id="rId19"/>
    <p:sldLayoutId id="2147483685" r:id="rId20"/>
  </p:sldLayoutIdLst>
  <p:hf hdr="0" ftr="0" dt="0"/>
  <p:txStyles>
    <p:titleStyle>
      <a:lvl1pPr algn="l" defTabSz="914400" rtl="0" eaLnBrk="1" latinLnBrk="0" hangingPunct="1">
        <a:lnSpc>
          <a:spcPts val="4000"/>
        </a:lnSpc>
        <a:spcBef>
          <a:spcPct val="0"/>
        </a:spcBef>
        <a:buNone/>
        <a:defRPr sz="4000" b="1" i="0" kern="1200" cap="all" spc="0" baseline="0">
          <a:solidFill>
            <a:schemeClr val="tx1"/>
          </a:solidFill>
          <a:latin typeface="Noto Sans Bold" charset="0"/>
          <a:ea typeface="Noto Sans Bold" charset="0"/>
          <a:cs typeface="Noto Sans Bold" charset="0"/>
        </a:defRPr>
      </a:lvl1pPr>
    </p:titleStyle>
    <p:body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3000" b="0" i="0" kern="1200" cap="none" baseline="0">
          <a:solidFill>
            <a:schemeClr val="tx2"/>
          </a:solidFill>
          <a:latin typeface="Noto Sans Regular" charset="0"/>
          <a:ea typeface="Noto Sans Regular" charset="0"/>
          <a:cs typeface="Noto Sans Regular" charset="0"/>
        </a:defRPr>
      </a:lvl1pPr>
      <a:lvl2pPr marL="438912" indent="-228600" algn="l" defTabSz="914400" rtl="0" eaLnBrk="1" latinLnBrk="0" hangingPunct="1">
        <a:lnSpc>
          <a:spcPct val="100000"/>
        </a:lnSpc>
        <a:spcBef>
          <a:spcPts val="500"/>
        </a:spcBef>
        <a:spcAft>
          <a:spcPts val="600"/>
        </a:spcAft>
        <a:buFont typeface="Arial" panose="020B0604020202020204" pitchFamily="34" charset="0"/>
        <a:buChar char="•"/>
        <a:defRPr sz="2600" b="0" i="0" kern="1200">
          <a:solidFill>
            <a:schemeClr val="tx2"/>
          </a:solidFill>
          <a:latin typeface="Noto Sans Regular" charset="0"/>
          <a:ea typeface="Noto Sans Regular" charset="0"/>
          <a:cs typeface="Noto Sans Regular" charset="0"/>
        </a:defRPr>
      </a:lvl2pPr>
      <a:lvl3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3pPr>
      <a:lvl4pPr marL="96012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4pPr>
      <a:lvl5pPr marL="123444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864">
          <p15:clr>
            <a:srgbClr val="5ACBF0"/>
          </p15:clr>
        </p15:guide>
        <p15:guide id="2" pos="384">
          <p15:clr>
            <a:srgbClr val="5ACBF0"/>
          </p15:clr>
        </p15:guide>
        <p15:guide id="3" pos="5376">
          <p15:clr>
            <a:srgbClr val="5ACBF0"/>
          </p15:clr>
        </p15:guide>
        <p15:guide id="4" pos="1920">
          <p15:clr>
            <a:srgbClr val="5ACBF0"/>
          </p15:clr>
        </p15:guide>
        <p15:guide id="5" pos="3840">
          <p15:clr>
            <a:srgbClr val="5ACBF0"/>
          </p15:clr>
        </p15:guide>
        <p15:guide id="6" orient="horz" pos="984">
          <p15:clr>
            <a:srgbClr val="5ACBF0"/>
          </p15:clr>
        </p15:guide>
        <p15:guide id="7" orient="horz" pos="864">
          <p15:clr>
            <a:srgbClr val="5ACBF0"/>
          </p15:clr>
        </p15:guide>
        <p15:guide id="8"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41.jpe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hyperlink" Target="https://orcid.org/blog/2017/02/20/whats-so-special-about-signing" TargetMode="External"/><Relationship Id="rId7"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hyperlink" Target="https://orcid.org/blog/2013/02/22/how-should-orcid-id-be-displayed"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orcid.org/blog/2017/08/10/six-ways-make-your-orcid-id-work-you" TargetMode="External"/><Relationship Id="rId7"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hyperlink" Target="https://orcid.org/blog/2018/05/24/enter-once-reuse-ofte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2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58.png"/><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63.jpeg"/><Relationship Id="rId4" Type="http://schemas.openxmlformats.org/officeDocument/2006/relationships/image" Target="../media/image62.jpeg"/></Relationships>
</file>

<file path=ppt/slides/_rels/slide2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66.jpeg"/><Relationship Id="rId4" Type="http://schemas.openxmlformats.org/officeDocument/2006/relationships/image" Target="../media/image65.png"/></Relationships>
</file>

<file path=ppt/slides/_rels/slide2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68.png"/></Relationships>
</file>

<file path=ppt/slides/_rels/slide2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70.png"/></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72.png"/></Relationships>
</file>

<file path=ppt/slides/_rels/slide2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image" Target="../media/image77.png"/><Relationship Id="rId4" Type="http://schemas.openxmlformats.org/officeDocument/2006/relationships/image" Target="../media/image76.png"/></Relationships>
</file>

<file path=ppt/slides/_rels/slide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79.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hyperlink" Target="https://www.otago.ac.nz/library/orcid-at-otago.html" TargetMode="External"/><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hyperlink" Target="mailto:community@orcid.org"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a:xfrm>
            <a:off x="1797829" y="4083729"/>
            <a:ext cx="6736572" cy="511714"/>
          </a:xfrm>
        </p:spPr>
        <p:txBody>
          <a:bodyPr/>
          <a:lstStyle/>
          <a:p>
            <a:r>
              <a:rPr lang="en-US" dirty="0">
                <a:solidFill>
                  <a:prstClr val="white"/>
                </a:solidFill>
              </a:rPr>
              <a:t>Spreading the </a:t>
            </a:r>
            <a:r>
              <a:rPr lang="en-US" sz="3600" dirty="0">
                <a:solidFill>
                  <a:schemeClr val="tx1"/>
                </a:solidFill>
              </a:rPr>
              <a:t>ORCID</a:t>
            </a:r>
            <a:r>
              <a:rPr lang="en-US" sz="3600" dirty="0">
                <a:solidFill>
                  <a:prstClr val="white"/>
                </a:solidFill>
              </a:rPr>
              <a:t> </a:t>
            </a:r>
            <a:r>
              <a:rPr lang="en-US" dirty="0">
                <a:solidFill>
                  <a:prstClr val="white"/>
                </a:solidFill>
              </a:rPr>
              <a:t>word</a:t>
            </a:r>
            <a:endParaRPr lang="en-US" sz="3200" dirty="0">
              <a:solidFill>
                <a:prstClr val="white"/>
              </a:solidFill>
            </a:endParaRPr>
          </a:p>
        </p:txBody>
      </p:sp>
      <p:sp>
        <p:nvSpPr>
          <p:cNvPr id="3" name="Content Placeholder 2"/>
          <p:cNvSpPr>
            <a:spLocks noGrp="1"/>
          </p:cNvSpPr>
          <p:nvPr>
            <p:ph sz="quarter" idx="12"/>
          </p:nvPr>
        </p:nvSpPr>
        <p:spPr>
          <a:xfrm>
            <a:off x="1810156" y="4830003"/>
            <a:ext cx="6724244" cy="509955"/>
          </a:xfrm>
        </p:spPr>
        <p:txBody>
          <a:bodyPr/>
          <a:lstStyle/>
          <a:p>
            <a:r>
              <a:rPr lang="en-US" sz="2000" spc="110" dirty="0">
                <a:solidFill>
                  <a:schemeClr val="tx1"/>
                </a:solidFill>
              </a:rPr>
              <a:t>ORCID</a:t>
            </a:r>
            <a:r>
              <a:rPr lang="en-US" sz="2000" spc="110" dirty="0">
                <a:solidFill>
                  <a:prstClr val="white"/>
                </a:solidFill>
              </a:rPr>
              <a:t> </a:t>
            </a:r>
            <a:r>
              <a:rPr lang="en-US" sz="1600" spc="110" dirty="0">
                <a:solidFill>
                  <a:prstClr val="white"/>
                </a:solidFill>
              </a:rPr>
              <a:t>communications webinar, June 2018</a:t>
            </a:r>
          </a:p>
          <a:p>
            <a:endParaRPr lang="en-US" dirty="0"/>
          </a:p>
        </p:txBody>
      </p:sp>
    </p:spTree>
    <p:extLst>
      <p:ext uri="{BB962C8B-B14F-4D97-AF65-F5344CB8AC3E}">
        <p14:creationId xmlns:p14="http://schemas.microsoft.com/office/powerpoint/2010/main" val="8250327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674702"/>
            <a:ext cx="8454500" cy="715337"/>
          </a:xfrm>
        </p:spPr>
        <p:txBody>
          <a:bodyPr/>
          <a:lstStyle/>
          <a:p>
            <a:r>
              <a:rPr lang="en-US" dirty="0">
                <a:solidFill>
                  <a:srgbClr val="A4CD39"/>
                </a:solidFill>
                <a:latin typeface="Arial"/>
                <a:cs typeface="Arial"/>
              </a:rPr>
              <a:t>ORCID </a:t>
            </a:r>
            <a:r>
              <a:rPr lang="en-US" dirty="0">
                <a:solidFill>
                  <a:schemeClr val="tx2"/>
                </a:solidFill>
                <a:latin typeface="Arial"/>
                <a:cs typeface="Arial"/>
              </a:rPr>
              <a:t>use case examples (1)</a:t>
            </a:r>
            <a:endParaRPr lang="en-US" dirty="0">
              <a:solidFill>
                <a:schemeClr val="tx2"/>
              </a:solidFill>
            </a:endParaRPr>
          </a:p>
        </p:txBody>
      </p:sp>
      <p:sp>
        <p:nvSpPr>
          <p:cNvPr id="3" name="Content Placeholder 2"/>
          <p:cNvSpPr>
            <a:spLocks noGrp="1"/>
          </p:cNvSpPr>
          <p:nvPr>
            <p:ph sz="quarter" idx="11"/>
          </p:nvPr>
        </p:nvSpPr>
        <p:spPr>
          <a:xfrm>
            <a:off x="4154271" y="1846185"/>
            <a:ext cx="4557682" cy="4572000"/>
          </a:xfrm>
        </p:spPr>
        <p:txBody>
          <a:bodyPr/>
          <a:lstStyle/>
          <a:p>
            <a:pPr>
              <a:spcBef>
                <a:spcPts val="800"/>
              </a:spcBef>
              <a:spcAft>
                <a:spcPts val="400"/>
              </a:spcAft>
              <a:buClr>
                <a:schemeClr val="tx1"/>
              </a:buClr>
            </a:pPr>
            <a:r>
              <a:rPr lang="en-US" dirty="0"/>
              <a:t>Accents and other characters</a:t>
            </a:r>
          </a:p>
          <a:p>
            <a:pPr>
              <a:spcBef>
                <a:spcPts val="800"/>
              </a:spcBef>
              <a:spcAft>
                <a:spcPts val="400"/>
              </a:spcAft>
              <a:buClr>
                <a:schemeClr val="tx1"/>
              </a:buClr>
            </a:pPr>
            <a:r>
              <a:rPr lang="en-US" dirty="0"/>
              <a:t>Name changes </a:t>
            </a:r>
          </a:p>
          <a:p>
            <a:pPr>
              <a:spcBef>
                <a:spcPts val="800"/>
              </a:spcBef>
              <a:spcAft>
                <a:spcPts val="400"/>
              </a:spcAft>
              <a:buClr>
                <a:schemeClr val="tx1"/>
              </a:buClr>
            </a:pPr>
            <a:r>
              <a:rPr lang="en-US" dirty="0"/>
              <a:t>Multiple family names</a:t>
            </a:r>
          </a:p>
          <a:p>
            <a:pPr>
              <a:spcBef>
                <a:spcPts val="800"/>
              </a:spcBef>
              <a:spcAft>
                <a:spcPts val="400"/>
              </a:spcAft>
              <a:buClr>
                <a:schemeClr val="tx1"/>
              </a:buClr>
            </a:pPr>
            <a:r>
              <a:rPr lang="en-US" dirty="0"/>
              <a:t>Shared names</a:t>
            </a:r>
          </a:p>
          <a:p>
            <a:pPr>
              <a:spcBef>
                <a:spcPts val="800"/>
              </a:spcBef>
              <a:spcAft>
                <a:spcPts val="400"/>
              </a:spcAft>
              <a:buClr>
                <a:schemeClr val="tx1"/>
              </a:buClr>
            </a:pPr>
            <a:r>
              <a:rPr lang="en-US" dirty="0"/>
              <a:t>Different versions </a:t>
            </a:r>
          </a:p>
          <a:p>
            <a:pPr>
              <a:spcBef>
                <a:spcPts val="800"/>
              </a:spcBef>
              <a:spcAft>
                <a:spcPts val="400"/>
              </a:spcAft>
              <a:buClr>
                <a:schemeClr val="tx1"/>
              </a:buClr>
            </a:pPr>
            <a:r>
              <a:rPr lang="en-US" dirty="0"/>
              <a:t>Transliteration</a:t>
            </a:r>
          </a:p>
        </p:txBody>
      </p:sp>
      <p:cxnSp>
        <p:nvCxnSpPr>
          <p:cNvPr id="8" name="Straight Connector 7"/>
          <p:cNvCxnSpPr/>
          <p:nvPr/>
        </p:nvCxnSpPr>
        <p:spPr>
          <a:xfrm>
            <a:off x="4006366" y="1371600"/>
            <a:ext cx="0" cy="4762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CF6C511-AA90-404A-B5CA-CA0FAEADB5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513" y="1657847"/>
            <a:ext cx="3963555" cy="2196000"/>
          </a:xfrm>
          <a:prstGeom prst="rect">
            <a:avLst/>
          </a:prstGeom>
        </p:spPr>
      </p:pic>
      <p:sp>
        <p:nvSpPr>
          <p:cNvPr id="9" name="TextBox 8">
            <a:extLst>
              <a:ext uri="{FF2B5EF4-FFF2-40B4-BE49-F238E27FC236}">
                <a16:creationId xmlns:a16="http://schemas.microsoft.com/office/drawing/2014/main" id="{72551D59-209C-4587-ABF5-F786D9772E7A}"/>
              </a:ext>
            </a:extLst>
          </p:cNvPr>
          <p:cNvSpPr txBox="1"/>
          <p:nvPr/>
        </p:nvSpPr>
        <p:spPr>
          <a:xfrm>
            <a:off x="158366" y="2087006"/>
            <a:ext cx="553998" cy="1057642"/>
          </a:xfrm>
          <a:prstGeom prst="rect">
            <a:avLst/>
          </a:prstGeom>
          <a:noFill/>
        </p:spPr>
        <p:txBody>
          <a:bodyPr vert="eaVert" wrap="square" rtlCol="0">
            <a:spAutoFit/>
          </a:bodyPr>
          <a:lstStyle/>
          <a:p>
            <a:r>
              <a:rPr lang="zh-TW" altLang="en-US" sz="2400" b="1" dirty="0">
                <a:ln w="10160">
                  <a:solidFill>
                    <a:schemeClr val="bg2">
                      <a:lumMod val="90000"/>
                    </a:schemeClr>
                  </a:solidFill>
                  <a:prstDash val="solid"/>
                </a:ln>
                <a:solidFill>
                  <a:schemeClr val="bg1"/>
                </a:solidFill>
                <a:effectLst>
                  <a:glow rad="139700">
                    <a:schemeClr val="accent4">
                      <a:satMod val="175000"/>
                      <a:alpha val="40000"/>
                    </a:schemeClr>
                  </a:glow>
                  <a:outerShdw blurRad="38100" dist="22860" dir="5400000" algn="tl" rotWithShape="0">
                    <a:srgbClr val="000000">
                      <a:alpha val="30000"/>
                    </a:srgbClr>
                  </a:outerShdw>
                </a:effectLst>
                <a:latin typeface="Noto Sans" panose="020B0502040504020204" pitchFamily="34" charset="0"/>
                <a:ea typeface="FangSong" panose="02010609060101010101" pitchFamily="49" charset="-122"/>
              </a:rPr>
              <a:t>王小丽</a:t>
            </a:r>
            <a:endParaRPr lang="en-GB" sz="2400" b="1" dirty="0">
              <a:ln w="10160">
                <a:solidFill>
                  <a:schemeClr val="bg2">
                    <a:lumMod val="90000"/>
                  </a:schemeClr>
                </a:solidFill>
                <a:prstDash val="solid"/>
              </a:ln>
              <a:solidFill>
                <a:schemeClr val="bg1"/>
              </a:solidFill>
              <a:effectLst>
                <a:glow rad="139700">
                  <a:schemeClr val="accent4">
                    <a:satMod val="175000"/>
                    <a:alpha val="40000"/>
                  </a:schemeClr>
                </a:glow>
                <a:outerShdw blurRad="38100" dist="22860" dir="5400000" algn="tl" rotWithShape="0">
                  <a:srgbClr val="000000">
                    <a:alpha val="30000"/>
                  </a:srgbClr>
                </a:outerShdw>
              </a:effectLst>
              <a:latin typeface="Noto Sans" panose="020B0502040504020204" pitchFamily="34" charset="0"/>
              <a:ea typeface="FangSong" panose="02010609060101010101" pitchFamily="49" charset="-122"/>
            </a:endParaRPr>
          </a:p>
        </p:txBody>
      </p:sp>
      <p:sp>
        <p:nvSpPr>
          <p:cNvPr id="10" name="TextBox 9">
            <a:extLst>
              <a:ext uri="{FF2B5EF4-FFF2-40B4-BE49-F238E27FC236}">
                <a16:creationId xmlns:a16="http://schemas.microsoft.com/office/drawing/2014/main" id="{AF8652BF-6D3D-4029-AB59-667307066D56}"/>
              </a:ext>
            </a:extLst>
          </p:cNvPr>
          <p:cNvSpPr txBox="1"/>
          <p:nvPr/>
        </p:nvSpPr>
        <p:spPr>
          <a:xfrm>
            <a:off x="980497" y="2087006"/>
            <a:ext cx="553998" cy="1057642"/>
          </a:xfrm>
          <a:prstGeom prst="rect">
            <a:avLst/>
          </a:prstGeom>
          <a:noFill/>
        </p:spPr>
        <p:txBody>
          <a:bodyPr vert="eaVert" wrap="square" rtlCol="0">
            <a:spAutoFit/>
          </a:bodyPr>
          <a:lstStyle/>
          <a:p>
            <a:r>
              <a:rPr lang="zh-TW" altLang="en-US" sz="2400" b="1" dirty="0">
                <a:ln w="10160">
                  <a:solidFill>
                    <a:schemeClr val="bg2">
                      <a:lumMod val="90000"/>
                    </a:schemeClr>
                  </a:solidFill>
                  <a:prstDash val="solid"/>
                </a:ln>
                <a:solidFill>
                  <a:schemeClr val="bg1"/>
                </a:solidFill>
                <a:effectLst>
                  <a:glow rad="139700">
                    <a:schemeClr val="accent4">
                      <a:satMod val="175000"/>
                      <a:alpha val="40000"/>
                    </a:schemeClr>
                  </a:glow>
                  <a:outerShdw blurRad="38100" dist="22860" dir="5400000" algn="tl" rotWithShape="0">
                    <a:srgbClr val="000000">
                      <a:alpha val="30000"/>
                    </a:srgbClr>
                  </a:outerShdw>
                </a:effectLst>
                <a:latin typeface="Noto Sans" panose="020B0502040504020204" pitchFamily="34" charset="0"/>
                <a:ea typeface="FangSong" panose="02010609060101010101" pitchFamily="49" charset="-122"/>
              </a:rPr>
              <a:t>王小利</a:t>
            </a:r>
            <a:endParaRPr lang="en-GB" sz="2400" b="1" dirty="0">
              <a:ln w="10160">
                <a:solidFill>
                  <a:schemeClr val="bg2">
                    <a:lumMod val="90000"/>
                  </a:schemeClr>
                </a:solidFill>
                <a:prstDash val="solid"/>
              </a:ln>
              <a:solidFill>
                <a:schemeClr val="bg1"/>
              </a:solidFill>
              <a:effectLst>
                <a:glow rad="139700">
                  <a:schemeClr val="accent4">
                    <a:satMod val="175000"/>
                    <a:alpha val="40000"/>
                  </a:schemeClr>
                </a:glow>
                <a:outerShdw blurRad="38100" dist="22860" dir="5400000" algn="tl" rotWithShape="0">
                  <a:srgbClr val="000000">
                    <a:alpha val="30000"/>
                  </a:srgbClr>
                </a:outerShdw>
              </a:effectLst>
              <a:latin typeface="Noto Sans" panose="020B0502040504020204" pitchFamily="34" charset="0"/>
              <a:ea typeface="FangSong" panose="02010609060101010101" pitchFamily="49" charset="-122"/>
            </a:endParaRPr>
          </a:p>
        </p:txBody>
      </p:sp>
      <p:sp>
        <p:nvSpPr>
          <p:cNvPr id="11" name="TextBox 10">
            <a:extLst>
              <a:ext uri="{FF2B5EF4-FFF2-40B4-BE49-F238E27FC236}">
                <a16:creationId xmlns:a16="http://schemas.microsoft.com/office/drawing/2014/main" id="{E7EBAA68-324C-4E87-AFA4-F384607A6266}"/>
              </a:ext>
            </a:extLst>
          </p:cNvPr>
          <p:cNvSpPr txBox="1"/>
          <p:nvPr/>
        </p:nvSpPr>
        <p:spPr>
          <a:xfrm>
            <a:off x="1850085" y="2114223"/>
            <a:ext cx="553998" cy="1030425"/>
          </a:xfrm>
          <a:prstGeom prst="rect">
            <a:avLst/>
          </a:prstGeom>
          <a:noFill/>
        </p:spPr>
        <p:txBody>
          <a:bodyPr vert="eaVert" wrap="square" rtlCol="0">
            <a:spAutoFit/>
          </a:bodyPr>
          <a:lstStyle/>
          <a:p>
            <a:r>
              <a:rPr lang="zh-TW" altLang="en-US" sz="2400" b="1" dirty="0">
                <a:ln w="10160">
                  <a:solidFill>
                    <a:schemeClr val="bg2">
                      <a:lumMod val="90000"/>
                    </a:schemeClr>
                  </a:solidFill>
                  <a:prstDash val="solid"/>
                </a:ln>
                <a:solidFill>
                  <a:schemeClr val="bg1"/>
                </a:solidFill>
                <a:effectLst>
                  <a:glow rad="139700">
                    <a:schemeClr val="accent4">
                      <a:satMod val="175000"/>
                      <a:alpha val="40000"/>
                    </a:schemeClr>
                  </a:glow>
                  <a:outerShdw blurRad="38100" dist="22860" dir="5400000" algn="tl" rotWithShape="0">
                    <a:srgbClr val="000000">
                      <a:alpha val="30000"/>
                    </a:srgbClr>
                  </a:outerShdw>
                </a:effectLst>
                <a:latin typeface="Noto Sans" panose="020B0502040504020204" pitchFamily="34" charset="0"/>
                <a:ea typeface="FangSong" panose="02010609060101010101" pitchFamily="49" charset="-122"/>
              </a:rPr>
              <a:t>王小莉</a:t>
            </a:r>
            <a:endParaRPr lang="en-GB" sz="2400" b="1" dirty="0">
              <a:ln w="10160">
                <a:solidFill>
                  <a:schemeClr val="bg2">
                    <a:lumMod val="90000"/>
                  </a:schemeClr>
                </a:solidFill>
                <a:prstDash val="solid"/>
              </a:ln>
              <a:solidFill>
                <a:schemeClr val="bg1"/>
              </a:solidFill>
              <a:effectLst>
                <a:glow rad="139700">
                  <a:schemeClr val="accent4">
                    <a:satMod val="175000"/>
                    <a:alpha val="40000"/>
                  </a:schemeClr>
                </a:glow>
                <a:outerShdw blurRad="38100" dist="22860" dir="5400000" algn="tl" rotWithShape="0">
                  <a:srgbClr val="000000">
                    <a:alpha val="30000"/>
                  </a:srgbClr>
                </a:outerShdw>
              </a:effectLst>
              <a:latin typeface="Noto Sans" panose="020B0502040504020204" pitchFamily="34" charset="0"/>
              <a:ea typeface="FangSong" panose="02010609060101010101" pitchFamily="49" charset="-122"/>
            </a:endParaRPr>
          </a:p>
        </p:txBody>
      </p:sp>
      <p:sp>
        <p:nvSpPr>
          <p:cNvPr id="12" name="TextBox 11">
            <a:extLst>
              <a:ext uri="{FF2B5EF4-FFF2-40B4-BE49-F238E27FC236}">
                <a16:creationId xmlns:a16="http://schemas.microsoft.com/office/drawing/2014/main" id="{EFE44E9B-0BBD-46D0-98CF-1A7609EC8FA9}"/>
              </a:ext>
            </a:extLst>
          </p:cNvPr>
          <p:cNvSpPr txBox="1"/>
          <p:nvPr/>
        </p:nvSpPr>
        <p:spPr>
          <a:xfrm>
            <a:off x="2719673" y="2114223"/>
            <a:ext cx="553998" cy="1030425"/>
          </a:xfrm>
          <a:prstGeom prst="rect">
            <a:avLst/>
          </a:prstGeom>
          <a:noFill/>
        </p:spPr>
        <p:txBody>
          <a:bodyPr vert="eaVert" wrap="square" rtlCol="0">
            <a:spAutoFit/>
          </a:bodyPr>
          <a:lstStyle/>
          <a:p>
            <a:r>
              <a:rPr lang="zh-TW" altLang="en-US" sz="2400" b="1" dirty="0">
                <a:ln w="10160">
                  <a:solidFill>
                    <a:schemeClr val="bg2">
                      <a:lumMod val="90000"/>
                    </a:schemeClr>
                  </a:solidFill>
                  <a:prstDash val="solid"/>
                </a:ln>
                <a:solidFill>
                  <a:schemeClr val="bg1"/>
                </a:solidFill>
                <a:effectLst>
                  <a:glow rad="139700">
                    <a:schemeClr val="accent4">
                      <a:satMod val="175000"/>
                      <a:alpha val="40000"/>
                    </a:schemeClr>
                  </a:glow>
                  <a:outerShdw blurRad="38100" dist="22860" dir="5400000" algn="tl" rotWithShape="0">
                    <a:srgbClr val="000000">
                      <a:alpha val="30000"/>
                    </a:srgbClr>
                  </a:outerShdw>
                </a:effectLst>
                <a:latin typeface="Noto Sans" panose="020B0502040504020204" pitchFamily="34" charset="0"/>
                <a:ea typeface="FangSong" panose="02010609060101010101" pitchFamily="49" charset="-122"/>
              </a:rPr>
              <a:t>王小理</a:t>
            </a:r>
            <a:endParaRPr lang="en-GB" sz="2400" b="1" dirty="0">
              <a:ln w="10160">
                <a:solidFill>
                  <a:schemeClr val="bg2">
                    <a:lumMod val="90000"/>
                  </a:schemeClr>
                </a:solidFill>
                <a:prstDash val="solid"/>
              </a:ln>
              <a:solidFill>
                <a:schemeClr val="bg1"/>
              </a:solidFill>
              <a:effectLst>
                <a:glow rad="139700">
                  <a:schemeClr val="accent4">
                    <a:satMod val="175000"/>
                    <a:alpha val="40000"/>
                  </a:schemeClr>
                </a:glow>
                <a:outerShdw blurRad="38100" dist="22860" dir="5400000" algn="tl" rotWithShape="0">
                  <a:srgbClr val="000000">
                    <a:alpha val="30000"/>
                  </a:srgbClr>
                </a:outerShdw>
              </a:effectLst>
              <a:latin typeface="Noto Sans" panose="020B0502040504020204" pitchFamily="34" charset="0"/>
              <a:ea typeface="FangSong" panose="02010609060101010101" pitchFamily="49" charset="-122"/>
            </a:endParaRPr>
          </a:p>
        </p:txBody>
      </p:sp>
      <p:sp>
        <p:nvSpPr>
          <p:cNvPr id="13" name="TextBox 12">
            <a:extLst>
              <a:ext uri="{FF2B5EF4-FFF2-40B4-BE49-F238E27FC236}">
                <a16:creationId xmlns:a16="http://schemas.microsoft.com/office/drawing/2014/main" id="{168D3272-56DA-4EA0-9A43-D7FA94078E2A}"/>
              </a:ext>
            </a:extLst>
          </p:cNvPr>
          <p:cNvSpPr txBox="1"/>
          <p:nvPr/>
        </p:nvSpPr>
        <p:spPr>
          <a:xfrm>
            <a:off x="190716" y="1646407"/>
            <a:ext cx="3500061" cy="369332"/>
          </a:xfrm>
          <a:prstGeom prst="rect">
            <a:avLst/>
          </a:prstGeom>
          <a:noFill/>
        </p:spPr>
        <p:txBody>
          <a:bodyPr wrap="none" rtlCol="0">
            <a:spAutoFit/>
          </a:bodyPr>
          <a:lstStyle/>
          <a:p>
            <a:r>
              <a:rPr lang="en-US" b="1" dirty="0">
                <a:ln w="10160">
                  <a:solidFill>
                    <a:schemeClr val="accent5"/>
                  </a:solidFill>
                  <a:prstDash val="solid"/>
                </a:ln>
                <a:solidFill>
                  <a:srgbClr val="FFFFFF"/>
                </a:solidFill>
                <a:effectLst>
                  <a:glow rad="101600">
                    <a:schemeClr val="accent4">
                      <a:satMod val="175000"/>
                      <a:alpha val="40000"/>
                    </a:schemeClr>
                  </a:glow>
                  <a:outerShdw blurRad="38100" dist="22860" dir="5400000" algn="tl" rotWithShape="0">
                    <a:srgbClr val="000000">
                      <a:alpha val="30000"/>
                    </a:srgbClr>
                  </a:outerShdw>
                </a:effectLst>
                <a:latin typeface="Noto Sans" panose="020B0502040504020204" pitchFamily="34" charset="0"/>
                <a:ea typeface="Open Sans" panose="020B0606030504020204" pitchFamily="34" charset="0"/>
                <a:cs typeface="Open Sans" panose="020B0606030504020204" pitchFamily="34" charset="0"/>
              </a:rPr>
              <a:t>Which WANG </a:t>
            </a:r>
            <a:r>
              <a:rPr lang="en-US" b="1" dirty="0" err="1">
                <a:ln w="10160">
                  <a:solidFill>
                    <a:schemeClr val="accent5"/>
                  </a:solidFill>
                  <a:prstDash val="solid"/>
                </a:ln>
                <a:solidFill>
                  <a:srgbClr val="FFFFFF"/>
                </a:solidFill>
                <a:effectLst>
                  <a:glow rad="101600">
                    <a:schemeClr val="accent4">
                      <a:satMod val="175000"/>
                      <a:alpha val="40000"/>
                    </a:schemeClr>
                  </a:glow>
                  <a:outerShdw blurRad="38100" dist="22860" dir="5400000" algn="tl" rotWithShape="0">
                    <a:srgbClr val="000000">
                      <a:alpha val="30000"/>
                    </a:srgbClr>
                  </a:outerShdw>
                </a:effectLst>
                <a:latin typeface="Noto Sans" panose="020B0502040504020204" pitchFamily="34" charset="0"/>
                <a:ea typeface="Open Sans" panose="020B0606030504020204" pitchFamily="34" charset="0"/>
                <a:cs typeface="Open Sans" panose="020B0606030504020204" pitchFamily="34" charset="0"/>
              </a:rPr>
              <a:t>Xiaoli</a:t>
            </a:r>
            <a:r>
              <a:rPr lang="en-US" b="1" dirty="0">
                <a:ln w="10160">
                  <a:solidFill>
                    <a:schemeClr val="accent5"/>
                  </a:solidFill>
                  <a:prstDash val="solid"/>
                </a:ln>
                <a:solidFill>
                  <a:srgbClr val="FFFFFF"/>
                </a:solidFill>
                <a:effectLst>
                  <a:glow rad="101600">
                    <a:schemeClr val="accent4">
                      <a:satMod val="175000"/>
                      <a:alpha val="40000"/>
                    </a:schemeClr>
                  </a:glow>
                  <a:outerShdw blurRad="38100" dist="22860" dir="5400000" algn="tl" rotWithShape="0">
                    <a:srgbClr val="000000">
                      <a:alpha val="30000"/>
                    </a:srgbClr>
                  </a:outerShdw>
                </a:effectLst>
                <a:latin typeface="Noto Sans" panose="020B0502040504020204" pitchFamily="34" charset="0"/>
                <a:ea typeface="Open Sans" panose="020B0606030504020204" pitchFamily="34" charset="0"/>
                <a:cs typeface="Open Sans" panose="020B0606030504020204" pitchFamily="34" charset="0"/>
              </a:rPr>
              <a:t> is which?</a:t>
            </a:r>
            <a:endParaRPr lang="en-GB" b="1" dirty="0">
              <a:ln w="10160">
                <a:solidFill>
                  <a:schemeClr val="accent5"/>
                </a:solidFill>
                <a:prstDash val="solid"/>
              </a:ln>
              <a:solidFill>
                <a:srgbClr val="FFFFFF"/>
              </a:solidFill>
              <a:effectLst>
                <a:glow rad="101600">
                  <a:schemeClr val="accent4">
                    <a:satMod val="175000"/>
                    <a:alpha val="40000"/>
                  </a:schemeClr>
                </a:glow>
                <a:outerShdw blurRad="38100" dist="22860" dir="5400000" algn="tl" rotWithShape="0">
                  <a:srgbClr val="000000">
                    <a:alpha val="30000"/>
                  </a:srgbClr>
                </a:outerShdw>
              </a:effectLst>
              <a:latin typeface="Noto Sans" panose="020B0502040504020204" pitchFamily="34" charset="0"/>
              <a:ea typeface="Open Sans" panose="020B0606030504020204" pitchFamily="34" charset="0"/>
              <a:cs typeface="Open Sans" panose="020B0606030504020204" pitchFamily="34" charset="0"/>
            </a:endParaRPr>
          </a:p>
        </p:txBody>
      </p:sp>
      <p:pic>
        <p:nvPicPr>
          <p:cNvPr id="14" name="図 10">
            <a:extLst>
              <a:ext uri="{FF2B5EF4-FFF2-40B4-BE49-F238E27FC236}">
                <a16:creationId xmlns:a16="http://schemas.microsoft.com/office/drawing/2014/main" id="{9935962B-8791-4DFA-880F-4A1648C74622}"/>
              </a:ext>
            </a:extLst>
          </p:cNvPr>
          <p:cNvPicPr>
            <a:picLocks noChangeAspect="1"/>
          </p:cNvPicPr>
          <p:nvPr/>
        </p:nvPicPr>
        <p:blipFill>
          <a:blip r:embed="rId4"/>
          <a:stretch>
            <a:fillRect/>
          </a:stretch>
        </p:blipFill>
        <p:spPr>
          <a:xfrm>
            <a:off x="158366" y="3870273"/>
            <a:ext cx="3785545" cy="2370647"/>
          </a:xfrm>
          <a:prstGeom prst="rect">
            <a:avLst/>
          </a:prstGeom>
        </p:spPr>
      </p:pic>
    </p:spTree>
    <p:extLst>
      <p:ext uri="{BB962C8B-B14F-4D97-AF65-F5344CB8AC3E}">
        <p14:creationId xmlns:p14="http://schemas.microsoft.com/office/powerpoint/2010/main" val="47381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dissolv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4"/>
          <p:cNvPicPr>
            <a:picLocks noChangeAspect="1"/>
          </p:cNvPicPr>
          <p:nvPr/>
        </p:nvPicPr>
        <p:blipFill>
          <a:blip r:embed="rId3"/>
          <a:stretch>
            <a:fillRect/>
          </a:stretch>
        </p:blipFill>
        <p:spPr>
          <a:xfrm>
            <a:off x="1219200" y="1562100"/>
            <a:ext cx="6769796" cy="4152900"/>
          </a:xfrm>
          <a:prstGeom prst="rect">
            <a:avLst/>
          </a:prstGeom>
          <a:noFill/>
          <a:ln w="6350">
            <a:solidFill>
              <a:schemeClr val="tx1"/>
            </a:solidFill>
          </a:ln>
          <a:effectLst>
            <a:outerShdw blurRad="101600" dist="50800" dir="5400000" algn="ctr" rotWithShape="0">
              <a:schemeClr val="accent5"/>
            </a:outerShdw>
          </a:effectLst>
        </p:spPr>
      </p:pic>
      <p:sp>
        <p:nvSpPr>
          <p:cNvPr id="4" name="Title 1"/>
          <p:cNvSpPr txBox="1">
            <a:spLocks/>
          </p:cNvSpPr>
          <p:nvPr/>
        </p:nvSpPr>
        <p:spPr>
          <a:xfrm>
            <a:off x="609601" y="674702"/>
            <a:ext cx="8454500" cy="715337"/>
          </a:xfrm>
          <a:prstGeom prst="rect">
            <a:avLst/>
          </a:prstGeom>
        </p:spPr>
        <p:txBody>
          <a:bodyPr/>
          <a:lstStyle>
            <a:lvl1pPr algn="l" defTabSz="914400" rtl="0" eaLnBrk="1" latinLnBrk="0" hangingPunct="1">
              <a:lnSpc>
                <a:spcPts val="4000"/>
              </a:lnSpc>
              <a:spcBef>
                <a:spcPct val="0"/>
              </a:spcBef>
              <a:buNone/>
              <a:defRPr sz="4000" b="1" i="0" kern="1200" cap="all" spc="0" baseline="0">
                <a:solidFill>
                  <a:schemeClr val="tx1"/>
                </a:solidFill>
                <a:latin typeface="Noto Sans Bold" charset="0"/>
                <a:ea typeface="Noto Sans Bold" charset="0"/>
                <a:cs typeface="Noto Sans Bold" charset="0"/>
              </a:defRPr>
            </a:lvl1pPr>
          </a:lstStyle>
          <a:p>
            <a:r>
              <a:rPr lang="en-US" dirty="0">
                <a:solidFill>
                  <a:srgbClr val="A4CD39"/>
                </a:solidFill>
                <a:latin typeface="Arial"/>
                <a:cs typeface="Arial"/>
              </a:rPr>
              <a:t>ORCID </a:t>
            </a:r>
            <a:r>
              <a:rPr lang="en-US" dirty="0">
                <a:solidFill>
                  <a:schemeClr val="tx2"/>
                </a:solidFill>
                <a:latin typeface="Arial"/>
                <a:cs typeface="Arial"/>
              </a:rPr>
              <a:t>use case examples (2)</a:t>
            </a:r>
            <a:endParaRPr lang="en-US" dirty="0">
              <a:solidFill>
                <a:schemeClr val="tx2"/>
              </a:solidFill>
            </a:endParaRPr>
          </a:p>
        </p:txBody>
      </p:sp>
    </p:spTree>
    <p:extLst>
      <p:ext uri="{BB962C8B-B14F-4D97-AF65-F5344CB8AC3E}">
        <p14:creationId xmlns:p14="http://schemas.microsoft.com/office/powerpoint/2010/main" val="11748563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4"/>
          <p:cNvPicPr>
            <a:picLocks noChangeAspect="1"/>
          </p:cNvPicPr>
          <p:nvPr/>
        </p:nvPicPr>
        <p:blipFill rotWithShape="1">
          <a:blip r:embed="rId3" cstate="screen">
            <a:extLst>
              <a:ext uri="{28A0092B-C50C-407E-A947-70E740481C1C}">
                <a14:useLocalDpi xmlns:a14="http://schemas.microsoft.com/office/drawing/2010/main"/>
              </a:ext>
            </a:extLst>
          </a:blip>
          <a:srcRect t="-1"/>
          <a:stretch/>
        </p:blipFill>
        <p:spPr>
          <a:xfrm>
            <a:off x="728473" y="575317"/>
            <a:ext cx="7556127" cy="3742365"/>
          </a:xfrm>
          <a:prstGeom prst="rect">
            <a:avLst/>
          </a:prstGeom>
          <a:ln w="6350">
            <a:solidFill>
              <a:schemeClr val="tx1"/>
            </a:solidFill>
          </a:ln>
          <a:effectLst>
            <a:outerShdw blurRad="101600" dist="50800" dir="5400000" algn="ctr" rotWithShape="0">
              <a:schemeClr val="accent5"/>
            </a:outerShdw>
          </a:effectLst>
        </p:spPr>
      </p:pic>
      <p:pic>
        <p:nvPicPr>
          <p:cNvPr id="3" name="図 5"/>
          <p:cNvPicPr>
            <a:picLocks noChangeAspect="1"/>
          </p:cNvPicPr>
          <p:nvPr/>
        </p:nvPicPr>
        <p:blipFill>
          <a:blip r:embed="rId4"/>
          <a:stretch>
            <a:fillRect/>
          </a:stretch>
        </p:blipFill>
        <p:spPr>
          <a:xfrm>
            <a:off x="725865" y="4807003"/>
            <a:ext cx="7550870" cy="1015559"/>
          </a:xfrm>
          <a:prstGeom prst="rect">
            <a:avLst/>
          </a:prstGeom>
          <a:ln w="635">
            <a:solidFill>
              <a:schemeClr val="tx1"/>
            </a:solidFill>
          </a:ln>
          <a:effectLst>
            <a:outerShdw blurRad="101600" dist="50800" dir="5400000" algn="ctr" rotWithShape="0">
              <a:schemeClr val="accent5"/>
            </a:outerShdw>
          </a:effectLst>
        </p:spPr>
      </p:pic>
    </p:spTree>
    <p:extLst>
      <p:ext uri="{BB962C8B-B14F-4D97-AF65-F5344CB8AC3E}">
        <p14:creationId xmlns:p14="http://schemas.microsoft.com/office/powerpoint/2010/main" val="1691797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405302"/>
            <a:ext cx="3736977" cy="984738"/>
          </a:xfrm>
        </p:spPr>
        <p:txBody>
          <a:bodyPr/>
          <a:lstStyle/>
          <a:p>
            <a:pPr algn="r"/>
            <a:r>
              <a:rPr lang="en-US" dirty="0"/>
              <a:t>A J Meadows</a:t>
            </a:r>
          </a:p>
        </p:txBody>
      </p:sp>
      <p:pic>
        <p:nvPicPr>
          <p:cNvPr id="8" name="Content Placeholder 7" descr="alicepic13 (1).jpg"/>
          <p:cNvPicPr>
            <a:picLocks noGrp="1" noChangeAspect="1"/>
          </p:cNvPicPr>
          <p:nvPr>
            <p:ph sz="half" idx="4294967295"/>
          </p:nvPr>
        </p:nvPicPr>
        <p:blipFill>
          <a:blip r:embed="rId3" cstate="screen">
            <a:extLst>
              <a:ext uri="{28A0092B-C50C-407E-A947-70E740481C1C}">
                <a14:useLocalDpi xmlns:a14="http://schemas.microsoft.com/office/drawing/2010/main"/>
              </a:ext>
            </a:extLst>
          </a:blip>
          <a:srcRect/>
          <a:stretch>
            <a:fillRect/>
          </a:stretch>
        </p:blipFill>
        <p:spPr>
          <a:xfrm>
            <a:off x="781051" y="1987548"/>
            <a:ext cx="3565525" cy="3705225"/>
          </a:xfrm>
        </p:spPr>
      </p:pic>
      <p:pic>
        <p:nvPicPr>
          <p:cNvPr id="9" name="Content Placeholder 8" descr="IMG_3094.jpg"/>
          <p:cNvPicPr>
            <a:picLocks noGrp="1" noChangeAspect="1"/>
          </p:cNvPicPr>
          <p:nvPr>
            <p:ph sz="half" idx="4294967295"/>
          </p:nvPr>
        </p:nvPicPr>
        <p:blipFill>
          <a:blip r:embed="rId4" cstate="screen">
            <a:extLst>
              <a:ext uri="{28A0092B-C50C-407E-A947-70E740481C1C}">
                <a14:useLocalDpi xmlns:a14="http://schemas.microsoft.com/office/drawing/2010/main"/>
              </a:ext>
            </a:extLst>
          </a:blip>
          <a:srcRect/>
          <a:stretch>
            <a:fillRect/>
          </a:stretch>
        </p:blipFill>
        <p:spPr>
          <a:xfrm>
            <a:off x="4797425" y="1987549"/>
            <a:ext cx="3565525" cy="3705225"/>
          </a:xfrm>
        </p:spPr>
      </p:pic>
      <p:sp>
        <p:nvSpPr>
          <p:cNvPr id="7" name="Title 1">
            <a:extLst>
              <a:ext uri="{FF2B5EF4-FFF2-40B4-BE49-F238E27FC236}">
                <a16:creationId xmlns:a16="http://schemas.microsoft.com/office/drawing/2014/main" id="{58BF7F43-5D7F-4F81-92FF-002F01F9604D}"/>
              </a:ext>
            </a:extLst>
          </p:cNvPr>
          <p:cNvSpPr txBox="1">
            <a:spLocks/>
          </p:cNvSpPr>
          <p:nvPr/>
        </p:nvSpPr>
        <p:spPr>
          <a:xfrm>
            <a:off x="4797425" y="405302"/>
            <a:ext cx="3769376" cy="984738"/>
          </a:xfrm>
          <a:prstGeom prst="rect">
            <a:avLst/>
          </a:prstGeom>
        </p:spPr>
        <p:txBody>
          <a:bodyPr vert="horz" lIns="91440" tIns="45720" rIns="91440" bIns="45720" rtlCol="0" anchor="b">
            <a:noAutofit/>
          </a:bodyPr>
          <a:lstStyle>
            <a:lvl1pPr algn="l" defTabSz="914400" rtl="0" eaLnBrk="1" latinLnBrk="0" hangingPunct="1">
              <a:lnSpc>
                <a:spcPts val="4000"/>
              </a:lnSpc>
              <a:spcBef>
                <a:spcPct val="0"/>
              </a:spcBef>
              <a:buNone/>
              <a:defRPr sz="4000" b="1" i="0" kern="1200" cap="all" spc="0" baseline="0">
                <a:solidFill>
                  <a:schemeClr val="tx1"/>
                </a:solidFill>
                <a:latin typeface="Noto Sans Bold" charset="0"/>
                <a:ea typeface="Noto Sans Bold" charset="0"/>
                <a:cs typeface="Noto Sans Bold" charset="0"/>
              </a:defRPr>
            </a:lvl1pPr>
          </a:lstStyle>
          <a:p>
            <a:r>
              <a:rPr lang="en-US" dirty="0"/>
              <a:t>A J Meadows</a:t>
            </a:r>
          </a:p>
        </p:txBody>
      </p:sp>
      <p:sp>
        <p:nvSpPr>
          <p:cNvPr id="10" name="Title 1">
            <a:extLst>
              <a:ext uri="{FF2B5EF4-FFF2-40B4-BE49-F238E27FC236}">
                <a16:creationId xmlns:a16="http://schemas.microsoft.com/office/drawing/2014/main" id="{B5200A7A-5369-488C-A10A-9D020889B8EC}"/>
              </a:ext>
            </a:extLst>
          </p:cNvPr>
          <p:cNvSpPr txBox="1">
            <a:spLocks/>
          </p:cNvSpPr>
          <p:nvPr/>
        </p:nvSpPr>
        <p:spPr>
          <a:xfrm>
            <a:off x="4125118" y="370379"/>
            <a:ext cx="893763" cy="984738"/>
          </a:xfrm>
          <a:prstGeom prst="rect">
            <a:avLst/>
          </a:prstGeom>
        </p:spPr>
        <p:txBody>
          <a:bodyPr vert="horz" lIns="91440" tIns="45720" rIns="91440" bIns="45720" rtlCol="0" anchor="b">
            <a:noAutofit/>
          </a:bodyPr>
          <a:lstStyle>
            <a:lvl1pPr algn="l" defTabSz="914400" rtl="0" eaLnBrk="1" latinLnBrk="0" hangingPunct="1">
              <a:lnSpc>
                <a:spcPts val="4000"/>
              </a:lnSpc>
              <a:spcBef>
                <a:spcPct val="0"/>
              </a:spcBef>
              <a:buNone/>
              <a:defRPr sz="4000" b="1" i="0" kern="1200" cap="all" spc="0" baseline="0">
                <a:solidFill>
                  <a:schemeClr val="tx1"/>
                </a:solidFill>
                <a:latin typeface="Noto Sans Bold" charset="0"/>
                <a:ea typeface="Noto Sans Bold" charset="0"/>
                <a:cs typeface="Noto Sans Bold" charset="0"/>
              </a:defRPr>
            </a:lvl1pPr>
          </a:lstStyle>
          <a:p>
            <a:pPr algn="ctr"/>
            <a:r>
              <a:rPr lang="en-US" dirty="0"/>
              <a:t>≠</a:t>
            </a:r>
          </a:p>
        </p:txBody>
      </p:sp>
    </p:spTree>
    <p:extLst>
      <p:ext uri="{BB962C8B-B14F-4D97-AF65-F5344CB8AC3E}">
        <p14:creationId xmlns:p14="http://schemas.microsoft.com/office/powerpoint/2010/main" val="3558641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3">
            <a:extLst>
              <a:ext uri="{FF2B5EF4-FFF2-40B4-BE49-F238E27FC236}">
                <a16:creationId xmlns:a16="http://schemas.microsoft.com/office/drawing/2014/main" id="{1988906B-23B4-40F0-BCD9-9106354F05FE}"/>
              </a:ext>
            </a:extLst>
          </p:cNvPr>
          <p:cNvSpPr txBox="1">
            <a:spLocks/>
          </p:cNvSpPr>
          <p:nvPr/>
        </p:nvSpPr>
        <p:spPr>
          <a:xfrm>
            <a:off x="609600" y="478600"/>
            <a:ext cx="7630001" cy="2097637"/>
          </a:xfrm>
          <a:prstGeom prst="rect">
            <a:avLst/>
          </a:prstGeom>
        </p:spPr>
        <p:txBody>
          <a:bodyPr vert="horz" lIns="91440" tIns="45720" rIns="91440" bIns="45720" rtlCol="0" anchor="b">
            <a:noAutofit/>
          </a:bodyPr>
          <a:lstStyle>
            <a:lvl1pPr algn="l" defTabSz="914400" rtl="0" eaLnBrk="1" latinLnBrk="0" hangingPunct="1">
              <a:lnSpc>
                <a:spcPts val="4000"/>
              </a:lnSpc>
              <a:spcBef>
                <a:spcPct val="0"/>
              </a:spcBef>
              <a:buNone/>
              <a:defRPr sz="4000" b="1" i="0" kern="1200" cap="all" spc="0" baseline="0">
                <a:solidFill>
                  <a:schemeClr val="tx1"/>
                </a:solidFill>
                <a:latin typeface="Noto Sans Bold" charset="0"/>
                <a:ea typeface="Noto Sans Bold" charset="0"/>
                <a:cs typeface="Noto Sans Bold" charset="0"/>
              </a:defRPr>
            </a:lvl1pPr>
          </a:lstStyle>
          <a:p>
            <a:r>
              <a:rPr lang="en-US" dirty="0">
                <a:solidFill>
                  <a:schemeClr val="bg1"/>
                </a:solidFill>
              </a:rPr>
              <a:t>Laura Paglione = Laura </a:t>
            </a:r>
            <a:br>
              <a:rPr lang="en-US" dirty="0">
                <a:solidFill>
                  <a:schemeClr val="bg1"/>
                </a:solidFill>
              </a:rPr>
            </a:br>
            <a:r>
              <a:rPr lang="en-US" dirty="0">
                <a:solidFill>
                  <a:schemeClr val="bg1"/>
                </a:solidFill>
              </a:rPr>
              <a:t>Dorival Paglione = Laura Dorival = Laura Ann Dorival = </a:t>
            </a:r>
            <a:r>
              <a:rPr lang="en-US" dirty="0"/>
              <a:t>L.A.D. Paglione</a:t>
            </a:r>
            <a:endParaRPr lang="en-HK" dirty="0"/>
          </a:p>
        </p:txBody>
      </p:sp>
      <p:sp>
        <p:nvSpPr>
          <p:cNvPr id="12" name="Title 3">
            <a:extLst>
              <a:ext uri="{FF2B5EF4-FFF2-40B4-BE49-F238E27FC236}">
                <a16:creationId xmlns:a16="http://schemas.microsoft.com/office/drawing/2014/main" id="{05AED93F-EA44-4EFE-AE1C-ECAFD79EF20D}"/>
              </a:ext>
            </a:extLst>
          </p:cNvPr>
          <p:cNvSpPr txBox="1">
            <a:spLocks/>
          </p:cNvSpPr>
          <p:nvPr/>
        </p:nvSpPr>
        <p:spPr>
          <a:xfrm>
            <a:off x="614125" y="495298"/>
            <a:ext cx="7630001" cy="2097637"/>
          </a:xfrm>
          <a:prstGeom prst="rect">
            <a:avLst/>
          </a:prstGeom>
        </p:spPr>
        <p:txBody>
          <a:bodyPr vert="horz" lIns="91440" tIns="45720" rIns="91440" bIns="45720" rtlCol="0" anchor="b">
            <a:noAutofit/>
          </a:bodyPr>
          <a:lstStyle>
            <a:lvl1pPr algn="l" defTabSz="914400" rtl="0" eaLnBrk="1" latinLnBrk="0" hangingPunct="1">
              <a:lnSpc>
                <a:spcPts val="4000"/>
              </a:lnSpc>
              <a:spcBef>
                <a:spcPct val="0"/>
              </a:spcBef>
              <a:buNone/>
              <a:defRPr sz="4000" b="1" i="0" kern="1200" cap="all" spc="0" baseline="0">
                <a:solidFill>
                  <a:schemeClr val="tx1"/>
                </a:solidFill>
                <a:latin typeface="Noto Sans Bold" charset="0"/>
                <a:ea typeface="Noto Sans Bold" charset="0"/>
                <a:cs typeface="Noto Sans Bold" charset="0"/>
              </a:defRPr>
            </a:lvl1pPr>
          </a:lstStyle>
          <a:p>
            <a:r>
              <a:rPr lang="en-US" dirty="0">
                <a:solidFill>
                  <a:schemeClr val="bg1"/>
                </a:solidFill>
              </a:rPr>
              <a:t>Laura Paglione = Laura </a:t>
            </a:r>
            <a:br>
              <a:rPr lang="en-US" dirty="0">
                <a:solidFill>
                  <a:schemeClr val="bg1"/>
                </a:solidFill>
              </a:rPr>
            </a:br>
            <a:r>
              <a:rPr lang="en-US" dirty="0">
                <a:solidFill>
                  <a:schemeClr val="bg1"/>
                </a:solidFill>
              </a:rPr>
              <a:t>Dorival Paglione = Laura Dorival = </a:t>
            </a:r>
            <a:r>
              <a:rPr lang="en-US" dirty="0"/>
              <a:t>Laura Ann Dorival =  </a:t>
            </a:r>
            <a:endParaRPr lang="en-HK" dirty="0"/>
          </a:p>
        </p:txBody>
      </p:sp>
      <p:pic>
        <p:nvPicPr>
          <p:cNvPr id="8" name="Content Placeholder 7" descr="LDP Photo.png"/>
          <p:cNvPicPr>
            <a:picLocks noGrp="1" noChangeAspect="1"/>
          </p:cNvPicPr>
          <p:nvPr>
            <p:ph sz="quarter" idx="13"/>
          </p:nvPr>
        </p:nvPicPr>
        <p:blipFill>
          <a:blip r:embed="rId3" cstate="screen">
            <a:extLst>
              <a:ext uri="{28A0092B-C50C-407E-A947-70E740481C1C}">
                <a14:useLocalDpi xmlns:a14="http://schemas.microsoft.com/office/drawing/2010/main"/>
              </a:ext>
            </a:extLst>
          </a:blip>
          <a:stretch>
            <a:fillRect/>
          </a:stretch>
        </p:blipFill>
        <p:spPr>
          <a:xfrm>
            <a:off x="811998" y="2655365"/>
            <a:ext cx="3350426" cy="3350426"/>
          </a:xfrm>
        </p:spPr>
      </p:pic>
      <p:pic>
        <p:nvPicPr>
          <p:cNvPr id="9" name="Content Placeholder 8" descr="LDP Photo.png"/>
          <p:cNvPicPr>
            <a:picLocks noGrp="1" noChangeAspect="1"/>
          </p:cNvPicPr>
          <p:nvPr>
            <p:ph sz="half" idx="4294967295"/>
          </p:nvPr>
        </p:nvPicPr>
        <p:blipFill>
          <a:blip r:embed="rId3" cstate="screen">
            <a:extLst>
              <a:ext uri="{28A0092B-C50C-407E-A947-70E740481C1C}">
                <a14:useLocalDpi xmlns:a14="http://schemas.microsoft.com/office/drawing/2010/main"/>
              </a:ext>
            </a:extLst>
          </a:blip>
          <a:srcRect l="1885" r="1885"/>
          <a:stretch>
            <a:fillRect/>
          </a:stretch>
        </p:blipFill>
        <p:spPr>
          <a:xfrm>
            <a:off x="4887398" y="2651119"/>
            <a:ext cx="3228378" cy="3354671"/>
          </a:xfrm>
        </p:spPr>
      </p:pic>
      <p:sp>
        <p:nvSpPr>
          <p:cNvPr id="11" name="Title 3">
            <a:extLst>
              <a:ext uri="{FF2B5EF4-FFF2-40B4-BE49-F238E27FC236}">
                <a16:creationId xmlns:a16="http://schemas.microsoft.com/office/drawing/2014/main" id="{C7A1A6F2-6632-4D46-804D-D2217FB5DE93}"/>
              </a:ext>
            </a:extLst>
          </p:cNvPr>
          <p:cNvSpPr txBox="1">
            <a:spLocks/>
          </p:cNvSpPr>
          <p:nvPr/>
        </p:nvSpPr>
        <p:spPr>
          <a:xfrm>
            <a:off x="600073" y="386947"/>
            <a:ext cx="7630001" cy="1685924"/>
          </a:xfrm>
          <a:prstGeom prst="rect">
            <a:avLst/>
          </a:prstGeom>
        </p:spPr>
        <p:txBody>
          <a:bodyPr vert="horz" lIns="91440" tIns="45720" rIns="91440" bIns="45720" rtlCol="0" anchor="b">
            <a:noAutofit/>
          </a:bodyPr>
          <a:lstStyle>
            <a:lvl1pPr algn="l" defTabSz="914400" rtl="0" eaLnBrk="1" latinLnBrk="0" hangingPunct="1">
              <a:lnSpc>
                <a:spcPts val="4000"/>
              </a:lnSpc>
              <a:spcBef>
                <a:spcPct val="0"/>
              </a:spcBef>
              <a:buNone/>
              <a:defRPr sz="4000" b="1" i="0" kern="1200" cap="all" spc="0" baseline="0">
                <a:solidFill>
                  <a:schemeClr val="tx1"/>
                </a:solidFill>
                <a:latin typeface="Noto Sans Bold" charset="0"/>
                <a:ea typeface="Noto Sans Bold" charset="0"/>
                <a:cs typeface="Noto Sans Bold" charset="0"/>
              </a:defRPr>
            </a:lvl1pPr>
          </a:lstStyle>
          <a:p>
            <a:r>
              <a:rPr lang="en-US" dirty="0">
                <a:solidFill>
                  <a:schemeClr val="bg1"/>
                </a:solidFill>
              </a:rPr>
              <a:t>Laura Paglione = Laura </a:t>
            </a:r>
            <a:br>
              <a:rPr lang="en-US" dirty="0">
                <a:solidFill>
                  <a:schemeClr val="bg1"/>
                </a:solidFill>
              </a:rPr>
            </a:br>
            <a:r>
              <a:rPr lang="en-US" dirty="0">
                <a:solidFill>
                  <a:schemeClr val="bg1"/>
                </a:solidFill>
              </a:rPr>
              <a:t>Dorival Paglione = </a:t>
            </a:r>
            <a:r>
              <a:rPr lang="en-US" dirty="0"/>
              <a:t>Laura Dorival =</a:t>
            </a:r>
            <a:endParaRPr lang="en-HK" dirty="0">
              <a:solidFill>
                <a:schemeClr val="bg1"/>
              </a:solidFill>
            </a:endParaRPr>
          </a:p>
        </p:txBody>
      </p:sp>
      <p:sp>
        <p:nvSpPr>
          <p:cNvPr id="10" name="Title 3">
            <a:extLst>
              <a:ext uri="{FF2B5EF4-FFF2-40B4-BE49-F238E27FC236}">
                <a16:creationId xmlns:a16="http://schemas.microsoft.com/office/drawing/2014/main" id="{E710B127-1365-4B28-AA5F-5E0C2F64FB56}"/>
              </a:ext>
            </a:extLst>
          </p:cNvPr>
          <p:cNvSpPr txBox="1">
            <a:spLocks/>
          </p:cNvSpPr>
          <p:nvPr/>
        </p:nvSpPr>
        <p:spPr>
          <a:xfrm>
            <a:off x="609599" y="492093"/>
            <a:ext cx="7630001" cy="1071074"/>
          </a:xfrm>
          <a:prstGeom prst="rect">
            <a:avLst/>
          </a:prstGeom>
        </p:spPr>
        <p:txBody>
          <a:bodyPr vert="horz" lIns="91440" tIns="45720" rIns="91440" bIns="45720" rtlCol="0" anchor="b">
            <a:noAutofit/>
          </a:bodyPr>
          <a:lstStyle>
            <a:lvl1pPr algn="l" defTabSz="914400" rtl="0" eaLnBrk="1" latinLnBrk="0" hangingPunct="1">
              <a:lnSpc>
                <a:spcPts val="4000"/>
              </a:lnSpc>
              <a:spcBef>
                <a:spcPct val="0"/>
              </a:spcBef>
              <a:buNone/>
              <a:defRPr sz="4000" b="1" i="0" kern="1200" cap="all" spc="0" baseline="0">
                <a:solidFill>
                  <a:schemeClr val="tx1"/>
                </a:solidFill>
                <a:latin typeface="Noto Sans Bold" charset="0"/>
                <a:ea typeface="Noto Sans Bold" charset="0"/>
                <a:cs typeface="Noto Sans Bold" charset="0"/>
              </a:defRPr>
            </a:lvl1pPr>
          </a:lstStyle>
          <a:p>
            <a:r>
              <a:rPr lang="en-US" dirty="0">
                <a:solidFill>
                  <a:schemeClr val="bg1"/>
                </a:solidFill>
              </a:rPr>
              <a:t>Laura Paglione </a:t>
            </a:r>
            <a:r>
              <a:rPr lang="en-US" dirty="0"/>
              <a:t>= Laura </a:t>
            </a:r>
            <a:br>
              <a:rPr lang="en-US" dirty="0"/>
            </a:br>
            <a:r>
              <a:rPr lang="en-US" dirty="0"/>
              <a:t>Dorival Paglione = </a:t>
            </a:r>
            <a:endParaRPr lang="en-HK" dirty="0"/>
          </a:p>
        </p:txBody>
      </p:sp>
      <p:sp>
        <p:nvSpPr>
          <p:cNvPr id="4" name="Title 3">
            <a:extLst>
              <a:ext uri="{FF2B5EF4-FFF2-40B4-BE49-F238E27FC236}">
                <a16:creationId xmlns:a16="http://schemas.microsoft.com/office/drawing/2014/main" id="{72CC1B44-EA3C-4604-ABF1-2679A6EBCE06}"/>
              </a:ext>
            </a:extLst>
          </p:cNvPr>
          <p:cNvSpPr>
            <a:spLocks noGrp="1"/>
          </p:cNvSpPr>
          <p:nvPr>
            <p:ph type="title"/>
          </p:nvPr>
        </p:nvSpPr>
        <p:spPr>
          <a:xfrm>
            <a:off x="609599" y="405301"/>
            <a:ext cx="5210175" cy="642449"/>
          </a:xfrm>
        </p:spPr>
        <p:txBody>
          <a:bodyPr/>
          <a:lstStyle/>
          <a:p>
            <a:r>
              <a:rPr lang="en-US" dirty="0"/>
              <a:t>Laura Paglione =</a:t>
            </a:r>
            <a:endParaRPr lang="en-HK" dirty="0"/>
          </a:p>
        </p:txBody>
      </p:sp>
    </p:spTree>
    <p:extLst>
      <p:ext uri="{BB962C8B-B14F-4D97-AF65-F5344CB8AC3E}">
        <p14:creationId xmlns:p14="http://schemas.microsoft.com/office/powerpoint/2010/main" val="519293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P spid="11"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316F6B29-B0B4-40FB-A51A-3CD81B1E43C6}"/>
              </a:ext>
            </a:extLst>
          </p:cNvPr>
          <p:cNvSpPr>
            <a:spLocks noGrp="1"/>
          </p:cNvSpPr>
          <p:nvPr>
            <p:ph type="title"/>
          </p:nvPr>
        </p:nvSpPr>
        <p:spPr/>
        <p:txBody>
          <a:bodyPr/>
          <a:lstStyle/>
          <a:p>
            <a:r>
              <a:rPr lang="en-HK" sz="3600" dirty="0"/>
              <a:t>Ideas for spreading the word</a:t>
            </a:r>
          </a:p>
        </p:txBody>
      </p:sp>
      <p:sp>
        <p:nvSpPr>
          <p:cNvPr id="3" name="Content Placeholder 2"/>
          <p:cNvSpPr>
            <a:spLocks noGrp="1"/>
          </p:cNvSpPr>
          <p:nvPr>
            <p:ph sz="quarter" idx="13"/>
          </p:nvPr>
        </p:nvSpPr>
        <p:spPr/>
        <p:txBody>
          <a:bodyPr>
            <a:normAutofit fontScale="77500" lnSpcReduction="20000"/>
          </a:bodyPr>
          <a:lstStyle/>
          <a:p>
            <a:pPr>
              <a:buClr>
                <a:schemeClr val="tx1"/>
              </a:buClr>
            </a:pPr>
            <a:r>
              <a:rPr lang="en-US" dirty="0"/>
              <a:t>Identify and work with champions (at all levels)</a:t>
            </a:r>
          </a:p>
          <a:p>
            <a:pPr>
              <a:buClr>
                <a:schemeClr val="tx1"/>
              </a:buClr>
            </a:pPr>
            <a:r>
              <a:rPr lang="en-US" dirty="0"/>
              <a:t>Pilot small groups first</a:t>
            </a:r>
          </a:p>
          <a:p>
            <a:pPr>
              <a:buClr>
                <a:schemeClr val="tx1"/>
              </a:buClr>
            </a:pPr>
            <a:r>
              <a:rPr lang="en-US" dirty="0"/>
              <a:t>Top-down </a:t>
            </a:r>
            <a:r>
              <a:rPr lang="en-US" b="1" i="1" dirty="0"/>
              <a:t>and</a:t>
            </a:r>
            <a:r>
              <a:rPr lang="en-US" dirty="0"/>
              <a:t> bottom-up approach</a:t>
            </a:r>
          </a:p>
          <a:p>
            <a:pPr>
              <a:buClr>
                <a:schemeClr val="tx1"/>
              </a:buClr>
            </a:pPr>
            <a:r>
              <a:rPr lang="en-US" dirty="0"/>
              <a:t>Regular updates and reminders</a:t>
            </a:r>
          </a:p>
          <a:p>
            <a:pPr>
              <a:buClr>
                <a:schemeClr val="tx1"/>
              </a:buClr>
            </a:pPr>
            <a:r>
              <a:rPr lang="en-US" dirty="0"/>
              <a:t>Keep messaging relevant </a:t>
            </a:r>
          </a:p>
          <a:p>
            <a:pPr>
              <a:buClr>
                <a:schemeClr val="tx1"/>
              </a:buClr>
            </a:pPr>
            <a:r>
              <a:rPr lang="en-US" dirty="0"/>
              <a:t>Use straightforward language</a:t>
            </a:r>
          </a:p>
          <a:p>
            <a:pPr>
              <a:buClr>
                <a:schemeClr val="tx1"/>
              </a:buClr>
            </a:pPr>
            <a:r>
              <a:rPr lang="en-US" dirty="0"/>
              <a:t>Create custom collateral </a:t>
            </a:r>
          </a:p>
          <a:p>
            <a:pPr>
              <a:buClr>
                <a:schemeClr val="tx1"/>
              </a:buClr>
            </a:pPr>
            <a:r>
              <a:rPr lang="en-US" dirty="0"/>
              <a:t>Use our resource templates</a:t>
            </a:r>
          </a:p>
          <a:p>
            <a:pPr>
              <a:buClr>
                <a:schemeClr val="tx1"/>
              </a:buClr>
            </a:pPr>
            <a:r>
              <a:rPr lang="en-US" dirty="0"/>
              <a:t>Ask us for help!</a:t>
            </a:r>
          </a:p>
        </p:txBody>
      </p:sp>
      <p:grpSp>
        <p:nvGrpSpPr>
          <p:cNvPr id="7" name="Group 6"/>
          <p:cNvGrpSpPr/>
          <p:nvPr/>
        </p:nvGrpSpPr>
        <p:grpSpPr>
          <a:xfrm rot="20423320">
            <a:off x="6972615" y="4159588"/>
            <a:ext cx="2119616" cy="2174530"/>
            <a:chOff x="7172808" y="3888671"/>
            <a:chExt cx="2119616" cy="2174530"/>
          </a:xfrm>
        </p:grpSpPr>
        <p:sp>
          <p:nvSpPr>
            <p:cNvPr id="6" name="Oval 5"/>
            <p:cNvSpPr/>
            <p:nvPr/>
          </p:nvSpPr>
          <p:spPr>
            <a:xfrm>
              <a:off x="7322102" y="3888671"/>
              <a:ext cx="1862580" cy="186258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Noto Sans Regular" charset="0"/>
              </a:endParaRPr>
            </a:p>
          </p:txBody>
        </p:sp>
        <p:sp>
          <p:nvSpPr>
            <p:cNvPr id="5" name="Content Placeholder 2"/>
            <p:cNvSpPr txBox="1">
              <a:spLocks/>
            </p:cNvSpPr>
            <p:nvPr/>
          </p:nvSpPr>
          <p:spPr>
            <a:xfrm>
              <a:off x="7172808" y="4421190"/>
              <a:ext cx="2119616" cy="1642011"/>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3000" b="0" i="0" kern="1200" cap="none" baseline="0">
                  <a:solidFill>
                    <a:schemeClr val="tx2"/>
                  </a:solidFill>
                  <a:latin typeface="Noto Sans Regular" charset="0"/>
                  <a:ea typeface="Noto Sans Regular" charset="0"/>
                  <a:cs typeface="Noto Sans Regular" charset="0"/>
                </a:defRPr>
              </a:lvl1pPr>
              <a:lvl2pPr marL="438912" indent="-228600" algn="l" defTabSz="914400" rtl="0" eaLnBrk="1" latinLnBrk="0" hangingPunct="1">
                <a:lnSpc>
                  <a:spcPct val="100000"/>
                </a:lnSpc>
                <a:spcBef>
                  <a:spcPts val="500"/>
                </a:spcBef>
                <a:spcAft>
                  <a:spcPts val="600"/>
                </a:spcAft>
                <a:buFont typeface="Arial" panose="020B0604020202020204" pitchFamily="34" charset="0"/>
                <a:buChar char="•"/>
                <a:defRPr sz="2600" b="0" i="0" kern="1200">
                  <a:solidFill>
                    <a:schemeClr val="tx2"/>
                  </a:solidFill>
                  <a:latin typeface="Noto Sans Regular" charset="0"/>
                  <a:ea typeface="Noto Sans Regular" charset="0"/>
                  <a:cs typeface="Noto Sans Regular" charset="0"/>
                </a:defRPr>
              </a:lvl2pPr>
              <a:lvl3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3pPr>
              <a:lvl4pPr marL="96012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4pPr>
              <a:lvl5pPr marL="123444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b="1" dirty="0">
                  <a:solidFill>
                    <a:schemeClr val="bg1"/>
                  </a:solidFill>
                  <a:latin typeface="Noto Sans" charset="0"/>
                  <a:ea typeface="Noto Sans" charset="0"/>
                  <a:cs typeface="Noto Sans" charset="0"/>
                </a:rPr>
                <a:t>Share your successes!</a:t>
              </a:r>
            </a:p>
          </p:txBody>
        </p:sp>
      </p:grpSp>
      <p:sp>
        <p:nvSpPr>
          <p:cNvPr id="8" name="TextBox 7">
            <a:extLst>
              <a:ext uri="{FF2B5EF4-FFF2-40B4-BE49-F238E27FC236}">
                <a16:creationId xmlns:a16="http://schemas.microsoft.com/office/drawing/2014/main" id="{42232A44-F120-4563-8A2C-FCAD927E1FD3}"/>
              </a:ext>
            </a:extLst>
          </p:cNvPr>
          <p:cNvSpPr txBox="1"/>
          <p:nvPr/>
        </p:nvSpPr>
        <p:spPr>
          <a:xfrm>
            <a:off x="798653" y="6278237"/>
            <a:ext cx="8079130" cy="369332"/>
          </a:xfrm>
          <a:prstGeom prst="rect">
            <a:avLst/>
          </a:prstGeom>
          <a:noFill/>
        </p:spPr>
        <p:txBody>
          <a:bodyPr wrap="square" rtlCol="0">
            <a:spAutoFit/>
          </a:bodyPr>
          <a:lstStyle/>
          <a:p>
            <a:pPr algn="r"/>
            <a:r>
              <a:rPr lang="en-HK" dirty="0"/>
              <a:t>http://www.cafepress.com/orcid    https://members.orcid.org/outreach-resources</a:t>
            </a:r>
          </a:p>
        </p:txBody>
      </p:sp>
    </p:spTree>
    <p:extLst>
      <p:ext uri="{BB962C8B-B14F-4D97-AF65-F5344CB8AC3E}">
        <p14:creationId xmlns:p14="http://schemas.microsoft.com/office/powerpoint/2010/main" val="17259945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C018E54-3BCD-4896-8E80-E79142BF0988}"/>
              </a:ext>
            </a:extLst>
          </p:cNvPr>
          <p:cNvSpPr>
            <a:spLocks noGrp="1"/>
          </p:cNvSpPr>
          <p:nvPr>
            <p:ph type="title"/>
          </p:nvPr>
        </p:nvSpPr>
        <p:spPr/>
        <p:txBody>
          <a:bodyPr/>
          <a:lstStyle/>
          <a:p>
            <a:r>
              <a:rPr lang="en-HK" dirty="0"/>
              <a:t>Outreach resources</a:t>
            </a:r>
          </a:p>
        </p:txBody>
      </p:sp>
      <p:sp>
        <p:nvSpPr>
          <p:cNvPr id="7" name="Content Placeholder 6">
            <a:extLst>
              <a:ext uri="{FF2B5EF4-FFF2-40B4-BE49-F238E27FC236}">
                <a16:creationId xmlns:a16="http://schemas.microsoft.com/office/drawing/2014/main" id="{9E510A6A-1C6C-4E0F-A235-AF0A45B4CC43}"/>
              </a:ext>
            </a:extLst>
          </p:cNvPr>
          <p:cNvSpPr>
            <a:spLocks noGrp="1"/>
          </p:cNvSpPr>
          <p:nvPr>
            <p:ph sz="quarter" idx="13"/>
          </p:nvPr>
        </p:nvSpPr>
        <p:spPr/>
        <p:txBody>
          <a:bodyPr/>
          <a:lstStyle/>
          <a:p>
            <a:r>
              <a:rPr lang="en-HK" dirty="0"/>
              <a:t>ORCID communications toolkit</a:t>
            </a:r>
          </a:p>
        </p:txBody>
      </p:sp>
      <p:pic>
        <p:nvPicPr>
          <p:cNvPr id="5" name="Picture Placeholder 4"/>
          <p:cNvPicPr>
            <a:picLocks noGrp="1" noChangeAspect="1"/>
          </p:cNvPicPr>
          <p:nvPr>
            <p:ph type="pic" sz="quarter" idx="4294967295"/>
          </p:nvPr>
        </p:nvPicPr>
        <p:blipFill rotWithShape="1">
          <a:blip r:embed="rId3" cstate="screen">
            <a:extLst>
              <a:ext uri="{28A0092B-C50C-407E-A947-70E740481C1C}">
                <a14:useLocalDpi xmlns:a14="http://schemas.microsoft.com/office/drawing/2010/main"/>
              </a:ext>
            </a:extLst>
          </a:blip>
          <a:srcRect/>
          <a:stretch/>
        </p:blipFill>
        <p:spPr>
          <a:xfrm>
            <a:off x="4826644" y="2028540"/>
            <a:ext cx="4317356" cy="1917258"/>
          </a:xfrm>
        </p:spPr>
      </p:pic>
      <p:sp>
        <p:nvSpPr>
          <p:cNvPr id="10" name="Text Placeholder 9">
            <a:extLst>
              <a:ext uri="{FF2B5EF4-FFF2-40B4-BE49-F238E27FC236}">
                <a16:creationId xmlns:a16="http://schemas.microsoft.com/office/drawing/2014/main" id="{FB28F37D-18D4-4B3D-9CE3-32EBAD669200}"/>
              </a:ext>
            </a:extLst>
          </p:cNvPr>
          <p:cNvSpPr>
            <a:spLocks noGrp="1"/>
          </p:cNvSpPr>
          <p:nvPr>
            <p:ph type="body" sz="quarter" idx="14"/>
          </p:nvPr>
        </p:nvSpPr>
        <p:spPr>
          <a:xfrm>
            <a:off x="890954" y="2172677"/>
            <a:ext cx="7643445" cy="3961421"/>
          </a:xfrm>
        </p:spPr>
        <p:txBody>
          <a:bodyPr>
            <a:normAutofit/>
          </a:bodyPr>
          <a:lstStyle/>
          <a:p>
            <a:r>
              <a:rPr lang="en-US" dirty="0"/>
              <a:t>Customizable three-phase </a:t>
            </a:r>
            <a:br>
              <a:rPr lang="en-US" dirty="0"/>
            </a:br>
            <a:r>
              <a:rPr lang="en-US" dirty="0"/>
              <a:t>plane to communicate </a:t>
            </a:r>
            <a:br>
              <a:rPr lang="en-US" dirty="0"/>
            </a:br>
            <a:r>
              <a:rPr lang="en-US" dirty="0"/>
              <a:t>ORCID in your institution.</a:t>
            </a:r>
            <a:br>
              <a:rPr lang="en-US" dirty="0"/>
            </a:br>
            <a:endParaRPr lang="en-US" dirty="0"/>
          </a:p>
          <a:p>
            <a:pPr marL="514350" indent="-514350">
              <a:buFont typeface="+mj-lt"/>
              <a:buAutoNum type="arabicPeriod"/>
            </a:pPr>
            <a:r>
              <a:rPr lang="en-US" dirty="0"/>
              <a:t>Build </a:t>
            </a:r>
            <a:r>
              <a:rPr lang="en-US" dirty="0">
                <a:solidFill>
                  <a:srgbClr val="A6CE38"/>
                </a:solidFill>
              </a:rPr>
              <a:t>anticipation</a:t>
            </a:r>
            <a:endParaRPr lang="en-US" dirty="0"/>
          </a:p>
          <a:p>
            <a:pPr marL="514350" indent="-514350">
              <a:buFont typeface="+mj-lt"/>
              <a:buAutoNum type="arabicPeriod"/>
            </a:pPr>
            <a:r>
              <a:rPr lang="en-US" dirty="0"/>
              <a:t>Encourage </a:t>
            </a:r>
            <a:r>
              <a:rPr lang="en-US" dirty="0">
                <a:solidFill>
                  <a:srgbClr val="A6CE38"/>
                </a:solidFill>
              </a:rPr>
              <a:t>action </a:t>
            </a:r>
            <a:r>
              <a:rPr lang="en-US" dirty="0"/>
              <a:t>and engagement</a:t>
            </a:r>
          </a:p>
          <a:p>
            <a:pPr marL="514350" indent="-514350">
              <a:buFont typeface="+mj-lt"/>
              <a:buAutoNum type="arabicPeriod"/>
            </a:pPr>
            <a:r>
              <a:rPr lang="en-US" dirty="0"/>
              <a:t>Support on-going </a:t>
            </a:r>
            <a:r>
              <a:rPr lang="en-US" dirty="0">
                <a:solidFill>
                  <a:srgbClr val="A6CE38"/>
                </a:solidFill>
              </a:rPr>
              <a:t>awareness</a:t>
            </a:r>
            <a:r>
              <a:rPr lang="en-US" dirty="0"/>
              <a:t> and reinforce key messages </a:t>
            </a:r>
          </a:p>
        </p:txBody>
      </p:sp>
      <p:sp>
        <p:nvSpPr>
          <p:cNvPr id="11" name="Content Placeholder 2">
            <a:extLst>
              <a:ext uri="{FF2B5EF4-FFF2-40B4-BE49-F238E27FC236}">
                <a16:creationId xmlns:a16="http://schemas.microsoft.com/office/drawing/2014/main" id="{E865703C-6B51-4359-9F8D-E0714654F920}"/>
              </a:ext>
            </a:extLst>
          </p:cNvPr>
          <p:cNvSpPr txBox="1">
            <a:spLocks/>
          </p:cNvSpPr>
          <p:nvPr/>
        </p:nvSpPr>
        <p:spPr>
          <a:xfrm>
            <a:off x="609600" y="2172678"/>
            <a:ext cx="7924800" cy="3961422"/>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000"/>
              </a:spcBef>
              <a:spcAft>
                <a:spcPts val="600"/>
              </a:spcAft>
              <a:buFont typeface="Arial" panose="020B0604020202020204" pitchFamily="34" charset="0"/>
              <a:buNone/>
              <a:defRPr sz="2600" b="1" i="0" kern="1200" cap="all" baseline="0">
                <a:solidFill>
                  <a:schemeClr val="tx2"/>
                </a:solidFill>
                <a:latin typeface="Noto Sans Bold" charset="0"/>
                <a:ea typeface="Noto Sans Bold" charset="0"/>
                <a:cs typeface="Noto Sans Bold" charset="0"/>
              </a:defRPr>
            </a:lvl1pPr>
            <a:lvl2pPr marL="438912" indent="-228600" algn="l" defTabSz="914400" rtl="0" eaLnBrk="1" latinLnBrk="0" hangingPunct="1">
              <a:lnSpc>
                <a:spcPct val="100000"/>
              </a:lnSpc>
              <a:spcBef>
                <a:spcPts val="500"/>
              </a:spcBef>
              <a:spcAft>
                <a:spcPts val="600"/>
              </a:spcAft>
              <a:buFont typeface="Arial" panose="020B0604020202020204" pitchFamily="34" charset="0"/>
              <a:buChar char="•"/>
              <a:defRPr sz="2600" b="0" i="0" kern="1200">
                <a:solidFill>
                  <a:schemeClr val="tx2"/>
                </a:solidFill>
                <a:latin typeface="Noto Sans Regular" charset="0"/>
                <a:ea typeface="Noto Sans Regular" charset="0"/>
                <a:cs typeface="Noto Sans Regular" charset="0"/>
              </a:defRPr>
            </a:lvl2pPr>
            <a:lvl3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3pPr>
            <a:lvl4pPr marL="96012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4pPr>
            <a:lvl5pPr marL="123444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12" name="TextBox 11">
            <a:extLst>
              <a:ext uri="{FF2B5EF4-FFF2-40B4-BE49-F238E27FC236}">
                <a16:creationId xmlns:a16="http://schemas.microsoft.com/office/drawing/2014/main" id="{B506CABF-5B99-4ECB-9DFA-73EA59DBE7F6}"/>
              </a:ext>
            </a:extLst>
          </p:cNvPr>
          <p:cNvSpPr txBox="1"/>
          <p:nvPr/>
        </p:nvSpPr>
        <p:spPr>
          <a:xfrm>
            <a:off x="890954" y="6278237"/>
            <a:ext cx="7986829" cy="369332"/>
          </a:xfrm>
          <a:prstGeom prst="rect">
            <a:avLst/>
          </a:prstGeom>
          <a:noFill/>
        </p:spPr>
        <p:txBody>
          <a:bodyPr wrap="square" rtlCol="0">
            <a:spAutoFit/>
          </a:bodyPr>
          <a:lstStyle/>
          <a:p>
            <a:pPr algn="r"/>
            <a:r>
              <a:rPr lang="en-HK" dirty="0"/>
              <a:t>Community translation available!    https://members.orcid.org/outreach-resources</a:t>
            </a:r>
          </a:p>
        </p:txBody>
      </p:sp>
    </p:spTree>
    <p:extLst>
      <p:ext uri="{BB962C8B-B14F-4D97-AF65-F5344CB8AC3E}">
        <p14:creationId xmlns:p14="http://schemas.microsoft.com/office/powerpoint/2010/main" val="22298902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C018E54-3BCD-4896-8E80-E79142BF0988}"/>
              </a:ext>
            </a:extLst>
          </p:cNvPr>
          <p:cNvSpPr>
            <a:spLocks noGrp="1"/>
          </p:cNvSpPr>
          <p:nvPr>
            <p:ph type="title"/>
          </p:nvPr>
        </p:nvSpPr>
        <p:spPr/>
        <p:txBody>
          <a:bodyPr/>
          <a:lstStyle/>
          <a:p>
            <a:r>
              <a:rPr lang="en-HK" dirty="0"/>
              <a:t>Outreach resources</a:t>
            </a:r>
          </a:p>
        </p:txBody>
      </p:sp>
      <p:sp>
        <p:nvSpPr>
          <p:cNvPr id="7" name="Content Placeholder 6">
            <a:extLst>
              <a:ext uri="{FF2B5EF4-FFF2-40B4-BE49-F238E27FC236}">
                <a16:creationId xmlns:a16="http://schemas.microsoft.com/office/drawing/2014/main" id="{9E510A6A-1C6C-4E0F-A235-AF0A45B4CC43}"/>
              </a:ext>
            </a:extLst>
          </p:cNvPr>
          <p:cNvSpPr>
            <a:spLocks noGrp="1"/>
          </p:cNvSpPr>
          <p:nvPr>
            <p:ph sz="quarter" idx="13"/>
          </p:nvPr>
        </p:nvSpPr>
        <p:spPr>
          <a:xfrm>
            <a:off x="609600" y="1533073"/>
            <a:ext cx="7924800" cy="501162"/>
          </a:xfrm>
        </p:spPr>
        <p:txBody>
          <a:bodyPr/>
          <a:lstStyle/>
          <a:p>
            <a:r>
              <a:rPr lang="en-HK" dirty="0"/>
              <a:t>ORCID outreach templates</a:t>
            </a:r>
          </a:p>
        </p:txBody>
      </p:sp>
      <p:sp>
        <p:nvSpPr>
          <p:cNvPr id="11" name="Content Placeholder 2">
            <a:extLst>
              <a:ext uri="{FF2B5EF4-FFF2-40B4-BE49-F238E27FC236}">
                <a16:creationId xmlns:a16="http://schemas.microsoft.com/office/drawing/2014/main" id="{E865703C-6B51-4359-9F8D-E0714654F920}"/>
              </a:ext>
            </a:extLst>
          </p:cNvPr>
          <p:cNvSpPr txBox="1">
            <a:spLocks/>
          </p:cNvSpPr>
          <p:nvPr/>
        </p:nvSpPr>
        <p:spPr>
          <a:xfrm>
            <a:off x="609600" y="2172678"/>
            <a:ext cx="7924800" cy="3961422"/>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000"/>
              </a:spcBef>
              <a:spcAft>
                <a:spcPts val="600"/>
              </a:spcAft>
              <a:buFont typeface="Arial" panose="020B0604020202020204" pitchFamily="34" charset="0"/>
              <a:buNone/>
              <a:defRPr sz="2600" b="1" i="0" kern="1200" cap="all" baseline="0">
                <a:solidFill>
                  <a:schemeClr val="tx2"/>
                </a:solidFill>
                <a:latin typeface="Noto Sans Bold" charset="0"/>
                <a:ea typeface="Noto Sans Bold" charset="0"/>
                <a:cs typeface="Noto Sans Bold" charset="0"/>
              </a:defRPr>
            </a:lvl1pPr>
            <a:lvl2pPr marL="438912" indent="-228600" algn="l" defTabSz="914400" rtl="0" eaLnBrk="1" latinLnBrk="0" hangingPunct="1">
              <a:lnSpc>
                <a:spcPct val="100000"/>
              </a:lnSpc>
              <a:spcBef>
                <a:spcPts val="500"/>
              </a:spcBef>
              <a:spcAft>
                <a:spcPts val="600"/>
              </a:spcAft>
              <a:buFont typeface="Arial" panose="020B0604020202020204" pitchFamily="34" charset="0"/>
              <a:buChar char="•"/>
              <a:defRPr sz="2600" b="0" i="0" kern="1200">
                <a:solidFill>
                  <a:schemeClr val="tx2"/>
                </a:solidFill>
                <a:latin typeface="Noto Sans Regular" charset="0"/>
                <a:ea typeface="Noto Sans Regular" charset="0"/>
                <a:cs typeface="Noto Sans Regular" charset="0"/>
              </a:defRPr>
            </a:lvl2pPr>
            <a:lvl3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3pPr>
            <a:lvl4pPr marL="96012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4pPr>
            <a:lvl5pPr marL="123444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8" name="TextBox 7">
            <a:extLst>
              <a:ext uri="{FF2B5EF4-FFF2-40B4-BE49-F238E27FC236}">
                <a16:creationId xmlns:a16="http://schemas.microsoft.com/office/drawing/2014/main" id="{9184CDB2-7C60-4F2C-8A0C-418A01016A39}"/>
              </a:ext>
            </a:extLst>
          </p:cNvPr>
          <p:cNvSpPr txBox="1"/>
          <p:nvPr/>
        </p:nvSpPr>
        <p:spPr>
          <a:xfrm>
            <a:off x="819150" y="6278237"/>
            <a:ext cx="8058633" cy="369332"/>
          </a:xfrm>
          <a:prstGeom prst="rect">
            <a:avLst/>
          </a:prstGeom>
          <a:noFill/>
        </p:spPr>
        <p:txBody>
          <a:bodyPr wrap="square" rtlCol="0">
            <a:spAutoFit/>
          </a:bodyPr>
          <a:lstStyle/>
          <a:p>
            <a:pPr algn="r"/>
            <a:r>
              <a:rPr lang="en-HK" dirty="0"/>
              <a:t> Community translations available!     https://members.orcid.org/outreach-resources</a:t>
            </a:r>
          </a:p>
        </p:txBody>
      </p:sp>
      <p:pic>
        <p:nvPicPr>
          <p:cNvPr id="5" name="Picture 4">
            <a:extLst>
              <a:ext uri="{FF2B5EF4-FFF2-40B4-BE49-F238E27FC236}">
                <a16:creationId xmlns:a16="http://schemas.microsoft.com/office/drawing/2014/main" id="{CB965969-8477-4734-814C-E4A7804782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8178" y="2063263"/>
            <a:ext cx="3051160" cy="3961422"/>
          </a:xfrm>
          <a:prstGeom prst="rect">
            <a:avLst/>
          </a:prstGeom>
          <a:ln>
            <a:solidFill>
              <a:schemeClr val="accent6"/>
            </a:solidFill>
          </a:ln>
        </p:spPr>
      </p:pic>
      <p:sp>
        <p:nvSpPr>
          <p:cNvPr id="12" name="Rectangle 11">
            <a:extLst>
              <a:ext uri="{FF2B5EF4-FFF2-40B4-BE49-F238E27FC236}">
                <a16:creationId xmlns:a16="http://schemas.microsoft.com/office/drawing/2014/main" id="{22C28D76-59AE-466F-8B03-8A922DE49298}"/>
              </a:ext>
            </a:extLst>
          </p:cNvPr>
          <p:cNvSpPr/>
          <p:nvPr/>
        </p:nvSpPr>
        <p:spPr>
          <a:xfrm>
            <a:off x="2219210" y="4225960"/>
            <a:ext cx="2490676" cy="1538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b="1" dirty="0">
                <a:solidFill>
                  <a:schemeClr val="bg1"/>
                </a:solidFill>
              </a:rPr>
              <a:t>Fliers tailored to community:  </a:t>
            </a:r>
          </a:p>
          <a:p>
            <a:r>
              <a:rPr lang="en-HK" sz="1600" dirty="0">
                <a:solidFill>
                  <a:schemeClr val="bg1"/>
                </a:solidFill>
              </a:rPr>
              <a:t>Researchers; Research institutions; Associations; Funders; Publishers</a:t>
            </a:r>
          </a:p>
        </p:txBody>
      </p:sp>
      <p:pic>
        <p:nvPicPr>
          <p:cNvPr id="13" name="Picture 12">
            <a:extLst>
              <a:ext uri="{FF2B5EF4-FFF2-40B4-BE49-F238E27FC236}">
                <a16:creationId xmlns:a16="http://schemas.microsoft.com/office/drawing/2014/main" id="{A179DDAB-4D18-4721-8E18-55B75BB421E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68044" y="3290020"/>
            <a:ext cx="1930372" cy="2731475"/>
          </a:xfrm>
          <a:prstGeom prst="rect">
            <a:avLst/>
          </a:prstGeom>
          <a:ln>
            <a:solidFill>
              <a:schemeClr val="accent6"/>
            </a:solidFill>
          </a:ln>
        </p:spPr>
      </p:pic>
      <p:sp>
        <p:nvSpPr>
          <p:cNvPr id="14" name="Rectangle 13">
            <a:extLst>
              <a:ext uri="{FF2B5EF4-FFF2-40B4-BE49-F238E27FC236}">
                <a16:creationId xmlns:a16="http://schemas.microsoft.com/office/drawing/2014/main" id="{5A4F6F63-84E0-40B3-A9D6-CBB327CE24F8}"/>
              </a:ext>
            </a:extLst>
          </p:cNvPr>
          <p:cNvSpPr/>
          <p:nvPr/>
        </p:nvSpPr>
        <p:spPr>
          <a:xfrm>
            <a:off x="4065976" y="2038763"/>
            <a:ext cx="2399224" cy="1538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b="1" dirty="0">
                <a:solidFill>
                  <a:schemeClr val="bg1"/>
                </a:solidFill>
              </a:rPr>
              <a:t>Pull-up banner and bookmark templates:  </a:t>
            </a:r>
          </a:p>
          <a:p>
            <a:r>
              <a:rPr lang="en-HK" sz="1600" dirty="0">
                <a:solidFill>
                  <a:schemeClr val="bg1"/>
                </a:solidFill>
              </a:rPr>
              <a:t>Registration is free &amp; fast; </a:t>
            </a:r>
          </a:p>
          <a:p>
            <a:r>
              <a:rPr lang="en-HK" sz="1600" dirty="0">
                <a:solidFill>
                  <a:schemeClr val="bg1"/>
                </a:solidFill>
              </a:rPr>
              <a:t>Distinguish yourself in three easy steps </a:t>
            </a:r>
          </a:p>
        </p:txBody>
      </p:sp>
      <p:pic>
        <p:nvPicPr>
          <p:cNvPr id="16" name="Picture 15">
            <a:extLst>
              <a:ext uri="{FF2B5EF4-FFF2-40B4-BE49-F238E27FC236}">
                <a16:creationId xmlns:a16="http://schemas.microsoft.com/office/drawing/2014/main" id="{8E1EC4A1-F164-4F47-9541-1F50D4B8A29E}"/>
              </a:ext>
            </a:extLst>
          </p:cNvPr>
          <p:cNvPicPr>
            <a:picLocks noChangeAspect="1"/>
          </p:cNvPicPr>
          <p:nvPr/>
        </p:nvPicPr>
        <p:blipFill>
          <a:blip r:embed="rId5"/>
          <a:stretch>
            <a:fillRect/>
          </a:stretch>
        </p:blipFill>
        <p:spPr>
          <a:xfrm>
            <a:off x="6523778" y="2046597"/>
            <a:ext cx="2169792" cy="3961422"/>
          </a:xfrm>
          <a:prstGeom prst="rect">
            <a:avLst/>
          </a:prstGeom>
          <a:ln>
            <a:solidFill>
              <a:schemeClr val="accent6"/>
            </a:solidFill>
          </a:ln>
        </p:spPr>
      </p:pic>
      <p:pic>
        <p:nvPicPr>
          <p:cNvPr id="18" name="Picture 17">
            <a:extLst>
              <a:ext uri="{FF2B5EF4-FFF2-40B4-BE49-F238E27FC236}">
                <a16:creationId xmlns:a16="http://schemas.microsoft.com/office/drawing/2014/main" id="{6EC66DB4-7F4F-4304-89FE-5ED80A23963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7016" y="3806234"/>
            <a:ext cx="2953656" cy="2215242"/>
          </a:xfrm>
          <a:prstGeom prst="rect">
            <a:avLst/>
          </a:prstGeom>
        </p:spPr>
      </p:pic>
      <p:pic>
        <p:nvPicPr>
          <p:cNvPr id="20" name="Picture 19">
            <a:extLst>
              <a:ext uri="{FF2B5EF4-FFF2-40B4-BE49-F238E27FC236}">
                <a16:creationId xmlns:a16="http://schemas.microsoft.com/office/drawing/2014/main" id="{B877B9A7-CEA0-4E67-A139-04FF11E92E5E}"/>
              </a:ext>
            </a:extLst>
          </p:cNvPr>
          <p:cNvPicPr>
            <a:picLocks noChangeAspect="1"/>
          </p:cNvPicPr>
          <p:nvPr/>
        </p:nvPicPr>
        <p:blipFill>
          <a:blip r:embed="rId7"/>
          <a:stretch>
            <a:fillRect/>
          </a:stretch>
        </p:blipFill>
        <p:spPr>
          <a:xfrm>
            <a:off x="867288" y="2319379"/>
            <a:ext cx="1907925" cy="1888846"/>
          </a:xfrm>
          <a:prstGeom prst="rect">
            <a:avLst/>
          </a:prstGeom>
        </p:spPr>
      </p:pic>
      <p:sp>
        <p:nvSpPr>
          <p:cNvPr id="21" name="Rectangle 20">
            <a:extLst>
              <a:ext uri="{FF2B5EF4-FFF2-40B4-BE49-F238E27FC236}">
                <a16:creationId xmlns:a16="http://schemas.microsoft.com/office/drawing/2014/main" id="{C3D9D32E-B685-4E87-81C6-5F468925FB3C}"/>
              </a:ext>
            </a:extLst>
          </p:cNvPr>
          <p:cNvSpPr/>
          <p:nvPr/>
        </p:nvSpPr>
        <p:spPr>
          <a:xfrm>
            <a:off x="3057614" y="2664815"/>
            <a:ext cx="2399224" cy="1538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b="1" dirty="0">
                <a:solidFill>
                  <a:schemeClr val="bg1"/>
                </a:solidFill>
              </a:rPr>
              <a:t>3D printer cookie cutter template:  </a:t>
            </a:r>
          </a:p>
          <a:p>
            <a:r>
              <a:rPr lang="en-HK" sz="1600" dirty="0">
                <a:solidFill>
                  <a:schemeClr val="bg1"/>
                </a:solidFill>
              </a:rPr>
              <a:t>Make your own iD cookies</a:t>
            </a:r>
          </a:p>
        </p:txBody>
      </p:sp>
      <p:pic>
        <p:nvPicPr>
          <p:cNvPr id="24" name="Picture 23">
            <a:extLst>
              <a:ext uri="{FF2B5EF4-FFF2-40B4-BE49-F238E27FC236}">
                <a16:creationId xmlns:a16="http://schemas.microsoft.com/office/drawing/2014/main" id="{3524F16B-EEEB-4248-93AB-CB22C622C21D}"/>
              </a:ext>
            </a:extLst>
          </p:cNvPr>
          <p:cNvPicPr>
            <a:picLocks noChangeAspect="1"/>
          </p:cNvPicPr>
          <p:nvPr/>
        </p:nvPicPr>
        <p:blipFill>
          <a:blip r:embed="rId8"/>
          <a:stretch>
            <a:fillRect/>
          </a:stretch>
        </p:blipFill>
        <p:spPr>
          <a:xfrm>
            <a:off x="4883038" y="1977145"/>
            <a:ext cx="3810532" cy="3200847"/>
          </a:xfrm>
          <a:prstGeom prst="rect">
            <a:avLst/>
          </a:prstGeom>
        </p:spPr>
      </p:pic>
      <p:sp>
        <p:nvSpPr>
          <p:cNvPr id="22" name="Rectangle 21">
            <a:extLst>
              <a:ext uri="{FF2B5EF4-FFF2-40B4-BE49-F238E27FC236}">
                <a16:creationId xmlns:a16="http://schemas.microsoft.com/office/drawing/2014/main" id="{FF14594A-331E-4976-99CB-035F78489BD0}"/>
              </a:ext>
            </a:extLst>
          </p:cNvPr>
          <p:cNvSpPr/>
          <p:nvPr/>
        </p:nvSpPr>
        <p:spPr>
          <a:xfrm>
            <a:off x="2939959" y="2203544"/>
            <a:ext cx="2399224" cy="1538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b="1" dirty="0">
                <a:solidFill>
                  <a:schemeClr val="bg1"/>
                </a:solidFill>
              </a:rPr>
              <a:t>Sample graphics and text:  </a:t>
            </a:r>
          </a:p>
          <a:p>
            <a:r>
              <a:rPr lang="en-HK" sz="1600" dirty="0">
                <a:solidFill>
                  <a:schemeClr val="bg1"/>
                </a:solidFill>
              </a:rPr>
              <a:t>Use in your ORCID integration</a:t>
            </a:r>
          </a:p>
        </p:txBody>
      </p:sp>
    </p:spTree>
    <p:extLst>
      <p:ext uri="{BB962C8B-B14F-4D97-AF65-F5344CB8AC3E}">
        <p14:creationId xmlns:p14="http://schemas.microsoft.com/office/powerpoint/2010/main" val="3952633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0" presetClass="exit" presetSubtype="0" fill="hold" nodeType="withEffect">
                                  <p:stCondLst>
                                    <p:cond delay="0"/>
                                  </p:stCondLst>
                                  <p:childTnLst>
                                    <p:animEffect transition="out" filter="fade">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2"/>
                                        </p:tgtEl>
                                      </p:cBhvr>
                                    </p:animEffect>
                                    <p:set>
                                      <p:cBhvr>
                                        <p:cTn id="16" dur="1" fill="hold">
                                          <p:stCondLst>
                                            <p:cond delay="499"/>
                                          </p:stCondLst>
                                        </p:cTn>
                                        <p:tgtEl>
                                          <p:spTgt spid="1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0" presetClass="exit" presetSubtype="0" fill="hold" grpId="1" nodeType="withEffect">
                                  <p:stCondLst>
                                    <p:cond delay="0"/>
                                  </p:stCondLst>
                                  <p:childTnLst>
                                    <p:animEffect transition="out" filter="fad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childTnLst>
                                </p:cTn>
                              </p:par>
                              <p:par>
                                <p:cTn id="40" presetID="10" presetClass="exit" presetSubtype="0" fill="hold" nodeType="withEffect">
                                  <p:stCondLst>
                                    <p:cond delay="0"/>
                                  </p:stCondLst>
                                  <p:childTnLst>
                                    <p:animEffect transition="out" filter="fade">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18"/>
                                        </p:tgtEl>
                                      </p:cBhvr>
                                    </p:animEffect>
                                    <p:set>
                                      <p:cBhvr>
                                        <p:cTn id="45" dur="1" fill="hold">
                                          <p:stCondLst>
                                            <p:cond delay="499"/>
                                          </p:stCondLst>
                                        </p:cTn>
                                        <p:tgtEl>
                                          <p:spTgt spid="18"/>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1"/>
                                        </p:tgtEl>
                                      </p:cBhvr>
                                    </p:animEffect>
                                    <p:set>
                                      <p:cBhvr>
                                        <p:cTn id="48"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4" grpId="1" animBg="1"/>
      <p:bldP spid="21" grpId="0" animBg="1"/>
      <p:bldP spid="21" grpId="1"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C018E54-3BCD-4896-8E80-E79142BF0988}"/>
              </a:ext>
            </a:extLst>
          </p:cNvPr>
          <p:cNvSpPr>
            <a:spLocks noGrp="1"/>
          </p:cNvSpPr>
          <p:nvPr>
            <p:ph type="title"/>
          </p:nvPr>
        </p:nvSpPr>
        <p:spPr>
          <a:xfrm>
            <a:off x="598770" y="-17819"/>
            <a:ext cx="7935629" cy="984738"/>
          </a:xfrm>
        </p:spPr>
        <p:txBody>
          <a:bodyPr/>
          <a:lstStyle/>
          <a:p>
            <a:r>
              <a:rPr lang="en-HK" dirty="0"/>
              <a:t>Outreach resources</a:t>
            </a:r>
          </a:p>
        </p:txBody>
      </p:sp>
      <p:sp>
        <p:nvSpPr>
          <p:cNvPr id="7" name="Content Placeholder 6">
            <a:extLst>
              <a:ext uri="{FF2B5EF4-FFF2-40B4-BE49-F238E27FC236}">
                <a16:creationId xmlns:a16="http://schemas.microsoft.com/office/drawing/2014/main" id="{9E510A6A-1C6C-4E0F-A235-AF0A45B4CC43}"/>
              </a:ext>
            </a:extLst>
          </p:cNvPr>
          <p:cNvSpPr>
            <a:spLocks noGrp="1"/>
          </p:cNvSpPr>
          <p:nvPr>
            <p:ph sz="quarter" idx="13"/>
          </p:nvPr>
        </p:nvSpPr>
        <p:spPr>
          <a:xfrm>
            <a:off x="598770" y="922286"/>
            <a:ext cx="7924800" cy="865215"/>
          </a:xfrm>
        </p:spPr>
        <p:txBody>
          <a:bodyPr>
            <a:normAutofit/>
          </a:bodyPr>
          <a:lstStyle/>
          <a:p>
            <a:r>
              <a:rPr lang="en-HK" dirty="0"/>
              <a:t>Collect &amp; Connect Communications </a:t>
            </a:r>
          </a:p>
        </p:txBody>
      </p:sp>
      <p:sp>
        <p:nvSpPr>
          <p:cNvPr id="10" name="Text Placeholder 9">
            <a:extLst>
              <a:ext uri="{FF2B5EF4-FFF2-40B4-BE49-F238E27FC236}">
                <a16:creationId xmlns:a16="http://schemas.microsoft.com/office/drawing/2014/main" id="{FB28F37D-18D4-4B3D-9CE3-32EBAD669200}"/>
              </a:ext>
            </a:extLst>
          </p:cNvPr>
          <p:cNvSpPr>
            <a:spLocks noGrp="1"/>
          </p:cNvSpPr>
          <p:nvPr>
            <p:ph type="body" sz="quarter" idx="14"/>
          </p:nvPr>
        </p:nvSpPr>
        <p:spPr>
          <a:xfrm>
            <a:off x="401782" y="1496235"/>
            <a:ext cx="8132617" cy="4782002"/>
          </a:xfrm>
        </p:spPr>
        <p:txBody>
          <a:bodyPr>
            <a:normAutofit/>
          </a:bodyPr>
          <a:lstStyle/>
          <a:p>
            <a:r>
              <a:rPr lang="en-US" b="1" dirty="0"/>
              <a:t>	Authenticate. </a:t>
            </a:r>
            <a:r>
              <a:rPr lang="en-US" sz="2000" dirty="0"/>
              <a:t>[ORGANIZATION NAME] is collecting your ORCID </a:t>
            </a:r>
            <a:r>
              <a:rPr lang="en-US" sz="2000" dirty="0" err="1"/>
              <a:t>iD</a:t>
            </a:r>
            <a:r>
              <a:rPr lang="en-US" sz="2000" dirty="0"/>
              <a:t> so that we can [ADD PURPOSE].  When you click the “Authorize” button, we will ask you to share your </a:t>
            </a:r>
            <a:r>
              <a:rPr lang="en-US" sz="2000" dirty="0" err="1"/>
              <a:t>iD</a:t>
            </a:r>
            <a:r>
              <a:rPr lang="en-US" sz="2000" dirty="0"/>
              <a:t> using an authenticated process: either by registering for an ORCID </a:t>
            </a:r>
            <a:r>
              <a:rPr lang="en-US" sz="2000" dirty="0" err="1"/>
              <a:t>iD</a:t>
            </a:r>
            <a:r>
              <a:rPr lang="en-US" sz="2000" dirty="0"/>
              <a:t> or, if you already have one, to sign in to your ORCID account. We do this to ensure that you are correctly identified and securely connecting your ORCID </a:t>
            </a:r>
            <a:r>
              <a:rPr lang="en-US" sz="2000" dirty="0" err="1"/>
              <a:t>iD.</a:t>
            </a:r>
            <a:r>
              <a:rPr lang="en-US" sz="2000" dirty="0"/>
              <a:t> Learn more in </a:t>
            </a:r>
            <a:r>
              <a:rPr lang="en-US" sz="2000" dirty="0">
                <a:hlinkClick r:id="rId3"/>
              </a:rPr>
              <a:t>What’s so special about signing in</a:t>
            </a:r>
            <a:r>
              <a:rPr lang="en-US" sz="2000" dirty="0"/>
              <a:t>.</a:t>
            </a:r>
          </a:p>
          <a:p>
            <a:r>
              <a:rPr lang="en-US" b="1" dirty="0"/>
              <a:t>	Display.</a:t>
            </a:r>
            <a:r>
              <a:rPr lang="en-US" dirty="0"/>
              <a:t> </a:t>
            </a:r>
            <a:r>
              <a:rPr lang="en-US" sz="2000" dirty="0"/>
              <a:t>To acknowledge that you have used your iD and that it has been authenticated, we display the ORCID iD icon  alongside your name on [our website/in our publications/in our database/etc.]. Learn more in </a:t>
            </a:r>
            <a:r>
              <a:rPr lang="en-US" sz="2000" dirty="0">
                <a:hlinkClick r:id="rId4"/>
              </a:rPr>
              <a:t>How should an ORCID </a:t>
            </a:r>
            <a:r>
              <a:rPr lang="en-US" sz="2000" dirty="0" err="1">
                <a:hlinkClick r:id="rId4"/>
              </a:rPr>
              <a:t>iD</a:t>
            </a:r>
            <a:r>
              <a:rPr lang="en-US" sz="2000" dirty="0">
                <a:hlinkClick r:id="rId4"/>
              </a:rPr>
              <a:t> be displayed</a:t>
            </a:r>
            <a:r>
              <a:rPr lang="en-US" sz="2000" dirty="0"/>
              <a:t>.</a:t>
            </a:r>
            <a:endParaRPr lang="en-US" dirty="0"/>
          </a:p>
        </p:txBody>
      </p:sp>
      <p:sp>
        <p:nvSpPr>
          <p:cNvPr id="11" name="Content Placeholder 2">
            <a:extLst>
              <a:ext uri="{FF2B5EF4-FFF2-40B4-BE49-F238E27FC236}">
                <a16:creationId xmlns:a16="http://schemas.microsoft.com/office/drawing/2014/main" id="{E865703C-6B51-4359-9F8D-E0714654F920}"/>
              </a:ext>
            </a:extLst>
          </p:cNvPr>
          <p:cNvSpPr txBox="1">
            <a:spLocks/>
          </p:cNvSpPr>
          <p:nvPr/>
        </p:nvSpPr>
        <p:spPr>
          <a:xfrm>
            <a:off x="609600" y="2172678"/>
            <a:ext cx="7924800" cy="3961422"/>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000"/>
              </a:spcBef>
              <a:spcAft>
                <a:spcPts val="600"/>
              </a:spcAft>
              <a:buFont typeface="Arial" panose="020B0604020202020204" pitchFamily="34" charset="0"/>
              <a:buNone/>
              <a:defRPr sz="2600" b="1" i="0" kern="1200" cap="all" baseline="0">
                <a:solidFill>
                  <a:schemeClr val="tx2"/>
                </a:solidFill>
                <a:latin typeface="Noto Sans Bold" charset="0"/>
                <a:ea typeface="Noto Sans Bold" charset="0"/>
                <a:cs typeface="Noto Sans Bold" charset="0"/>
              </a:defRPr>
            </a:lvl1pPr>
            <a:lvl2pPr marL="438912" indent="-228600" algn="l" defTabSz="914400" rtl="0" eaLnBrk="1" latinLnBrk="0" hangingPunct="1">
              <a:lnSpc>
                <a:spcPct val="100000"/>
              </a:lnSpc>
              <a:spcBef>
                <a:spcPts val="500"/>
              </a:spcBef>
              <a:spcAft>
                <a:spcPts val="600"/>
              </a:spcAft>
              <a:buFont typeface="Arial" panose="020B0604020202020204" pitchFamily="34" charset="0"/>
              <a:buChar char="•"/>
              <a:defRPr sz="2600" b="0" i="0" kern="1200">
                <a:solidFill>
                  <a:schemeClr val="tx2"/>
                </a:solidFill>
                <a:latin typeface="Noto Sans Regular" charset="0"/>
                <a:ea typeface="Noto Sans Regular" charset="0"/>
                <a:cs typeface="Noto Sans Regular" charset="0"/>
              </a:defRPr>
            </a:lvl2pPr>
            <a:lvl3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3pPr>
            <a:lvl4pPr marL="96012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4pPr>
            <a:lvl5pPr marL="123444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8" name="TextBox 7">
            <a:extLst>
              <a:ext uri="{FF2B5EF4-FFF2-40B4-BE49-F238E27FC236}">
                <a16:creationId xmlns:a16="http://schemas.microsoft.com/office/drawing/2014/main" id="{9184CDB2-7C60-4F2C-8A0C-418A01016A39}"/>
              </a:ext>
            </a:extLst>
          </p:cNvPr>
          <p:cNvSpPr txBox="1"/>
          <p:nvPr/>
        </p:nvSpPr>
        <p:spPr>
          <a:xfrm>
            <a:off x="1122745" y="6278237"/>
            <a:ext cx="7755038" cy="369332"/>
          </a:xfrm>
          <a:prstGeom prst="rect">
            <a:avLst/>
          </a:prstGeom>
          <a:noFill/>
        </p:spPr>
        <p:txBody>
          <a:bodyPr wrap="square" rtlCol="0">
            <a:spAutoFit/>
          </a:bodyPr>
          <a:lstStyle/>
          <a:p>
            <a:pPr algn="r"/>
            <a:r>
              <a:rPr lang="en-HK" dirty="0"/>
              <a:t>https://members.orcid.org/api/resources/graphics</a:t>
            </a:r>
          </a:p>
        </p:txBody>
      </p:sp>
      <p:pic>
        <p:nvPicPr>
          <p:cNvPr id="3" name="Picture 2">
            <a:extLst>
              <a:ext uri="{FF2B5EF4-FFF2-40B4-BE49-F238E27FC236}">
                <a16:creationId xmlns:a16="http://schemas.microsoft.com/office/drawing/2014/main" id="{153B8FF4-F5D6-D640-B381-E7ADD16B7D6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585637" y="1369916"/>
            <a:ext cx="537108" cy="537108"/>
          </a:xfrm>
          <a:prstGeom prst="rect">
            <a:avLst/>
          </a:prstGeom>
        </p:spPr>
      </p:pic>
      <p:pic>
        <p:nvPicPr>
          <p:cNvPr id="5" name="Picture 4">
            <a:extLst>
              <a:ext uri="{FF2B5EF4-FFF2-40B4-BE49-F238E27FC236}">
                <a16:creationId xmlns:a16="http://schemas.microsoft.com/office/drawing/2014/main" id="{76952E39-FC81-F14A-96E3-595E318105F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7714" y="4113197"/>
            <a:ext cx="552954" cy="552954"/>
          </a:xfrm>
          <a:prstGeom prst="rect">
            <a:avLst/>
          </a:prstGeom>
        </p:spPr>
      </p:pic>
      <p:pic>
        <p:nvPicPr>
          <p:cNvPr id="1026" name="Picture 2" descr="https://orcid.org/sites/default/files/images/orcid_16x16.png">
            <a:extLst>
              <a:ext uri="{FF2B5EF4-FFF2-40B4-BE49-F238E27FC236}">
                <a16:creationId xmlns:a16="http://schemas.microsoft.com/office/drawing/2014/main" id="{D3905C3B-AC20-44D7-9058-02A0153E065F}"/>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96200" y="4592316"/>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06213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C018E54-3BCD-4896-8E80-E79142BF0988}"/>
              </a:ext>
            </a:extLst>
          </p:cNvPr>
          <p:cNvSpPr>
            <a:spLocks noGrp="1"/>
          </p:cNvSpPr>
          <p:nvPr>
            <p:ph type="title"/>
          </p:nvPr>
        </p:nvSpPr>
        <p:spPr>
          <a:xfrm>
            <a:off x="609600" y="-62934"/>
            <a:ext cx="7935629" cy="984738"/>
          </a:xfrm>
        </p:spPr>
        <p:txBody>
          <a:bodyPr/>
          <a:lstStyle/>
          <a:p>
            <a:r>
              <a:rPr lang="en-HK" dirty="0"/>
              <a:t>Outreach resources</a:t>
            </a:r>
          </a:p>
        </p:txBody>
      </p:sp>
      <p:sp>
        <p:nvSpPr>
          <p:cNvPr id="10" name="Text Placeholder 9">
            <a:extLst>
              <a:ext uri="{FF2B5EF4-FFF2-40B4-BE49-F238E27FC236}">
                <a16:creationId xmlns:a16="http://schemas.microsoft.com/office/drawing/2014/main" id="{FB28F37D-18D4-4B3D-9CE3-32EBAD669200}"/>
              </a:ext>
            </a:extLst>
          </p:cNvPr>
          <p:cNvSpPr>
            <a:spLocks noGrp="1"/>
          </p:cNvSpPr>
          <p:nvPr>
            <p:ph type="body" sz="quarter" idx="14"/>
          </p:nvPr>
        </p:nvSpPr>
        <p:spPr>
          <a:xfrm>
            <a:off x="210820" y="966918"/>
            <a:ext cx="8711528" cy="5167181"/>
          </a:xfrm>
        </p:spPr>
        <p:txBody>
          <a:bodyPr>
            <a:normAutofit fontScale="92500"/>
          </a:bodyPr>
          <a:lstStyle/>
          <a:p>
            <a:r>
              <a:rPr lang="en-US" sz="2600" b="1" dirty="0"/>
              <a:t>	Connect</a:t>
            </a:r>
            <a:r>
              <a:rPr lang="en-US" sz="2600" dirty="0"/>
              <a:t>. </a:t>
            </a:r>
            <a:r>
              <a:rPr lang="en-US" sz="2200" dirty="0"/>
              <a:t>By sharing your </a:t>
            </a:r>
            <a:r>
              <a:rPr lang="en-US" sz="2200" dirty="0" err="1"/>
              <a:t>iD</a:t>
            </a:r>
            <a:r>
              <a:rPr lang="en-US" sz="2200" dirty="0"/>
              <a:t> with [ORGANIZATION NAME], and giving us permission to read and update your ORCID record, you enable us to help you keep your record up-to-date with trusted information. Learn more in </a:t>
            </a:r>
            <a:r>
              <a:rPr lang="en-US" sz="2200" dirty="0">
                <a:hlinkClick r:id="rId3"/>
              </a:rPr>
              <a:t>Six ways to make your ORCID iD work for you!</a:t>
            </a:r>
            <a:endParaRPr lang="en-US" sz="100" dirty="0"/>
          </a:p>
          <a:p>
            <a:r>
              <a:rPr lang="en-US" sz="2600" b="1" dirty="0"/>
              <a:t>	Collect.</a:t>
            </a:r>
            <a:r>
              <a:rPr lang="en-US" sz="2600" dirty="0"/>
              <a:t> </a:t>
            </a:r>
            <a:r>
              <a:rPr lang="en-US" sz="2200" dirty="0"/>
              <a:t>Filling in the same information about yourself over and over again is frustrating. That’s why we let you choose to use information from your ORCID record to [ADD SPECIFIC USE CASE, e.g., populate our online forms]. Learn more in </a:t>
            </a:r>
            <a:r>
              <a:rPr lang="en-US" sz="2200" dirty="0">
                <a:hlinkClick r:id="rId4"/>
              </a:rPr>
              <a:t>Enter once, reuse often</a:t>
            </a:r>
            <a:r>
              <a:rPr lang="en-US" sz="2200" dirty="0"/>
              <a:t>.</a:t>
            </a:r>
          </a:p>
          <a:p>
            <a:r>
              <a:rPr lang="en-US" sz="2600" b="1" dirty="0"/>
              <a:t>	Synchronize.</a:t>
            </a:r>
            <a:r>
              <a:rPr lang="en-US" sz="2600" dirty="0"/>
              <a:t> </a:t>
            </a:r>
            <a:r>
              <a:rPr lang="en-US" sz="2200" dirty="0"/>
              <a:t>[ORGANIZATION NAME] is making it possible for you to easily share your research information and keep it up-to-date.  With your permission, we will synchronize information between [SYSTEM NAME] and your ORCID record, in real time OR every XX days/weeks. Learn more in </a:t>
            </a:r>
            <a:r>
              <a:rPr lang="en-US" sz="2200" dirty="0">
                <a:hlinkClick r:id="rId4"/>
              </a:rPr>
              <a:t>Enter once, reuse often</a:t>
            </a:r>
            <a:r>
              <a:rPr lang="en-US" sz="2200" dirty="0"/>
              <a:t>.</a:t>
            </a:r>
          </a:p>
          <a:p>
            <a:endParaRPr lang="en-US" dirty="0"/>
          </a:p>
        </p:txBody>
      </p:sp>
      <p:sp>
        <p:nvSpPr>
          <p:cNvPr id="11" name="Content Placeholder 2">
            <a:extLst>
              <a:ext uri="{FF2B5EF4-FFF2-40B4-BE49-F238E27FC236}">
                <a16:creationId xmlns:a16="http://schemas.microsoft.com/office/drawing/2014/main" id="{E865703C-6B51-4359-9F8D-E0714654F920}"/>
              </a:ext>
            </a:extLst>
          </p:cNvPr>
          <p:cNvSpPr txBox="1">
            <a:spLocks/>
          </p:cNvSpPr>
          <p:nvPr/>
        </p:nvSpPr>
        <p:spPr>
          <a:xfrm>
            <a:off x="609600" y="2172678"/>
            <a:ext cx="7924800" cy="3961422"/>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000"/>
              </a:spcBef>
              <a:spcAft>
                <a:spcPts val="600"/>
              </a:spcAft>
              <a:buFont typeface="Arial" panose="020B0604020202020204" pitchFamily="34" charset="0"/>
              <a:buNone/>
              <a:defRPr sz="2600" b="1" i="0" kern="1200" cap="all" baseline="0">
                <a:solidFill>
                  <a:schemeClr val="tx2"/>
                </a:solidFill>
                <a:latin typeface="Noto Sans Bold" charset="0"/>
                <a:ea typeface="Noto Sans Bold" charset="0"/>
                <a:cs typeface="Noto Sans Bold" charset="0"/>
              </a:defRPr>
            </a:lvl1pPr>
            <a:lvl2pPr marL="438912" indent="-228600" algn="l" defTabSz="914400" rtl="0" eaLnBrk="1" latinLnBrk="0" hangingPunct="1">
              <a:lnSpc>
                <a:spcPct val="100000"/>
              </a:lnSpc>
              <a:spcBef>
                <a:spcPts val="500"/>
              </a:spcBef>
              <a:spcAft>
                <a:spcPts val="600"/>
              </a:spcAft>
              <a:buFont typeface="Arial" panose="020B0604020202020204" pitchFamily="34" charset="0"/>
              <a:buChar char="•"/>
              <a:defRPr sz="2600" b="0" i="0" kern="1200">
                <a:solidFill>
                  <a:schemeClr val="tx2"/>
                </a:solidFill>
                <a:latin typeface="Noto Sans Regular" charset="0"/>
                <a:ea typeface="Noto Sans Regular" charset="0"/>
                <a:cs typeface="Noto Sans Regular" charset="0"/>
              </a:defRPr>
            </a:lvl2pPr>
            <a:lvl3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3pPr>
            <a:lvl4pPr marL="96012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4pPr>
            <a:lvl5pPr marL="123444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8" name="TextBox 7">
            <a:extLst>
              <a:ext uri="{FF2B5EF4-FFF2-40B4-BE49-F238E27FC236}">
                <a16:creationId xmlns:a16="http://schemas.microsoft.com/office/drawing/2014/main" id="{9184CDB2-7C60-4F2C-8A0C-418A01016A39}"/>
              </a:ext>
            </a:extLst>
          </p:cNvPr>
          <p:cNvSpPr txBox="1"/>
          <p:nvPr/>
        </p:nvSpPr>
        <p:spPr>
          <a:xfrm>
            <a:off x="1122745" y="6278237"/>
            <a:ext cx="7755038" cy="369332"/>
          </a:xfrm>
          <a:prstGeom prst="rect">
            <a:avLst/>
          </a:prstGeom>
          <a:noFill/>
        </p:spPr>
        <p:txBody>
          <a:bodyPr wrap="square" rtlCol="0">
            <a:spAutoFit/>
          </a:bodyPr>
          <a:lstStyle/>
          <a:p>
            <a:pPr algn="r"/>
            <a:r>
              <a:rPr lang="en-HK" dirty="0"/>
              <a:t>https://members.orcid.org/api/resources/graphics</a:t>
            </a:r>
          </a:p>
        </p:txBody>
      </p:sp>
      <p:pic>
        <p:nvPicPr>
          <p:cNvPr id="3" name="Picture 2">
            <a:extLst>
              <a:ext uri="{FF2B5EF4-FFF2-40B4-BE49-F238E27FC236}">
                <a16:creationId xmlns:a16="http://schemas.microsoft.com/office/drawing/2014/main" id="{FCF401D9-20CB-8149-BDB7-EE6DFB18AB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8373" y="832044"/>
            <a:ext cx="491836" cy="491836"/>
          </a:xfrm>
          <a:prstGeom prst="rect">
            <a:avLst/>
          </a:prstGeom>
        </p:spPr>
      </p:pic>
      <p:pic>
        <p:nvPicPr>
          <p:cNvPr id="12" name="Picture 11">
            <a:extLst>
              <a:ext uri="{FF2B5EF4-FFF2-40B4-BE49-F238E27FC236}">
                <a16:creationId xmlns:a16="http://schemas.microsoft.com/office/drawing/2014/main" id="{DDC323B7-7A5C-C640-9B65-5A0670FC7D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8373" y="2607952"/>
            <a:ext cx="535800" cy="535800"/>
          </a:xfrm>
          <a:prstGeom prst="rect">
            <a:avLst/>
          </a:prstGeom>
        </p:spPr>
      </p:pic>
      <p:pic>
        <p:nvPicPr>
          <p:cNvPr id="14" name="Picture 13">
            <a:extLst>
              <a:ext uri="{FF2B5EF4-FFF2-40B4-BE49-F238E27FC236}">
                <a16:creationId xmlns:a16="http://schemas.microsoft.com/office/drawing/2014/main" id="{8B33B50C-6810-0643-ABB1-EC7D71AB62A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488373" y="4123245"/>
            <a:ext cx="542946" cy="542946"/>
          </a:xfrm>
          <a:prstGeom prst="rect">
            <a:avLst/>
          </a:prstGeom>
        </p:spPr>
      </p:pic>
    </p:spTree>
    <p:extLst>
      <p:ext uri="{BB962C8B-B14F-4D97-AF65-F5344CB8AC3E}">
        <p14:creationId xmlns:p14="http://schemas.microsoft.com/office/powerpoint/2010/main" val="3584262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t="-34100"/>
          <a:stretch/>
        </p:blipFill>
        <p:spPr>
          <a:xfrm>
            <a:off x="0" y="-1"/>
            <a:ext cx="3045708" cy="6143017"/>
          </a:xfrm>
          <a:prstGeom prst="rect">
            <a:avLst/>
          </a:prstGeom>
        </p:spPr>
      </p:pic>
      <p:sp>
        <p:nvSpPr>
          <p:cNvPr id="3" name="Text Placeholder 2"/>
          <p:cNvSpPr>
            <a:spLocks noGrp="1"/>
          </p:cNvSpPr>
          <p:nvPr>
            <p:ph sz="quarter" idx="11"/>
          </p:nvPr>
        </p:nvSpPr>
        <p:spPr>
          <a:xfrm>
            <a:off x="3398234" y="1054100"/>
            <a:ext cx="5339365" cy="4953000"/>
          </a:xfrm>
        </p:spPr>
        <p:txBody>
          <a:bodyPr anchor="ctr" anchorCtr="0">
            <a:normAutofit fontScale="92500"/>
          </a:bodyPr>
          <a:lstStyle/>
          <a:p>
            <a:pPr>
              <a:lnSpc>
                <a:spcPct val="110000"/>
              </a:lnSpc>
            </a:pPr>
            <a:r>
              <a:rPr lang="en-US" sz="2400" dirty="0"/>
              <a:t>ORCID – what and why?</a:t>
            </a:r>
          </a:p>
          <a:p>
            <a:pPr lvl="1">
              <a:lnSpc>
                <a:spcPct val="110000"/>
              </a:lnSpc>
            </a:pPr>
            <a:r>
              <a:rPr lang="en-US" sz="2000" dirty="0"/>
              <a:t>ORCID facts and figures</a:t>
            </a:r>
          </a:p>
          <a:p>
            <a:pPr lvl="1">
              <a:lnSpc>
                <a:spcPct val="110000"/>
              </a:lnSpc>
            </a:pPr>
            <a:r>
              <a:rPr lang="en-US" sz="2000" dirty="0"/>
              <a:t>ORCID for research organizations </a:t>
            </a:r>
          </a:p>
          <a:p>
            <a:pPr lvl="1">
              <a:lnSpc>
                <a:spcPct val="110000"/>
              </a:lnSpc>
            </a:pPr>
            <a:r>
              <a:rPr lang="en-US" sz="2000" dirty="0"/>
              <a:t>ORCID for researchers </a:t>
            </a:r>
          </a:p>
          <a:p>
            <a:pPr lvl="1">
              <a:lnSpc>
                <a:spcPct val="110000"/>
              </a:lnSpc>
            </a:pPr>
            <a:r>
              <a:rPr lang="en-US" sz="2000" dirty="0"/>
              <a:t>Use cases</a:t>
            </a:r>
          </a:p>
          <a:p>
            <a:pPr>
              <a:lnSpc>
                <a:spcPct val="110000"/>
              </a:lnSpc>
            </a:pPr>
            <a:r>
              <a:rPr lang="en-US" sz="2400" dirty="0"/>
              <a:t>ORCID resources</a:t>
            </a:r>
          </a:p>
          <a:p>
            <a:pPr lvl="1">
              <a:lnSpc>
                <a:spcPct val="110000"/>
              </a:lnSpc>
            </a:pPr>
            <a:r>
              <a:rPr lang="en-US" sz="2000" dirty="0"/>
              <a:t>Sample communications plan</a:t>
            </a:r>
          </a:p>
          <a:p>
            <a:pPr lvl="1">
              <a:lnSpc>
                <a:spcPct val="110000"/>
              </a:lnSpc>
            </a:pPr>
            <a:r>
              <a:rPr lang="en-US" sz="2000" dirty="0"/>
              <a:t>Resource and templates </a:t>
            </a:r>
          </a:p>
          <a:p>
            <a:pPr>
              <a:lnSpc>
                <a:spcPct val="110000"/>
              </a:lnSpc>
            </a:pPr>
            <a:r>
              <a:rPr lang="en-US" sz="2400" dirty="0"/>
              <a:t>Community resources and examples </a:t>
            </a:r>
          </a:p>
          <a:p>
            <a:pPr>
              <a:lnSpc>
                <a:spcPct val="110000"/>
              </a:lnSpc>
            </a:pPr>
            <a:r>
              <a:rPr lang="en-US" sz="2400" dirty="0"/>
              <a:t>Q&amp;A </a:t>
            </a:r>
          </a:p>
        </p:txBody>
      </p:sp>
      <p:sp>
        <p:nvSpPr>
          <p:cNvPr id="5" name="Title 1"/>
          <p:cNvSpPr>
            <a:spLocks noGrp="1"/>
          </p:cNvSpPr>
          <p:nvPr>
            <p:ph type="title"/>
          </p:nvPr>
        </p:nvSpPr>
        <p:spPr>
          <a:xfrm>
            <a:off x="3471332" y="195856"/>
            <a:ext cx="6016101" cy="715337"/>
          </a:xfrm>
        </p:spPr>
        <p:txBody>
          <a:bodyPr/>
          <a:lstStyle/>
          <a:p>
            <a:r>
              <a:rPr lang="en-US" sz="3200" dirty="0">
                <a:solidFill>
                  <a:srgbClr val="A4CD39"/>
                </a:solidFill>
                <a:latin typeface="Arial"/>
                <a:cs typeface="Arial"/>
              </a:rPr>
              <a:t>agenda</a:t>
            </a:r>
            <a:endParaRPr lang="en-US" sz="3200" dirty="0">
              <a:solidFill>
                <a:schemeClr val="tx2"/>
              </a:solidFill>
            </a:endParaRPr>
          </a:p>
        </p:txBody>
      </p:sp>
      <p:pic>
        <p:nvPicPr>
          <p:cNvPr id="7" name="Picture Placeholder 6"/>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8284476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B4F7DE8-C17E-4C85-A8F8-F76B928F91B3}"/>
              </a:ext>
            </a:extLst>
          </p:cNvPr>
          <p:cNvSpPr>
            <a:spLocks noGrp="1"/>
          </p:cNvSpPr>
          <p:nvPr>
            <p:ph sz="quarter" idx="13"/>
          </p:nvPr>
        </p:nvSpPr>
        <p:spPr/>
        <p:txBody>
          <a:bodyPr/>
          <a:lstStyle/>
          <a:p>
            <a:r>
              <a:rPr lang="en-HK" dirty="0"/>
              <a:t>Outreach videos</a:t>
            </a:r>
          </a:p>
        </p:txBody>
      </p:sp>
      <p:pic>
        <p:nvPicPr>
          <p:cNvPr id="6" name="Picture 5">
            <a:extLst>
              <a:ext uri="{FF2B5EF4-FFF2-40B4-BE49-F238E27FC236}">
                <a16:creationId xmlns:a16="http://schemas.microsoft.com/office/drawing/2014/main" id="{48A9806C-2188-4FBD-A288-89E0B9166F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 y="3327649"/>
            <a:ext cx="3729199" cy="2091612"/>
          </a:xfrm>
          <a:prstGeom prst="rect">
            <a:avLst/>
          </a:prstGeom>
          <a:ln>
            <a:noFill/>
          </a:ln>
          <a:effectLst>
            <a:outerShdw blurRad="190500" algn="tl" rotWithShape="0">
              <a:srgbClr val="000000">
                <a:alpha val="70000"/>
              </a:srgbClr>
            </a:outerShdw>
          </a:effectLst>
        </p:spPr>
      </p:pic>
      <p:sp>
        <p:nvSpPr>
          <p:cNvPr id="9" name="Oval 8">
            <a:extLst>
              <a:ext uri="{FF2B5EF4-FFF2-40B4-BE49-F238E27FC236}">
                <a16:creationId xmlns:a16="http://schemas.microsoft.com/office/drawing/2014/main" id="{7CA917CC-CB21-4CD2-9B65-D9C2648AAE57}"/>
              </a:ext>
            </a:extLst>
          </p:cNvPr>
          <p:cNvSpPr/>
          <p:nvPr/>
        </p:nvSpPr>
        <p:spPr>
          <a:xfrm>
            <a:off x="4054534" y="5175352"/>
            <a:ext cx="317395" cy="287167"/>
          </a:xfrm>
          <a:prstGeom prst="ellipse">
            <a:avLst/>
          </a:prstGeom>
          <a:noFill/>
          <a:ln>
            <a:solidFill>
              <a:srgbClr val="FC80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Straight Connector 10">
            <a:extLst>
              <a:ext uri="{FF2B5EF4-FFF2-40B4-BE49-F238E27FC236}">
                <a16:creationId xmlns:a16="http://schemas.microsoft.com/office/drawing/2014/main" id="{9E472781-D321-4BC8-86AC-6846945CB7B2}"/>
              </a:ext>
            </a:extLst>
          </p:cNvPr>
          <p:cNvCxnSpPr>
            <a:cxnSpLocks/>
          </p:cNvCxnSpPr>
          <p:nvPr/>
        </p:nvCxnSpPr>
        <p:spPr>
          <a:xfrm flipV="1">
            <a:off x="4338799" y="4934294"/>
            <a:ext cx="692441" cy="349298"/>
          </a:xfrm>
          <a:prstGeom prst="line">
            <a:avLst/>
          </a:prstGeom>
          <a:ln w="15875">
            <a:solidFill>
              <a:srgbClr val="FC800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AF98484-7C9D-48A9-B1C0-04DD2AB8E608}"/>
              </a:ext>
            </a:extLst>
          </p:cNvPr>
          <p:cNvCxnSpPr>
            <a:cxnSpLocks/>
            <a:stCxn id="9" idx="5"/>
          </p:cNvCxnSpPr>
          <p:nvPr/>
        </p:nvCxnSpPr>
        <p:spPr>
          <a:xfrm>
            <a:off x="4325448" y="5420464"/>
            <a:ext cx="734201" cy="570280"/>
          </a:xfrm>
          <a:prstGeom prst="line">
            <a:avLst/>
          </a:prstGeom>
          <a:ln w="15875">
            <a:solidFill>
              <a:srgbClr val="FC8004"/>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67FC21EB-C97F-48FF-AC22-6E49FEA0E698}"/>
              </a:ext>
            </a:extLst>
          </p:cNvPr>
          <p:cNvPicPr>
            <a:picLocks noChangeAspect="1"/>
          </p:cNvPicPr>
          <p:nvPr/>
        </p:nvPicPr>
        <p:blipFill>
          <a:blip r:embed="rId4"/>
          <a:stretch>
            <a:fillRect/>
          </a:stretch>
        </p:blipFill>
        <p:spPr>
          <a:xfrm>
            <a:off x="5032978" y="4934293"/>
            <a:ext cx="1373388" cy="1056452"/>
          </a:xfrm>
          <a:prstGeom prst="rect">
            <a:avLst/>
          </a:prstGeom>
        </p:spPr>
      </p:pic>
      <p:sp>
        <p:nvSpPr>
          <p:cNvPr id="8" name="Title 7">
            <a:extLst>
              <a:ext uri="{FF2B5EF4-FFF2-40B4-BE49-F238E27FC236}">
                <a16:creationId xmlns:a16="http://schemas.microsoft.com/office/drawing/2014/main" id="{DFD6E787-5845-4A9F-AF3A-347E8719F6C6}"/>
              </a:ext>
            </a:extLst>
          </p:cNvPr>
          <p:cNvSpPr>
            <a:spLocks noGrp="1"/>
          </p:cNvSpPr>
          <p:nvPr>
            <p:ph type="title"/>
          </p:nvPr>
        </p:nvSpPr>
        <p:spPr/>
        <p:txBody>
          <a:bodyPr/>
          <a:lstStyle/>
          <a:p>
            <a:r>
              <a:rPr lang="en-HK" dirty="0"/>
              <a:t>Outreach resources</a:t>
            </a:r>
          </a:p>
        </p:txBody>
      </p:sp>
      <p:sp>
        <p:nvSpPr>
          <p:cNvPr id="12" name="TextBox 11">
            <a:extLst>
              <a:ext uri="{FF2B5EF4-FFF2-40B4-BE49-F238E27FC236}">
                <a16:creationId xmlns:a16="http://schemas.microsoft.com/office/drawing/2014/main" id="{CC6A8205-26BD-4520-A767-5948612B85E8}"/>
              </a:ext>
            </a:extLst>
          </p:cNvPr>
          <p:cNvSpPr txBox="1"/>
          <p:nvPr/>
        </p:nvSpPr>
        <p:spPr>
          <a:xfrm>
            <a:off x="1122745" y="6278237"/>
            <a:ext cx="7755038" cy="369332"/>
          </a:xfrm>
          <a:prstGeom prst="rect">
            <a:avLst/>
          </a:prstGeom>
          <a:noFill/>
        </p:spPr>
        <p:txBody>
          <a:bodyPr wrap="square" rtlCol="0">
            <a:spAutoFit/>
          </a:bodyPr>
          <a:lstStyle/>
          <a:p>
            <a:pPr algn="r"/>
            <a:r>
              <a:rPr lang="en-HK" dirty="0"/>
              <a:t>https://orcid.org/help</a:t>
            </a:r>
          </a:p>
        </p:txBody>
      </p:sp>
      <p:sp>
        <p:nvSpPr>
          <p:cNvPr id="16" name="TextBox 15">
            <a:extLst>
              <a:ext uri="{FF2B5EF4-FFF2-40B4-BE49-F238E27FC236}">
                <a16:creationId xmlns:a16="http://schemas.microsoft.com/office/drawing/2014/main" id="{755711D3-E38C-497F-B9A7-7085DA47990A}"/>
              </a:ext>
            </a:extLst>
          </p:cNvPr>
          <p:cNvSpPr txBox="1"/>
          <p:nvPr/>
        </p:nvSpPr>
        <p:spPr>
          <a:xfrm>
            <a:off x="754903" y="2509600"/>
            <a:ext cx="3268239" cy="646331"/>
          </a:xfrm>
          <a:prstGeom prst="rect">
            <a:avLst/>
          </a:prstGeom>
          <a:noFill/>
        </p:spPr>
        <p:txBody>
          <a:bodyPr wrap="square" rtlCol="0">
            <a:spAutoFit/>
          </a:bodyPr>
          <a:lstStyle/>
          <a:p>
            <a:r>
              <a:rPr lang="en-HK" b="1" i="1" dirty="0">
                <a:solidFill>
                  <a:schemeClr val="accent6">
                    <a:lumMod val="50000"/>
                  </a:schemeClr>
                </a:solidFill>
              </a:rPr>
              <a:t>Why ORCID?</a:t>
            </a:r>
            <a:r>
              <a:rPr lang="en-HK" i="1" dirty="0">
                <a:solidFill>
                  <a:schemeClr val="accent6">
                    <a:lumMod val="50000"/>
                  </a:schemeClr>
                </a:solidFill>
              </a:rPr>
              <a:t> </a:t>
            </a:r>
            <a:r>
              <a:rPr lang="en-HK" dirty="0">
                <a:solidFill>
                  <a:schemeClr val="accent6">
                    <a:lumMod val="50000"/>
                  </a:schemeClr>
                </a:solidFill>
              </a:rPr>
              <a:t>Researchers share how they benefit from ORCID</a:t>
            </a:r>
          </a:p>
        </p:txBody>
      </p:sp>
      <p:sp>
        <p:nvSpPr>
          <p:cNvPr id="17" name="TextBox 16">
            <a:extLst>
              <a:ext uri="{FF2B5EF4-FFF2-40B4-BE49-F238E27FC236}">
                <a16:creationId xmlns:a16="http://schemas.microsoft.com/office/drawing/2014/main" id="{8289C829-A28B-4DE1-BE94-0F6D301A3E41}"/>
              </a:ext>
            </a:extLst>
          </p:cNvPr>
          <p:cNvSpPr txBox="1"/>
          <p:nvPr/>
        </p:nvSpPr>
        <p:spPr>
          <a:xfrm>
            <a:off x="4812553" y="3513017"/>
            <a:ext cx="3732675" cy="923330"/>
          </a:xfrm>
          <a:prstGeom prst="rect">
            <a:avLst/>
          </a:prstGeom>
          <a:noFill/>
        </p:spPr>
        <p:txBody>
          <a:bodyPr wrap="square" rtlCol="0">
            <a:spAutoFit/>
          </a:bodyPr>
          <a:lstStyle/>
          <a:p>
            <a:r>
              <a:rPr lang="en-HK" b="1" i="1" dirty="0">
                <a:solidFill>
                  <a:schemeClr val="accent6">
                    <a:lumMod val="50000"/>
                  </a:schemeClr>
                </a:solidFill>
              </a:rPr>
              <a:t>What is ORCID?</a:t>
            </a:r>
            <a:r>
              <a:rPr lang="en-HK" i="1" dirty="0">
                <a:solidFill>
                  <a:schemeClr val="accent6">
                    <a:lumMod val="50000"/>
                  </a:schemeClr>
                </a:solidFill>
              </a:rPr>
              <a:t> </a:t>
            </a:r>
            <a:r>
              <a:rPr lang="en-HK" dirty="0">
                <a:solidFill>
                  <a:schemeClr val="accent6">
                    <a:lumMod val="50000"/>
                  </a:schemeClr>
                </a:solidFill>
              </a:rPr>
              <a:t>Explains ORCID and its benefits from the point of view of a researcher, Sofia Garcia</a:t>
            </a:r>
          </a:p>
        </p:txBody>
      </p:sp>
      <p:pic>
        <p:nvPicPr>
          <p:cNvPr id="19" name="Picture 18">
            <a:extLst>
              <a:ext uri="{FF2B5EF4-FFF2-40B4-BE49-F238E27FC236}">
                <a16:creationId xmlns:a16="http://schemas.microsoft.com/office/drawing/2014/main" id="{8250E856-6DF1-4A2B-A5CE-47EAB22FA4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26854" y="1657525"/>
            <a:ext cx="3168270" cy="1774232"/>
          </a:xfrm>
          <a:prstGeom prst="rect">
            <a:avLst/>
          </a:prstGeom>
          <a:ln>
            <a:noFill/>
          </a:ln>
          <a:effectLst>
            <a:outerShdw blurRad="190500" algn="tl" rotWithShape="0">
              <a:srgbClr val="000000">
                <a:alpha val="70000"/>
              </a:srgbClr>
            </a:outerShdw>
          </a:effectLst>
        </p:spPr>
      </p:pic>
      <p:sp>
        <p:nvSpPr>
          <p:cNvPr id="20" name="TextBox 19">
            <a:extLst>
              <a:ext uri="{FF2B5EF4-FFF2-40B4-BE49-F238E27FC236}">
                <a16:creationId xmlns:a16="http://schemas.microsoft.com/office/drawing/2014/main" id="{FF6DA319-F4D7-47FE-AAF7-08EDBE7EA952}"/>
              </a:ext>
            </a:extLst>
          </p:cNvPr>
          <p:cNvSpPr txBox="1"/>
          <p:nvPr/>
        </p:nvSpPr>
        <p:spPr>
          <a:xfrm>
            <a:off x="6406971" y="4830376"/>
            <a:ext cx="2737634" cy="1200329"/>
          </a:xfrm>
          <a:prstGeom prst="rect">
            <a:avLst/>
          </a:prstGeom>
          <a:noFill/>
        </p:spPr>
        <p:txBody>
          <a:bodyPr wrap="square" rtlCol="0">
            <a:spAutoFit/>
          </a:bodyPr>
          <a:lstStyle/>
          <a:p>
            <a:r>
              <a:rPr lang="en-HK" dirty="0">
                <a:solidFill>
                  <a:schemeClr val="accent6">
                    <a:lumMod val="50000"/>
                  </a:schemeClr>
                </a:solidFill>
              </a:rPr>
              <a:t>Captions and community translations available –contact us to contribute a translation!</a:t>
            </a:r>
          </a:p>
        </p:txBody>
      </p:sp>
    </p:spTree>
    <p:extLst>
      <p:ext uri="{BB962C8B-B14F-4D97-AF65-F5344CB8AC3E}">
        <p14:creationId xmlns:p14="http://schemas.microsoft.com/office/powerpoint/2010/main" val="19467299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6" name="Title 5">
            <a:extLst>
              <a:ext uri="{FF2B5EF4-FFF2-40B4-BE49-F238E27FC236}">
                <a16:creationId xmlns:a16="http://schemas.microsoft.com/office/drawing/2014/main" id="{E5554744-DB16-4492-940D-D00C406D5219}"/>
              </a:ext>
            </a:extLst>
          </p:cNvPr>
          <p:cNvSpPr>
            <a:spLocks noGrp="1"/>
          </p:cNvSpPr>
          <p:nvPr>
            <p:ph type="title"/>
          </p:nvPr>
        </p:nvSpPr>
        <p:spPr/>
        <p:txBody>
          <a:bodyPr/>
          <a:lstStyle/>
          <a:p>
            <a:r>
              <a:rPr lang="en-HK"/>
              <a:t>User outreach</a:t>
            </a:r>
            <a:endParaRPr lang="en-HK" dirty="0"/>
          </a:p>
        </p:txBody>
      </p:sp>
      <p:sp>
        <p:nvSpPr>
          <p:cNvPr id="9" name="Content Placeholder 8">
            <a:extLst>
              <a:ext uri="{FF2B5EF4-FFF2-40B4-BE49-F238E27FC236}">
                <a16:creationId xmlns:a16="http://schemas.microsoft.com/office/drawing/2014/main" id="{9A065E09-1202-4F77-9E1A-A6AD5A6066F2}"/>
              </a:ext>
            </a:extLst>
          </p:cNvPr>
          <p:cNvSpPr>
            <a:spLocks noGrp="1"/>
          </p:cNvSpPr>
          <p:nvPr>
            <p:ph sz="quarter" idx="13"/>
          </p:nvPr>
        </p:nvSpPr>
        <p:spPr/>
        <p:txBody>
          <a:bodyPr/>
          <a:lstStyle/>
          <a:p>
            <a:r>
              <a:rPr lang="en-HK" dirty="0"/>
              <a:t>User Support documents</a:t>
            </a:r>
          </a:p>
        </p:txBody>
      </p:sp>
      <p:sp>
        <p:nvSpPr>
          <p:cNvPr id="3" name="Text Placeholder 2">
            <a:extLst>
              <a:ext uri="{FF2B5EF4-FFF2-40B4-BE49-F238E27FC236}">
                <a16:creationId xmlns:a16="http://schemas.microsoft.com/office/drawing/2014/main" id="{17290706-2120-4213-A0E0-5582795C5276}"/>
              </a:ext>
            </a:extLst>
          </p:cNvPr>
          <p:cNvSpPr>
            <a:spLocks noGrp="1"/>
          </p:cNvSpPr>
          <p:nvPr>
            <p:ph type="body" sz="quarter" idx="14"/>
          </p:nvPr>
        </p:nvSpPr>
        <p:spPr>
          <a:xfrm>
            <a:off x="750277" y="3849650"/>
            <a:ext cx="7643445" cy="2347950"/>
          </a:xfrm>
        </p:spPr>
        <p:txBody>
          <a:bodyPr>
            <a:normAutofit/>
          </a:bodyPr>
          <a:lstStyle/>
          <a:p>
            <a:r>
              <a:rPr lang="en-GB" dirty="0"/>
              <a:t>ORCID support portal: </a:t>
            </a:r>
            <a:r>
              <a:rPr lang="en-US" dirty="0">
                <a:solidFill>
                  <a:srgbClr val="A6CE38"/>
                </a:solidFill>
              </a:rPr>
              <a:t>https://orcid.org/help</a:t>
            </a:r>
            <a:endParaRPr lang="en-GB" dirty="0"/>
          </a:p>
          <a:p>
            <a:r>
              <a:rPr lang="en-GB" dirty="0"/>
              <a:t>All ORCID support documents available via CC-0 license to use and reuse</a:t>
            </a:r>
          </a:p>
          <a:p>
            <a:r>
              <a:rPr lang="en-GB" dirty="0"/>
              <a:t>Frequent question that you can’t find the answer to? Let us know! </a:t>
            </a:r>
            <a:r>
              <a:rPr lang="en-US" dirty="0">
                <a:solidFill>
                  <a:srgbClr val="A6CE38"/>
                </a:solidFill>
              </a:rPr>
              <a:t>community@orcid.org</a:t>
            </a:r>
            <a:endParaRPr lang="en-GB" dirty="0"/>
          </a:p>
        </p:txBody>
      </p:sp>
      <p:pic>
        <p:nvPicPr>
          <p:cNvPr id="5" name="Picture 4">
            <a:extLst>
              <a:ext uri="{FF2B5EF4-FFF2-40B4-BE49-F238E27FC236}">
                <a16:creationId xmlns:a16="http://schemas.microsoft.com/office/drawing/2014/main" id="{39D9C548-7898-4B71-8CEA-D9C210F64C6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46249" y="2063263"/>
            <a:ext cx="5651499" cy="1875287"/>
          </a:xfrm>
          <a:prstGeom prst="rect">
            <a:avLst/>
          </a:prstGeom>
        </p:spPr>
      </p:pic>
    </p:spTree>
    <p:extLst>
      <p:ext uri="{BB962C8B-B14F-4D97-AF65-F5344CB8AC3E}">
        <p14:creationId xmlns:p14="http://schemas.microsoft.com/office/powerpoint/2010/main" val="14410741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6" name="Title 5">
            <a:extLst>
              <a:ext uri="{FF2B5EF4-FFF2-40B4-BE49-F238E27FC236}">
                <a16:creationId xmlns:a16="http://schemas.microsoft.com/office/drawing/2014/main" id="{E5554744-DB16-4492-940D-D00C406D5219}"/>
              </a:ext>
            </a:extLst>
          </p:cNvPr>
          <p:cNvSpPr>
            <a:spLocks noGrp="1"/>
          </p:cNvSpPr>
          <p:nvPr>
            <p:ph type="title"/>
          </p:nvPr>
        </p:nvSpPr>
        <p:spPr/>
        <p:txBody>
          <a:bodyPr/>
          <a:lstStyle/>
          <a:p>
            <a:r>
              <a:rPr lang="en-HK" dirty="0"/>
              <a:t>User outreach</a:t>
            </a:r>
          </a:p>
        </p:txBody>
      </p:sp>
      <p:sp>
        <p:nvSpPr>
          <p:cNvPr id="9" name="Content Placeholder 8">
            <a:extLst>
              <a:ext uri="{FF2B5EF4-FFF2-40B4-BE49-F238E27FC236}">
                <a16:creationId xmlns:a16="http://schemas.microsoft.com/office/drawing/2014/main" id="{9A065E09-1202-4F77-9E1A-A6AD5A6066F2}"/>
              </a:ext>
            </a:extLst>
          </p:cNvPr>
          <p:cNvSpPr>
            <a:spLocks noGrp="1"/>
          </p:cNvSpPr>
          <p:nvPr>
            <p:ph sz="quarter" idx="13"/>
          </p:nvPr>
        </p:nvSpPr>
        <p:spPr/>
        <p:txBody>
          <a:bodyPr/>
          <a:lstStyle/>
          <a:p>
            <a:r>
              <a:rPr lang="en-HK" dirty="0"/>
              <a:t>User Support Video tutorials</a:t>
            </a:r>
          </a:p>
        </p:txBody>
      </p:sp>
      <p:sp>
        <p:nvSpPr>
          <p:cNvPr id="3" name="Text Placeholder 2">
            <a:extLst>
              <a:ext uri="{FF2B5EF4-FFF2-40B4-BE49-F238E27FC236}">
                <a16:creationId xmlns:a16="http://schemas.microsoft.com/office/drawing/2014/main" id="{17290706-2120-4213-A0E0-5582795C5276}"/>
              </a:ext>
            </a:extLst>
          </p:cNvPr>
          <p:cNvSpPr>
            <a:spLocks noGrp="1"/>
          </p:cNvSpPr>
          <p:nvPr>
            <p:ph type="body" sz="quarter" idx="14"/>
          </p:nvPr>
        </p:nvSpPr>
        <p:spPr>
          <a:xfrm>
            <a:off x="890954" y="2172677"/>
            <a:ext cx="7643445" cy="3878987"/>
          </a:xfrm>
          <a:prstGeom prst="rect">
            <a:avLst/>
          </a:prstGeom>
        </p:spPr>
        <p:txBody>
          <a:bodyPr>
            <a:normAutofit/>
          </a:bodyPr>
          <a:lstStyle/>
          <a:p>
            <a:pPr marL="342900" indent="-342900">
              <a:buFont typeface="Arial" panose="020B0604020202020204" pitchFamily="34" charset="0"/>
              <a:buChar char="•"/>
            </a:pPr>
            <a:r>
              <a:rPr lang="en-GB" dirty="0"/>
              <a:t>How-to series </a:t>
            </a:r>
            <a:br>
              <a:rPr lang="en-GB" dirty="0"/>
            </a:br>
            <a:r>
              <a:rPr lang="en-GB" dirty="0"/>
              <a:t>linked from </a:t>
            </a:r>
            <a:br>
              <a:rPr lang="en-GB" dirty="0"/>
            </a:br>
            <a:r>
              <a:rPr lang="en-GB" dirty="0"/>
              <a:t>support portal</a:t>
            </a:r>
            <a:br>
              <a:rPr lang="en-GB" dirty="0"/>
            </a:br>
            <a:r>
              <a:rPr lang="en-US" dirty="0">
                <a:solidFill>
                  <a:srgbClr val="A6CE38"/>
                </a:solidFill>
              </a:rPr>
              <a:t>https://orcid.org/help</a:t>
            </a:r>
            <a:endParaRPr lang="en-GB" dirty="0"/>
          </a:p>
          <a:p>
            <a:pPr marL="342900" indent="-342900">
              <a:buFont typeface="Arial" panose="020B0604020202020204" pitchFamily="34" charset="0"/>
              <a:buChar char="•"/>
            </a:pPr>
            <a:r>
              <a:rPr lang="en-GB" dirty="0"/>
              <a:t>Suggest new videos: </a:t>
            </a:r>
            <a:r>
              <a:rPr lang="en-US" dirty="0">
                <a:solidFill>
                  <a:srgbClr val="A6CE38"/>
                </a:solidFill>
              </a:rPr>
              <a:t>https://support.orcid.org/forums/390876 </a:t>
            </a:r>
          </a:p>
          <a:p>
            <a:pPr marL="342900" indent="-342900">
              <a:buFont typeface="Arial" panose="020B0604020202020204" pitchFamily="34" charset="0"/>
              <a:buChar char="•"/>
            </a:pPr>
            <a:r>
              <a:rPr lang="en-GB" dirty="0"/>
              <a:t>All videos available via CC-0 license to use and reuse</a:t>
            </a:r>
          </a:p>
        </p:txBody>
      </p:sp>
      <p:pic>
        <p:nvPicPr>
          <p:cNvPr id="7" name="Picture 6">
            <a:extLst>
              <a:ext uri="{FF2B5EF4-FFF2-40B4-BE49-F238E27FC236}">
                <a16:creationId xmlns:a16="http://schemas.microsoft.com/office/drawing/2014/main" id="{3523BCF6-BDE5-458E-97AD-713FB7BF85B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12676" y="2063263"/>
            <a:ext cx="4405745" cy="1494584"/>
          </a:xfrm>
          <a:prstGeom prst="rect">
            <a:avLst/>
          </a:prstGeom>
        </p:spPr>
      </p:pic>
    </p:spTree>
    <p:extLst>
      <p:ext uri="{BB962C8B-B14F-4D97-AF65-F5344CB8AC3E}">
        <p14:creationId xmlns:p14="http://schemas.microsoft.com/office/powerpoint/2010/main" val="20562112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51F80-AEE3-4D5C-9CC5-EE4AC7B069E6}"/>
              </a:ext>
            </a:extLst>
          </p:cNvPr>
          <p:cNvSpPr>
            <a:spLocks noGrp="1"/>
          </p:cNvSpPr>
          <p:nvPr>
            <p:ph type="title"/>
          </p:nvPr>
        </p:nvSpPr>
        <p:spPr/>
        <p:txBody>
          <a:bodyPr/>
          <a:lstStyle/>
          <a:p>
            <a:r>
              <a:rPr lang="en-HK" dirty="0"/>
              <a:t>Community examples</a:t>
            </a:r>
          </a:p>
        </p:txBody>
      </p:sp>
      <p:sp>
        <p:nvSpPr>
          <p:cNvPr id="3" name="Content Placeholder 2">
            <a:extLst>
              <a:ext uri="{FF2B5EF4-FFF2-40B4-BE49-F238E27FC236}">
                <a16:creationId xmlns:a16="http://schemas.microsoft.com/office/drawing/2014/main" id="{226513C8-F91F-4CB7-988B-6F8381ED388E}"/>
              </a:ext>
            </a:extLst>
          </p:cNvPr>
          <p:cNvSpPr>
            <a:spLocks noGrp="1"/>
          </p:cNvSpPr>
          <p:nvPr>
            <p:ph sz="quarter" idx="13"/>
          </p:nvPr>
        </p:nvSpPr>
        <p:spPr/>
        <p:txBody>
          <a:bodyPr/>
          <a:lstStyle/>
          <a:p>
            <a:r>
              <a:rPr lang="en-HK" dirty="0"/>
              <a:t>Pop-up and launch events</a:t>
            </a:r>
          </a:p>
        </p:txBody>
      </p:sp>
      <p:sp>
        <p:nvSpPr>
          <p:cNvPr id="5" name="TextBox 4">
            <a:extLst>
              <a:ext uri="{FF2B5EF4-FFF2-40B4-BE49-F238E27FC236}">
                <a16:creationId xmlns:a16="http://schemas.microsoft.com/office/drawing/2014/main" id="{63F5107D-8400-422A-BADB-CE5E6AF86487}"/>
              </a:ext>
            </a:extLst>
          </p:cNvPr>
          <p:cNvSpPr txBox="1"/>
          <p:nvPr/>
        </p:nvSpPr>
        <p:spPr>
          <a:xfrm>
            <a:off x="1122745" y="6203406"/>
            <a:ext cx="7755038" cy="646331"/>
          </a:xfrm>
          <a:prstGeom prst="rect">
            <a:avLst/>
          </a:prstGeom>
          <a:noFill/>
        </p:spPr>
        <p:txBody>
          <a:bodyPr wrap="square" rtlCol="0">
            <a:spAutoFit/>
          </a:bodyPr>
          <a:lstStyle/>
          <a:p>
            <a:pPr algn="r"/>
            <a:r>
              <a:rPr lang="en-HK" dirty="0"/>
              <a:t>“Six Examples of Creative Promotion of ORICD by Libraries”, Library Connect, https://doi.org/10.5281/zenodo.1037675</a:t>
            </a:r>
          </a:p>
        </p:txBody>
      </p:sp>
      <p:sp>
        <p:nvSpPr>
          <p:cNvPr id="8" name="Rectangle 1">
            <a:extLst>
              <a:ext uri="{FF2B5EF4-FFF2-40B4-BE49-F238E27FC236}">
                <a16:creationId xmlns:a16="http://schemas.microsoft.com/office/drawing/2014/main" id="{1CEEE199-00E8-4CDA-B8FE-EEF53C7F2DF7}"/>
              </a:ext>
            </a:extLst>
          </p:cNvPr>
          <p:cNvSpPr>
            <a:spLocks noChangeArrowheads="1"/>
          </p:cNvSpPr>
          <p:nvPr/>
        </p:nvSpPr>
        <p:spPr bwMode="auto">
          <a:xfrm>
            <a:off x="276225" y="3902273"/>
            <a:ext cx="99386" cy="21544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505050"/>
                </a:solidFill>
                <a:effectLst/>
                <a:latin typeface="Arial" panose="020B0604020202020204" pitchFamily="34" charset="0"/>
                <a:ea typeface="NexusSans"/>
              </a:rPr>
              <a:t>  </a:t>
            </a:r>
            <a:endParaRPr kumimoji="0" lang="en-US" altLang="en-US" sz="33000" b="0" i="0" u="none" strike="noStrike" cap="none" normalizeH="0" baseline="0" dirty="0">
              <a:ln>
                <a:noFill/>
              </a:ln>
              <a:solidFill>
                <a:srgbClr val="505050"/>
              </a:solidFill>
              <a:effectLst/>
              <a:latin typeface="Arial" panose="020B0604020202020204" pitchFamily="34" charset="0"/>
              <a:ea typeface="NexusSans"/>
            </a:endParaRPr>
          </a:p>
        </p:txBody>
      </p:sp>
      <p:pic>
        <p:nvPicPr>
          <p:cNvPr id="1028" name="Picture 4" descr="ORCID promotion at Bond University - banners">
            <a:extLst>
              <a:ext uri="{FF2B5EF4-FFF2-40B4-BE49-F238E27FC236}">
                <a16:creationId xmlns:a16="http://schemas.microsoft.com/office/drawing/2014/main" id="{A57A9253-57EB-4687-8B32-CC9CDCF975F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78485" y="1565740"/>
            <a:ext cx="3769690" cy="44756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A9D2BD7A-F9DC-43F4-914C-87D158123C7A}"/>
              </a:ext>
            </a:extLst>
          </p:cNvPr>
          <p:cNvSpPr/>
          <p:nvPr/>
        </p:nvSpPr>
        <p:spPr>
          <a:xfrm>
            <a:off x="4240835" y="1502168"/>
            <a:ext cx="4362450" cy="11371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dirty="0"/>
              <a:t>Pull-up banners featuring researcher testimony. </a:t>
            </a:r>
            <a:r>
              <a:rPr lang="en-HK" i="1" dirty="0"/>
              <a:t>Source: Bond University.</a:t>
            </a:r>
            <a:endParaRPr lang="en-HK" dirty="0">
              <a:solidFill>
                <a:schemeClr val="tx1">
                  <a:lumMod val="60000"/>
                  <a:lumOff val="40000"/>
                </a:schemeClr>
              </a:solidFill>
            </a:endParaRPr>
          </a:p>
        </p:txBody>
      </p:sp>
      <p:sp>
        <p:nvSpPr>
          <p:cNvPr id="11" name="Rectangle 10">
            <a:extLst>
              <a:ext uri="{FF2B5EF4-FFF2-40B4-BE49-F238E27FC236}">
                <a16:creationId xmlns:a16="http://schemas.microsoft.com/office/drawing/2014/main" id="{CC431A23-B774-407F-882B-4E01BBD7EB09}"/>
              </a:ext>
            </a:extLst>
          </p:cNvPr>
          <p:cNvSpPr/>
          <p:nvPr/>
        </p:nvSpPr>
        <p:spPr>
          <a:xfrm>
            <a:off x="515592" y="1390040"/>
            <a:ext cx="8268183" cy="4698726"/>
          </a:xfrm>
          <a:prstGeom prst="rect">
            <a:avLst/>
          </a:prstGeom>
          <a:solidFill>
            <a:schemeClr val="bg1">
              <a:alpha val="7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pic>
        <p:nvPicPr>
          <p:cNvPr id="1030" name="Picture 6" descr="ORCID promotion - mug from University of Auckland">
            <a:extLst>
              <a:ext uri="{FF2B5EF4-FFF2-40B4-BE49-F238E27FC236}">
                <a16:creationId xmlns:a16="http://schemas.microsoft.com/office/drawing/2014/main" id="{48F212DB-BC23-4510-86F7-1D68C189469E}"/>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56344" y="2235324"/>
            <a:ext cx="2381250" cy="2390775"/>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E380BA82-9A0F-4013-8731-FCF67CEE1832}"/>
              </a:ext>
            </a:extLst>
          </p:cNvPr>
          <p:cNvSpPr/>
          <p:nvPr/>
        </p:nvSpPr>
        <p:spPr>
          <a:xfrm>
            <a:off x="3559313" y="4036530"/>
            <a:ext cx="4381530" cy="1538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dirty="0"/>
              <a:t>Customized mugs for researchers who connected to University of Auckland  during ORCID pilot. </a:t>
            </a:r>
            <a:r>
              <a:rPr lang="en-HK" i="1" dirty="0"/>
              <a:t>Source: @emmaric2247. </a:t>
            </a:r>
            <a:r>
              <a:rPr lang="en-HK" dirty="0">
                <a:solidFill>
                  <a:schemeClr val="tx1">
                    <a:lumMod val="60000"/>
                    <a:lumOff val="40000"/>
                  </a:schemeClr>
                </a:solidFill>
              </a:rPr>
              <a:t>https://twitter.com/emmaric2247/status/</a:t>
            </a:r>
            <a:br>
              <a:rPr lang="en-HK" dirty="0">
                <a:solidFill>
                  <a:schemeClr val="tx1">
                    <a:lumMod val="60000"/>
                    <a:lumOff val="40000"/>
                  </a:schemeClr>
                </a:solidFill>
              </a:rPr>
            </a:br>
            <a:r>
              <a:rPr lang="en-HK" dirty="0">
                <a:solidFill>
                  <a:schemeClr val="tx1">
                    <a:lumMod val="60000"/>
                    <a:lumOff val="40000"/>
                  </a:schemeClr>
                </a:solidFill>
              </a:rPr>
              <a:t>811662466409058304</a:t>
            </a:r>
          </a:p>
        </p:txBody>
      </p:sp>
      <p:sp>
        <p:nvSpPr>
          <p:cNvPr id="13" name="Rectangle 12">
            <a:extLst>
              <a:ext uri="{FF2B5EF4-FFF2-40B4-BE49-F238E27FC236}">
                <a16:creationId xmlns:a16="http://schemas.microsoft.com/office/drawing/2014/main" id="{B7AEDFEA-3D7C-4874-9EFC-E8A2AFAB4095}"/>
              </a:ext>
            </a:extLst>
          </p:cNvPr>
          <p:cNvSpPr/>
          <p:nvPr/>
        </p:nvSpPr>
        <p:spPr>
          <a:xfrm>
            <a:off x="560323" y="1450853"/>
            <a:ext cx="8363433" cy="4539222"/>
          </a:xfrm>
          <a:prstGeom prst="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pic>
        <p:nvPicPr>
          <p:cNvPr id="1026" name="Picture 2" descr="ORCID promotion University of Minnesota">
            <a:extLst>
              <a:ext uri="{FF2B5EF4-FFF2-40B4-BE49-F238E27FC236}">
                <a16:creationId xmlns:a16="http://schemas.microsoft.com/office/drawing/2014/main" id="{C21E00B4-E2F9-416F-A919-7CF96F3FE31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079143" y="1523764"/>
            <a:ext cx="3141662" cy="3141662"/>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F9249D3E-342C-4A03-B9C2-13A2179A61AD}"/>
              </a:ext>
            </a:extLst>
          </p:cNvPr>
          <p:cNvSpPr/>
          <p:nvPr/>
        </p:nvSpPr>
        <p:spPr>
          <a:xfrm>
            <a:off x="1054417" y="1813659"/>
            <a:ext cx="3769690" cy="1538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dirty="0"/>
              <a:t>Cookies and banners at the University of Minnesota Library’s ORCID pop-up booth. </a:t>
            </a:r>
            <a:r>
              <a:rPr lang="en-HK" i="1" dirty="0"/>
              <a:t>Source: UMN</a:t>
            </a:r>
            <a:r>
              <a:rPr lang="en-HK" dirty="0"/>
              <a:t>,  </a:t>
            </a:r>
            <a:r>
              <a:rPr lang="en-HK" dirty="0">
                <a:solidFill>
                  <a:schemeClr val="tx1">
                    <a:lumMod val="60000"/>
                    <a:lumOff val="40000"/>
                  </a:schemeClr>
                </a:solidFill>
              </a:rPr>
              <a:t>https://www.instagram.com/p/</a:t>
            </a:r>
            <a:br>
              <a:rPr lang="en-HK" dirty="0">
                <a:solidFill>
                  <a:schemeClr val="tx1">
                    <a:lumMod val="60000"/>
                    <a:lumOff val="40000"/>
                  </a:schemeClr>
                </a:solidFill>
              </a:rPr>
            </a:br>
            <a:r>
              <a:rPr lang="en-HK" dirty="0" err="1">
                <a:solidFill>
                  <a:schemeClr val="tx1">
                    <a:lumMod val="60000"/>
                    <a:lumOff val="40000"/>
                  </a:schemeClr>
                </a:solidFill>
              </a:rPr>
              <a:t>BYYufIVF_iq</a:t>
            </a:r>
            <a:r>
              <a:rPr lang="en-HK" dirty="0">
                <a:solidFill>
                  <a:schemeClr val="tx1">
                    <a:lumMod val="60000"/>
                    <a:lumOff val="40000"/>
                  </a:schemeClr>
                </a:solidFill>
              </a:rPr>
              <a:t>/</a:t>
            </a:r>
          </a:p>
        </p:txBody>
      </p:sp>
    </p:spTree>
    <p:extLst>
      <p:ext uri="{BB962C8B-B14F-4D97-AF65-F5344CB8AC3E}">
        <p14:creationId xmlns:p14="http://schemas.microsoft.com/office/powerpoint/2010/main" val="412409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13"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51F80-AEE3-4D5C-9CC5-EE4AC7B069E6}"/>
              </a:ext>
            </a:extLst>
          </p:cNvPr>
          <p:cNvSpPr>
            <a:spLocks noGrp="1"/>
          </p:cNvSpPr>
          <p:nvPr>
            <p:ph type="title"/>
          </p:nvPr>
        </p:nvSpPr>
        <p:spPr/>
        <p:txBody>
          <a:bodyPr/>
          <a:lstStyle/>
          <a:p>
            <a:r>
              <a:rPr lang="en-HK" dirty="0"/>
              <a:t>Community examples</a:t>
            </a:r>
          </a:p>
        </p:txBody>
      </p:sp>
      <p:sp>
        <p:nvSpPr>
          <p:cNvPr id="3" name="Content Placeholder 2">
            <a:extLst>
              <a:ext uri="{FF2B5EF4-FFF2-40B4-BE49-F238E27FC236}">
                <a16:creationId xmlns:a16="http://schemas.microsoft.com/office/drawing/2014/main" id="{226513C8-F91F-4CB7-988B-6F8381ED388E}"/>
              </a:ext>
            </a:extLst>
          </p:cNvPr>
          <p:cNvSpPr>
            <a:spLocks noGrp="1"/>
          </p:cNvSpPr>
          <p:nvPr>
            <p:ph sz="quarter" idx="13"/>
          </p:nvPr>
        </p:nvSpPr>
        <p:spPr/>
        <p:txBody>
          <a:bodyPr>
            <a:normAutofit/>
          </a:bodyPr>
          <a:lstStyle/>
          <a:p>
            <a:r>
              <a:rPr lang="en-HK" dirty="0"/>
              <a:t>User Support: Custom videos </a:t>
            </a:r>
          </a:p>
        </p:txBody>
      </p:sp>
      <p:pic>
        <p:nvPicPr>
          <p:cNvPr id="6" name="Picture 5">
            <a:extLst>
              <a:ext uri="{FF2B5EF4-FFF2-40B4-BE49-F238E27FC236}">
                <a16:creationId xmlns:a16="http://schemas.microsoft.com/office/drawing/2014/main" id="{04EE9CD6-DC43-4363-82AB-725D878527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2950" y="2180374"/>
            <a:ext cx="4072783" cy="22875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ectangle 7">
            <a:extLst>
              <a:ext uri="{FF2B5EF4-FFF2-40B4-BE49-F238E27FC236}">
                <a16:creationId xmlns:a16="http://schemas.microsoft.com/office/drawing/2014/main" id="{ADAD2E36-8583-4D7D-96CF-C99858749946}"/>
              </a:ext>
            </a:extLst>
          </p:cNvPr>
          <p:cNvSpPr/>
          <p:nvPr/>
        </p:nvSpPr>
        <p:spPr>
          <a:xfrm>
            <a:off x="914402" y="4217545"/>
            <a:ext cx="3228974" cy="9806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dirty="0"/>
              <a:t>OpenEdition: walkthrough to set up iD and link to OpenEdition: </a:t>
            </a:r>
            <a:r>
              <a:rPr lang="en-HK" dirty="0">
                <a:solidFill>
                  <a:schemeClr val="tx1">
                    <a:lumMod val="60000"/>
                    <a:lumOff val="40000"/>
                  </a:schemeClr>
                </a:solidFill>
              </a:rPr>
              <a:t>https://vimeo.com/227702125</a:t>
            </a:r>
          </a:p>
        </p:txBody>
      </p:sp>
      <p:pic>
        <p:nvPicPr>
          <p:cNvPr id="13" name="Picture 12">
            <a:extLst>
              <a:ext uri="{FF2B5EF4-FFF2-40B4-BE49-F238E27FC236}">
                <a16:creationId xmlns:a16="http://schemas.microsoft.com/office/drawing/2014/main" id="{07D0872A-4DFF-4FA1-86D5-55B7708C25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95234" y="3107532"/>
            <a:ext cx="4218939" cy="2048751"/>
          </a:xfrm>
          <a:prstGeom prst="rect">
            <a:avLst/>
          </a:prstGeom>
        </p:spPr>
      </p:pic>
      <p:sp>
        <p:nvSpPr>
          <p:cNvPr id="14" name="Rectangle 13">
            <a:extLst>
              <a:ext uri="{FF2B5EF4-FFF2-40B4-BE49-F238E27FC236}">
                <a16:creationId xmlns:a16="http://schemas.microsoft.com/office/drawing/2014/main" id="{29F37F6C-AD94-4BAC-93C9-7EDAB505A88E}"/>
              </a:ext>
            </a:extLst>
          </p:cNvPr>
          <p:cNvSpPr/>
          <p:nvPr/>
        </p:nvSpPr>
        <p:spPr>
          <a:xfrm>
            <a:off x="2650331" y="2132545"/>
            <a:ext cx="3976054" cy="11916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dirty="0"/>
              <a:t>EMSL: Walkthrough of how they collect ORCID </a:t>
            </a:r>
            <a:r>
              <a:rPr lang="en-HK" dirty="0" err="1"/>
              <a:t>iDs</a:t>
            </a:r>
            <a:r>
              <a:rPr lang="en-HK" dirty="0"/>
              <a:t> and update permissions: </a:t>
            </a:r>
            <a:r>
              <a:rPr lang="en-HK" dirty="0">
                <a:solidFill>
                  <a:schemeClr val="tx1">
                    <a:lumMod val="60000"/>
                    <a:lumOff val="40000"/>
                  </a:schemeClr>
                </a:solidFill>
              </a:rPr>
              <a:t>https://vimeo.com/273234758/7688f969f5</a:t>
            </a:r>
          </a:p>
        </p:txBody>
      </p:sp>
      <p:pic>
        <p:nvPicPr>
          <p:cNvPr id="9" name="Picture 8">
            <a:extLst>
              <a:ext uri="{FF2B5EF4-FFF2-40B4-BE49-F238E27FC236}">
                <a16:creationId xmlns:a16="http://schemas.microsoft.com/office/drawing/2014/main" id="{85223A42-2403-4430-AB6A-0FFB3D23ECF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2000" y="3640960"/>
            <a:ext cx="4091389" cy="22184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Rectangle 10">
            <a:extLst>
              <a:ext uri="{FF2B5EF4-FFF2-40B4-BE49-F238E27FC236}">
                <a16:creationId xmlns:a16="http://schemas.microsoft.com/office/drawing/2014/main" id="{C42C9117-F8DF-44E5-8236-DA1AE3F0F96E}"/>
              </a:ext>
            </a:extLst>
          </p:cNvPr>
          <p:cNvSpPr/>
          <p:nvPr/>
        </p:nvSpPr>
        <p:spPr>
          <a:xfrm>
            <a:off x="5658696" y="2833199"/>
            <a:ext cx="3228974" cy="11916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dirty="0"/>
              <a:t>Hong Kong Baptist University: walkthrough to connect iD via personalized emails: </a:t>
            </a:r>
            <a:r>
              <a:rPr lang="en-HK" dirty="0">
                <a:solidFill>
                  <a:schemeClr val="tx1">
                    <a:lumMod val="60000"/>
                    <a:lumOff val="40000"/>
                  </a:schemeClr>
                </a:solidFill>
              </a:rPr>
              <a:t>https://youtu.be/32x21lBu074 </a:t>
            </a:r>
          </a:p>
        </p:txBody>
      </p:sp>
    </p:spTree>
    <p:extLst>
      <p:ext uri="{BB962C8B-B14F-4D97-AF65-F5344CB8AC3E}">
        <p14:creationId xmlns:p14="http://schemas.microsoft.com/office/powerpoint/2010/main" val="281283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xit" presetSubtype="0" fill="hold" grpId="1" nodeType="withEffect">
                                  <p:stCondLst>
                                    <p:cond delay="0"/>
                                  </p:stCondLst>
                                  <p:childTnLst>
                                    <p:set>
                                      <p:cBhvr>
                                        <p:cTn id="20" dur="1" fill="hold">
                                          <p:stCondLst>
                                            <p:cond delay="0"/>
                                          </p:stCondLst>
                                        </p:cTn>
                                        <p:tgtEl>
                                          <p:spTgt spid="14"/>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4" grpId="1"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1DE90D4-7F75-451B-9E1D-84F966777EC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 y="2235324"/>
            <a:ext cx="6116669" cy="3708276"/>
          </a:xfrm>
          <a:prstGeom prst="rect">
            <a:avLst/>
          </a:prstGeom>
          <a:ln>
            <a:noFill/>
          </a:ln>
          <a:effectLst>
            <a:outerShdw blurRad="190500" algn="tl" rotWithShape="0">
              <a:srgbClr val="000000">
                <a:alpha val="70000"/>
              </a:srgbClr>
            </a:outerShdw>
          </a:effectLst>
        </p:spPr>
      </p:pic>
      <p:sp>
        <p:nvSpPr>
          <p:cNvPr id="8" name="Rectangle 7">
            <a:extLst>
              <a:ext uri="{FF2B5EF4-FFF2-40B4-BE49-F238E27FC236}">
                <a16:creationId xmlns:a16="http://schemas.microsoft.com/office/drawing/2014/main" id="{5EF0E4F4-4E44-43A2-B5CE-52BC9C6B6CEF}"/>
              </a:ext>
            </a:extLst>
          </p:cNvPr>
          <p:cNvSpPr/>
          <p:nvPr/>
        </p:nvSpPr>
        <p:spPr>
          <a:xfrm>
            <a:off x="142875" y="5040151"/>
            <a:ext cx="5524499" cy="9847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dirty="0"/>
              <a:t>King Abdullah University of Science and Technology:  info about ORCID, KAUST’s integration, and EndNote </a:t>
            </a:r>
            <a:r>
              <a:rPr lang="en-HK" dirty="0" err="1"/>
              <a:t>BibTeX</a:t>
            </a:r>
            <a:r>
              <a:rPr lang="en-HK" dirty="0"/>
              <a:t> filter: </a:t>
            </a:r>
            <a:r>
              <a:rPr lang="en-HK" dirty="0">
                <a:solidFill>
                  <a:schemeClr val="tx1">
                    <a:lumMod val="60000"/>
                    <a:lumOff val="40000"/>
                  </a:schemeClr>
                </a:solidFill>
              </a:rPr>
              <a:t>http://libguides.kaust.edu.sa/orcid </a:t>
            </a:r>
          </a:p>
        </p:txBody>
      </p:sp>
      <p:sp>
        <p:nvSpPr>
          <p:cNvPr id="2" name="Title 1">
            <a:extLst>
              <a:ext uri="{FF2B5EF4-FFF2-40B4-BE49-F238E27FC236}">
                <a16:creationId xmlns:a16="http://schemas.microsoft.com/office/drawing/2014/main" id="{CA851F80-AEE3-4D5C-9CC5-EE4AC7B069E6}"/>
              </a:ext>
            </a:extLst>
          </p:cNvPr>
          <p:cNvSpPr>
            <a:spLocks noGrp="1"/>
          </p:cNvSpPr>
          <p:nvPr>
            <p:ph type="title"/>
          </p:nvPr>
        </p:nvSpPr>
        <p:spPr/>
        <p:txBody>
          <a:bodyPr/>
          <a:lstStyle/>
          <a:p>
            <a:r>
              <a:rPr lang="en-HK" dirty="0"/>
              <a:t>Community examples</a:t>
            </a:r>
          </a:p>
        </p:txBody>
      </p:sp>
      <p:sp>
        <p:nvSpPr>
          <p:cNvPr id="3" name="Content Placeholder 2">
            <a:extLst>
              <a:ext uri="{FF2B5EF4-FFF2-40B4-BE49-F238E27FC236}">
                <a16:creationId xmlns:a16="http://schemas.microsoft.com/office/drawing/2014/main" id="{226513C8-F91F-4CB7-988B-6F8381ED388E}"/>
              </a:ext>
            </a:extLst>
          </p:cNvPr>
          <p:cNvSpPr>
            <a:spLocks noGrp="1"/>
          </p:cNvSpPr>
          <p:nvPr>
            <p:ph sz="quarter" idx="13"/>
          </p:nvPr>
        </p:nvSpPr>
        <p:spPr/>
        <p:txBody>
          <a:bodyPr/>
          <a:lstStyle/>
          <a:p>
            <a:r>
              <a:rPr lang="en-HK" dirty="0"/>
              <a:t>User Support: Library Guides</a:t>
            </a:r>
          </a:p>
        </p:txBody>
      </p:sp>
      <p:sp>
        <p:nvSpPr>
          <p:cNvPr id="5" name="TextBox 4">
            <a:extLst>
              <a:ext uri="{FF2B5EF4-FFF2-40B4-BE49-F238E27FC236}">
                <a16:creationId xmlns:a16="http://schemas.microsoft.com/office/drawing/2014/main" id="{3308B8C6-457D-4BAD-AF0B-E979D40C2DFB}"/>
              </a:ext>
            </a:extLst>
          </p:cNvPr>
          <p:cNvSpPr txBox="1"/>
          <p:nvPr/>
        </p:nvSpPr>
        <p:spPr>
          <a:xfrm>
            <a:off x="1122745" y="6278237"/>
            <a:ext cx="7755038" cy="369332"/>
          </a:xfrm>
          <a:prstGeom prst="rect">
            <a:avLst/>
          </a:prstGeom>
          <a:noFill/>
        </p:spPr>
        <p:txBody>
          <a:bodyPr wrap="square" rtlCol="0">
            <a:spAutoFit/>
          </a:bodyPr>
          <a:lstStyle/>
          <a:p>
            <a:pPr algn="r"/>
            <a:r>
              <a:rPr lang="en-HK" dirty="0"/>
              <a:t>More examples: https://members.orcid.org/resources#sec4</a:t>
            </a:r>
          </a:p>
        </p:txBody>
      </p:sp>
      <p:sp>
        <p:nvSpPr>
          <p:cNvPr id="12" name="Rectangle 11">
            <a:extLst>
              <a:ext uri="{FF2B5EF4-FFF2-40B4-BE49-F238E27FC236}">
                <a16:creationId xmlns:a16="http://schemas.microsoft.com/office/drawing/2014/main" id="{D612A521-AF50-4324-A1F8-5FB735622057}"/>
              </a:ext>
            </a:extLst>
          </p:cNvPr>
          <p:cNvSpPr/>
          <p:nvPr/>
        </p:nvSpPr>
        <p:spPr>
          <a:xfrm>
            <a:off x="142875" y="2089027"/>
            <a:ext cx="7219950" cy="3935862"/>
          </a:xfrm>
          <a:prstGeom prst="rect">
            <a:avLst/>
          </a:prstGeom>
          <a:solidFill>
            <a:schemeClr val="bg1">
              <a:alpha val="7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pic>
        <p:nvPicPr>
          <p:cNvPr id="10" name="Picture 9">
            <a:extLst>
              <a:ext uri="{FF2B5EF4-FFF2-40B4-BE49-F238E27FC236}">
                <a16:creationId xmlns:a16="http://schemas.microsoft.com/office/drawing/2014/main" id="{1F51CBBE-A8E0-40B5-9CB1-35FF9AC8E7F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796441" y="2422973"/>
            <a:ext cx="5204684" cy="3675064"/>
          </a:xfrm>
          <a:prstGeom prst="rect">
            <a:avLst/>
          </a:prstGeom>
          <a:ln>
            <a:noFill/>
          </a:ln>
          <a:effectLst>
            <a:outerShdw blurRad="190500" algn="tl" rotWithShape="0">
              <a:srgbClr val="000000">
                <a:alpha val="70000"/>
              </a:srgbClr>
            </a:outerShdw>
          </a:effectLst>
        </p:spPr>
      </p:pic>
      <p:sp>
        <p:nvSpPr>
          <p:cNvPr id="11" name="Rectangle 10">
            <a:extLst>
              <a:ext uri="{FF2B5EF4-FFF2-40B4-BE49-F238E27FC236}">
                <a16:creationId xmlns:a16="http://schemas.microsoft.com/office/drawing/2014/main" id="{E7F64478-F0F6-4862-8185-2CB8D4155F39}"/>
              </a:ext>
            </a:extLst>
          </p:cNvPr>
          <p:cNvSpPr/>
          <p:nvPr/>
        </p:nvSpPr>
        <p:spPr>
          <a:xfrm>
            <a:off x="1343026" y="3759937"/>
            <a:ext cx="5286374" cy="9806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dirty="0"/>
              <a:t>University of Adelaide: ORCID for academics and HDR students, featuring testimony from Adelaide academics: </a:t>
            </a:r>
            <a:r>
              <a:rPr lang="en-HK" dirty="0">
                <a:solidFill>
                  <a:schemeClr val="tx1">
                    <a:lumMod val="60000"/>
                    <a:lumOff val="40000"/>
                  </a:schemeClr>
                </a:solidFill>
              </a:rPr>
              <a:t>https://www.adelaide.edu.au/orcid</a:t>
            </a:r>
          </a:p>
        </p:txBody>
      </p:sp>
    </p:spTree>
    <p:extLst>
      <p:ext uri="{BB962C8B-B14F-4D97-AF65-F5344CB8AC3E}">
        <p14:creationId xmlns:p14="http://schemas.microsoft.com/office/powerpoint/2010/main" val="302733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F8613B6-D61B-45A2-9EAE-839754C2CC57}"/>
              </a:ext>
            </a:extLst>
          </p:cNvPr>
          <p:cNvPicPr>
            <a:picLocks noChangeAspect="1"/>
          </p:cNvPicPr>
          <p:nvPr/>
        </p:nvPicPr>
        <p:blipFill>
          <a:blip r:embed="rId3"/>
          <a:stretch>
            <a:fillRect/>
          </a:stretch>
        </p:blipFill>
        <p:spPr>
          <a:xfrm>
            <a:off x="718739" y="2063740"/>
            <a:ext cx="4984723" cy="3961149"/>
          </a:xfrm>
          <a:prstGeom prst="rect">
            <a:avLst/>
          </a:prstGeom>
          <a:ln>
            <a:solidFill>
              <a:schemeClr val="accent6"/>
            </a:solidFill>
          </a:ln>
        </p:spPr>
      </p:pic>
      <p:sp>
        <p:nvSpPr>
          <p:cNvPr id="8" name="Rectangle 7">
            <a:extLst>
              <a:ext uri="{FF2B5EF4-FFF2-40B4-BE49-F238E27FC236}">
                <a16:creationId xmlns:a16="http://schemas.microsoft.com/office/drawing/2014/main" id="{5EF0E4F4-4E44-43A2-B5CE-52BC9C6B6CEF}"/>
              </a:ext>
            </a:extLst>
          </p:cNvPr>
          <p:cNvSpPr/>
          <p:nvPr/>
        </p:nvSpPr>
        <p:spPr>
          <a:xfrm>
            <a:off x="5186729" y="4436738"/>
            <a:ext cx="3576271" cy="1211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dirty="0"/>
              <a:t>North West University walks users through connecting their iD to NWU and how to synchronize data: </a:t>
            </a:r>
            <a:r>
              <a:rPr lang="en-HK" dirty="0">
                <a:solidFill>
                  <a:schemeClr val="tx1">
                    <a:lumMod val="60000"/>
                    <a:lumOff val="40000"/>
                  </a:schemeClr>
                </a:solidFill>
              </a:rPr>
              <a:t>http://library.nwu.ac.za/orcid</a:t>
            </a:r>
          </a:p>
        </p:txBody>
      </p:sp>
      <p:sp>
        <p:nvSpPr>
          <p:cNvPr id="2" name="Title 1">
            <a:extLst>
              <a:ext uri="{FF2B5EF4-FFF2-40B4-BE49-F238E27FC236}">
                <a16:creationId xmlns:a16="http://schemas.microsoft.com/office/drawing/2014/main" id="{CA851F80-AEE3-4D5C-9CC5-EE4AC7B069E6}"/>
              </a:ext>
            </a:extLst>
          </p:cNvPr>
          <p:cNvSpPr>
            <a:spLocks noGrp="1"/>
          </p:cNvSpPr>
          <p:nvPr>
            <p:ph type="title"/>
          </p:nvPr>
        </p:nvSpPr>
        <p:spPr/>
        <p:txBody>
          <a:bodyPr/>
          <a:lstStyle/>
          <a:p>
            <a:r>
              <a:rPr lang="en-HK" dirty="0"/>
              <a:t>Community examples</a:t>
            </a:r>
          </a:p>
        </p:txBody>
      </p:sp>
      <p:sp>
        <p:nvSpPr>
          <p:cNvPr id="3" name="Content Placeholder 2">
            <a:extLst>
              <a:ext uri="{FF2B5EF4-FFF2-40B4-BE49-F238E27FC236}">
                <a16:creationId xmlns:a16="http://schemas.microsoft.com/office/drawing/2014/main" id="{226513C8-F91F-4CB7-988B-6F8381ED388E}"/>
              </a:ext>
            </a:extLst>
          </p:cNvPr>
          <p:cNvSpPr>
            <a:spLocks noGrp="1"/>
          </p:cNvSpPr>
          <p:nvPr>
            <p:ph sz="quarter" idx="13"/>
          </p:nvPr>
        </p:nvSpPr>
        <p:spPr/>
        <p:txBody>
          <a:bodyPr>
            <a:normAutofit/>
          </a:bodyPr>
          <a:lstStyle/>
          <a:p>
            <a:r>
              <a:rPr lang="en-HK" dirty="0"/>
              <a:t>User support: System manuals and FAQs</a:t>
            </a:r>
          </a:p>
        </p:txBody>
      </p:sp>
      <p:sp>
        <p:nvSpPr>
          <p:cNvPr id="5" name="TextBox 4">
            <a:extLst>
              <a:ext uri="{FF2B5EF4-FFF2-40B4-BE49-F238E27FC236}">
                <a16:creationId xmlns:a16="http://schemas.microsoft.com/office/drawing/2014/main" id="{3308B8C6-457D-4BAD-AF0B-E979D40C2DFB}"/>
              </a:ext>
            </a:extLst>
          </p:cNvPr>
          <p:cNvSpPr txBox="1"/>
          <p:nvPr/>
        </p:nvSpPr>
        <p:spPr>
          <a:xfrm>
            <a:off x="1122745" y="6278237"/>
            <a:ext cx="7755038" cy="369332"/>
          </a:xfrm>
          <a:prstGeom prst="rect">
            <a:avLst/>
          </a:prstGeom>
          <a:noFill/>
        </p:spPr>
        <p:txBody>
          <a:bodyPr wrap="square" rtlCol="0">
            <a:spAutoFit/>
          </a:bodyPr>
          <a:lstStyle/>
          <a:p>
            <a:pPr algn="r"/>
            <a:r>
              <a:rPr lang="en-HK" dirty="0"/>
              <a:t>More examples: https://members.orcid.org/resources#sec4</a:t>
            </a:r>
          </a:p>
        </p:txBody>
      </p:sp>
      <p:pic>
        <p:nvPicPr>
          <p:cNvPr id="6" name="Picture 5">
            <a:extLst>
              <a:ext uri="{FF2B5EF4-FFF2-40B4-BE49-F238E27FC236}">
                <a16:creationId xmlns:a16="http://schemas.microsoft.com/office/drawing/2014/main" id="{577CE11B-84FF-45DD-80F5-E3DB5D56F4AF}"/>
              </a:ext>
            </a:extLst>
          </p:cNvPr>
          <p:cNvPicPr>
            <a:picLocks noChangeAspect="1"/>
          </p:cNvPicPr>
          <p:nvPr/>
        </p:nvPicPr>
        <p:blipFill>
          <a:blip r:embed="rId4"/>
          <a:stretch>
            <a:fillRect/>
          </a:stretch>
        </p:blipFill>
        <p:spPr>
          <a:xfrm>
            <a:off x="4709715" y="2063740"/>
            <a:ext cx="3933824" cy="4035913"/>
          </a:xfrm>
          <a:prstGeom prst="rect">
            <a:avLst/>
          </a:prstGeom>
          <a:ln>
            <a:solidFill>
              <a:schemeClr val="accent6"/>
            </a:solidFill>
          </a:ln>
        </p:spPr>
      </p:pic>
      <p:sp>
        <p:nvSpPr>
          <p:cNvPr id="11" name="Rectangle 10">
            <a:extLst>
              <a:ext uri="{FF2B5EF4-FFF2-40B4-BE49-F238E27FC236}">
                <a16:creationId xmlns:a16="http://schemas.microsoft.com/office/drawing/2014/main" id="{E7F64478-F0F6-4862-8185-2CB8D4155F39}"/>
              </a:ext>
            </a:extLst>
          </p:cNvPr>
          <p:cNvSpPr/>
          <p:nvPr/>
        </p:nvSpPr>
        <p:spPr>
          <a:xfrm>
            <a:off x="1195022" y="2709568"/>
            <a:ext cx="3705226" cy="17056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dirty="0"/>
              <a:t>National Taiwan University demonstrates how to create an iD and synchronize data with NTU Academic Hub in 3 Easy Steps: </a:t>
            </a:r>
            <a:r>
              <a:rPr lang="en-HK" dirty="0">
                <a:solidFill>
                  <a:schemeClr val="tx1">
                    <a:lumMod val="60000"/>
                    <a:lumOff val="40000"/>
                  </a:schemeClr>
                </a:solidFill>
              </a:rPr>
              <a:t>http://ah.ntu.edu.tw/web/Faq.action</a:t>
            </a:r>
          </a:p>
        </p:txBody>
      </p:sp>
    </p:spTree>
    <p:extLst>
      <p:ext uri="{BB962C8B-B14F-4D97-AF65-F5344CB8AC3E}">
        <p14:creationId xmlns:p14="http://schemas.microsoft.com/office/powerpoint/2010/main" val="2755262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51F80-AEE3-4D5C-9CC5-EE4AC7B069E6}"/>
              </a:ext>
            </a:extLst>
          </p:cNvPr>
          <p:cNvSpPr>
            <a:spLocks noGrp="1"/>
          </p:cNvSpPr>
          <p:nvPr>
            <p:ph type="title"/>
          </p:nvPr>
        </p:nvSpPr>
        <p:spPr/>
        <p:txBody>
          <a:bodyPr/>
          <a:lstStyle/>
          <a:p>
            <a:r>
              <a:rPr lang="en-HK" dirty="0"/>
              <a:t>Community examples</a:t>
            </a:r>
          </a:p>
        </p:txBody>
      </p:sp>
      <p:sp>
        <p:nvSpPr>
          <p:cNvPr id="3" name="Content Placeholder 2">
            <a:extLst>
              <a:ext uri="{FF2B5EF4-FFF2-40B4-BE49-F238E27FC236}">
                <a16:creationId xmlns:a16="http://schemas.microsoft.com/office/drawing/2014/main" id="{226513C8-F91F-4CB7-988B-6F8381ED388E}"/>
              </a:ext>
            </a:extLst>
          </p:cNvPr>
          <p:cNvSpPr>
            <a:spLocks noGrp="1"/>
          </p:cNvSpPr>
          <p:nvPr>
            <p:ph sz="quarter" idx="13"/>
          </p:nvPr>
        </p:nvSpPr>
        <p:spPr/>
        <p:txBody>
          <a:bodyPr>
            <a:normAutofit/>
          </a:bodyPr>
          <a:lstStyle/>
          <a:p>
            <a:r>
              <a:rPr lang="en-HK" dirty="0"/>
              <a:t>German ORCID Consortium</a:t>
            </a:r>
          </a:p>
        </p:txBody>
      </p:sp>
      <p:sp>
        <p:nvSpPr>
          <p:cNvPr id="5" name="TextBox 4">
            <a:extLst>
              <a:ext uri="{FF2B5EF4-FFF2-40B4-BE49-F238E27FC236}">
                <a16:creationId xmlns:a16="http://schemas.microsoft.com/office/drawing/2014/main" id="{3308B8C6-457D-4BAD-AF0B-E979D40C2DFB}"/>
              </a:ext>
            </a:extLst>
          </p:cNvPr>
          <p:cNvSpPr txBox="1"/>
          <p:nvPr/>
        </p:nvSpPr>
        <p:spPr>
          <a:xfrm>
            <a:off x="863600" y="6278237"/>
            <a:ext cx="8014183" cy="338554"/>
          </a:xfrm>
          <a:prstGeom prst="rect">
            <a:avLst/>
          </a:prstGeom>
          <a:noFill/>
        </p:spPr>
        <p:txBody>
          <a:bodyPr wrap="square" rtlCol="0">
            <a:spAutoFit/>
          </a:bodyPr>
          <a:lstStyle/>
          <a:p>
            <a:pPr algn="r"/>
            <a:r>
              <a:rPr lang="en-HK" sz="1600" dirty="0"/>
              <a:t>https://www.orcid-de.org/information/</a:t>
            </a:r>
          </a:p>
        </p:txBody>
      </p:sp>
      <p:pic>
        <p:nvPicPr>
          <p:cNvPr id="8" name="Picture 7">
            <a:extLst>
              <a:ext uri="{FF2B5EF4-FFF2-40B4-BE49-F238E27FC236}">
                <a16:creationId xmlns:a16="http://schemas.microsoft.com/office/drawing/2014/main" id="{D7990209-9DDF-46A7-8EAF-C12943EDE541}"/>
              </a:ext>
            </a:extLst>
          </p:cNvPr>
          <p:cNvPicPr>
            <a:picLocks noChangeAspect="1"/>
          </p:cNvPicPr>
          <p:nvPr/>
        </p:nvPicPr>
        <p:blipFill>
          <a:blip r:embed="rId3"/>
          <a:stretch>
            <a:fillRect/>
          </a:stretch>
        </p:blipFill>
        <p:spPr>
          <a:xfrm>
            <a:off x="863600" y="2199625"/>
            <a:ext cx="5551487" cy="3878110"/>
          </a:xfrm>
          <a:prstGeom prst="rect">
            <a:avLst/>
          </a:prstGeom>
        </p:spPr>
      </p:pic>
      <p:sp>
        <p:nvSpPr>
          <p:cNvPr id="9" name="Rectangle 8">
            <a:extLst>
              <a:ext uri="{FF2B5EF4-FFF2-40B4-BE49-F238E27FC236}">
                <a16:creationId xmlns:a16="http://schemas.microsoft.com/office/drawing/2014/main" id="{07F8B232-5B7B-4C71-8C30-2BF7EE9BD71A}"/>
              </a:ext>
            </a:extLst>
          </p:cNvPr>
          <p:cNvSpPr/>
          <p:nvPr/>
        </p:nvSpPr>
        <p:spPr>
          <a:xfrm>
            <a:off x="3986213" y="4138680"/>
            <a:ext cx="4891570" cy="9806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dirty="0"/>
              <a:t>Outreach materials translated into consortium’s local language and suggested structure for an institutional ORCID support page. </a:t>
            </a:r>
          </a:p>
        </p:txBody>
      </p:sp>
      <p:pic>
        <p:nvPicPr>
          <p:cNvPr id="12" name="Picture 11">
            <a:extLst>
              <a:ext uri="{FF2B5EF4-FFF2-40B4-BE49-F238E27FC236}">
                <a16:creationId xmlns:a16="http://schemas.microsoft.com/office/drawing/2014/main" id="{E1A89ACD-7FC8-4D27-94CD-C36FA414587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355793" y="2120926"/>
            <a:ext cx="5551487" cy="4014472"/>
          </a:xfrm>
          <a:prstGeom prst="rect">
            <a:avLst/>
          </a:prstGeom>
        </p:spPr>
      </p:pic>
      <p:sp>
        <p:nvSpPr>
          <p:cNvPr id="10" name="Rectangle 9">
            <a:extLst>
              <a:ext uri="{FF2B5EF4-FFF2-40B4-BE49-F238E27FC236}">
                <a16:creationId xmlns:a16="http://schemas.microsoft.com/office/drawing/2014/main" id="{DE0C5BB1-E4B2-4B04-9372-A6BFB3DEC4E0}"/>
              </a:ext>
            </a:extLst>
          </p:cNvPr>
          <p:cNvSpPr/>
          <p:nvPr/>
        </p:nvSpPr>
        <p:spPr>
          <a:xfrm>
            <a:off x="953912" y="3190082"/>
            <a:ext cx="2717091" cy="9806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dirty="0"/>
              <a:t>Example information and support materials from regional members.</a:t>
            </a:r>
          </a:p>
        </p:txBody>
      </p:sp>
    </p:spTree>
    <p:extLst>
      <p:ext uri="{BB962C8B-B14F-4D97-AF65-F5344CB8AC3E}">
        <p14:creationId xmlns:p14="http://schemas.microsoft.com/office/powerpoint/2010/main" val="3199567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51F80-AEE3-4D5C-9CC5-EE4AC7B069E6}"/>
              </a:ext>
            </a:extLst>
          </p:cNvPr>
          <p:cNvSpPr>
            <a:spLocks noGrp="1"/>
          </p:cNvSpPr>
          <p:nvPr>
            <p:ph type="title"/>
          </p:nvPr>
        </p:nvSpPr>
        <p:spPr/>
        <p:txBody>
          <a:bodyPr/>
          <a:lstStyle/>
          <a:p>
            <a:r>
              <a:rPr lang="en-HK" dirty="0"/>
              <a:t>Community examples</a:t>
            </a:r>
          </a:p>
        </p:txBody>
      </p:sp>
      <p:sp>
        <p:nvSpPr>
          <p:cNvPr id="3" name="Content Placeholder 2">
            <a:extLst>
              <a:ext uri="{FF2B5EF4-FFF2-40B4-BE49-F238E27FC236}">
                <a16:creationId xmlns:a16="http://schemas.microsoft.com/office/drawing/2014/main" id="{226513C8-F91F-4CB7-988B-6F8381ED388E}"/>
              </a:ext>
            </a:extLst>
          </p:cNvPr>
          <p:cNvSpPr>
            <a:spLocks noGrp="1"/>
          </p:cNvSpPr>
          <p:nvPr>
            <p:ph sz="quarter" idx="13"/>
          </p:nvPr>
        </p:nvSpPr>
        <p:spPr/>
        <p:txBody>
          <a:bodyPr>
            <a:normAutofit/>
          </a:bodyPr>
          <a:lstStyle/>
          <a:p>
            <a:r>
              <a:rPr lang="en-HK" dirty="0"/>
              <a:t>New Zealand ORCID Consortium</a:t>
            </a:r>
          </a:p>
        </p:txBody>
      </p:sp>
      <p:sp>
        <p:nvSpPr>
          <p:cNvPr id="5" name="TextBox 4">
            <a:extLst>
              <a:ext uri="{FF2B5EF4-FFF2-40B4-BE49-F238E27FC236}">
                <a16:creationId xmlns:a16="http://schemas.microsoft.com/office/drawing/2014/main" id="{3308B8C6-457D-4BAD-AF0B-E979D40C2DFB}"/>
              </a:ext>
            </a:extLst>
          </p:cNvPr>
          <p:cNvSpPr txBox="1"/>
          <p:nvPr/>
        </p:nvSpPr>
        <p:spPr>
          <a:xfrm>
            <a:off x="863600" y="6278237"/>
            <a:ext cx="8014183" cy="584775"/>
          </a:xfrm>
          <a:prstGeom prst="rect">
            <a:avLst/>
          </a:prstGeom>
          <a:noFill/>
        </p:spPr>
        <p:txBody>
          <a:bodyPr wrap="square" rtlCol="0">
            <a:spAutoFit/>
          </a:bodyPr>
          <a:lstStyle/>
          <a:p>
            <a:pPr algn="r"/>
            <a:r>
              <a:rPr lang="en-HK" sz="1600" dirty="0"/>
              <a:t>https://royalsociety.org.nz/orcid-in-new-zealand/new-zealand-orcid-consortium/nz-orcid-consortium-resources/</a:t>
            </a:r>
          </a:p>
        </p:txBody>
      </p:sp>
      <p:pic>
        <p:nvPicPr>
          <p:cNvPr id="6" name="Picture 5">
            <a:extLst>
              <a:ext uri="{FF2B5EF4-FFF2-40B4-BE49-F238E27FC236}">
                <a16:creationId xmlns:a16="http://schemas.microsoft.com/office/drawing/2014/main" id="{F596B77C-99C9-4379-A749-8ABD7DF480FE}"/>
              </a:ext>
            </a:extLst>
          </p:cNvPr>
          <p:cNvPicPr>
            <a:picLocks noChangeAspect="1"/>
          </p:cNvPicPr>
          <p:nvPr/>
        </p:nvPicPr>
        <p:blipFill>
          <a:blip r:embed="rId3"/>
          <a:stretch>
            <a:fillRect/>
          </a:stretch>
        </p:blipFill>
        <p:spPr>
          <a:xfrm>
            <a:off x="863600" y="2063263"/>
            <a:ext cx="6408057" cy="4094749"/>
          </a:xfrm>
          <a:prstGeom prst="rect">
            <a:avLst/>
          </a:prstGeom>
        </p:spPr>
      </p:pic>
      <p:sp>
        <p:nvSpPr>
          <p:cNvPr id="7" name="Rectangle 6">
            <a:extLst>
              <a:ext uri="{FF2B5EF4-FFF2-40B4-BE49-F238E27FC236}">
                <a16:creationId xmlns:a16="http://schemas.microsoft.com/office/drawing/2014/main" id="{B39FA277-299E-4D60-B5B8-DCC37FA92B2F}"/>
              </a:ext>
            </a:extLst>
          </p:cNvPr>
          <p:cNvSpPr/>
          <p:nvPr/>
        </p:nvSpPr>
        <p:spPr>
          <a:xfrm>
            <a:off x="5828137" y="4315232"/>
            <a:ext cx="2717091" cy="9806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HK" dirty="0"/>
              <a:t>Resources, outreach plans and strategy, templates, and more.</a:t>
            </a:r>
          </a:p>
        </p:txBody>
      </p:sp>
    </p:spTree>
    <p:extLst>
      <p:ext uri="{BB962C8B-B14F-4D97-AF65-F5344CB8AC3E}">
        <p14:creationId xmlns:p14="http://schemas.microsoft.com/office/powerpoint/2010/main" val="2388003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51F80-AEE3-4D5C-9CC5-EE4AC7B069E6}"/>
              </a:ext>
            </a:extLst>
          </p:cNvPr>
          <p:cNvSpPr>
            <a:spLocks noGrp="1"/>
          </p:cNvSpPr>
          <p:nvPr>
            <p:ph type="title"/>
          </p:nvPr>
        </p:nvSpPr>
        <p:spPr>
          <a:xfrm>
            <a:off x="620429" y="403390"/>
            <a:ext cx="7935629" cy="691183"/>
          </a:xfrm>
        </p:spPr>
        <p:txBody>
          <a:bodyPr/>
          <a:lstStyle/>
          <a:p>
            <a:r>
              <a:rPr lang="en-HK" dirty="0"/>
              <a:t>Community examples</a:t>
            </a:r>
          </a:p>
        </p:txBody>
      </p:sp>
      <p:sp>
        <p:nvSpPr>
          <p:cNvPr id="3" name="Content Placeholder 2">
            <a:extLst>
              <a:ext uri="{FF2B5EF4-FFF2-40B4-BE49-F238E27FC236}">
                <a16:creationId xmlns:a16="http://schemas.microsoft.com/office/drawing/2014/main" id="{226513C8-F91F-4CB7-988B-6F8381ED388E}"/>
              </a:ext>
            </a:extLst>
          </p:cNvPr>
          <p:cNvSpPr>
            <a:spLocks noGrp="1"/>
          </p:cNvSpPr>
          <p:nvPr>
            <p:ph sz="quarter" idx="13"/>
          </p:nvPr>
        </p:nvSpPr>
        <p:spPr>
          <a:xfrm>
            <a:off x="620429" y="1219864"/>
            <a:ext cx="7924800" cy="501162"/>
          </a:xfrm>
        </p:spPr>
        <p:txBody>
          <a:bodyPr>
            <a:normAutofit/>
          </a:bodyPr>
          <a:lstStyle/>
          <a:p>
            <a:r>
              <a:rPr lang="en-HK" dirty="0"/>
              <a:t>Australian ORCID Consortium </a:t>
            </a:r>
          </a:p>
        </p:txBody>
      </p:sp>
      <p:sp>
        <p:nvSpPr>
          <p:cNvPr id="5" name="TextBox 4">
            <a:extLst>
              <a:ext uri="{FF2B5EF4-FFF2-40B4-BE49-F238E27FC236}">
                <a16:creationId xmlns:a16="http://schemas.microsoft.com/office/drawing/2014/main" id="{3308B8C6-457D-4BAD-AF0B-E979D40C2DFB}"/>
              </a:ext>
            </a:extLst>
          </p:cNvPr>
          <p:cNvSpPr txBox="1"/>
          <p:nvPr/>
        </p:nvSpPr>
        <p:spPr>
          <a:xfrm>
            <a:off x="1122745" y="6278237"/>
            <a:ext cx="7755038" cy="369332"/>
          </a:xfrm>
          <a:prstGeom prst="rect">
            <a:avLst/>
          </a:prstGeom>
          <a:noFill/>
        </p:spPr>
        <p:txBody>
          <a:bodyPr wrap="square" rtlCol="0">
            <a:spAutoFit/>
          </a:bodyPr>
          <a:lstStyle/>
          <a:p>
            <a:pPr algn="r"/>
            <a:r>
              <a:rPr lang="en-HK" dirty="0"/>
              <a:t>More examples: https://aaf.edu.au/orcid/resources.html</a:t>
            </a:r>
          </a:p>
        </p:txBody>
      </p:sp>
      <p:pic>
        <p:nvPicPr>
          <p:cNvPr id="8" name="Picture 7">
            <a:extLst>
              <a:ext uri="{FF2B5EF4-FFF2-40B4-BE49-F238E27FC236}">
                <a16:creationId xmlns:a16="http://schemas.microsoft.com/office/drawing/2014/main" id="{2AAAAF3B-B480-AA41-94D8-750ED509CE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823" y="1902622"/>
            <a:ext cx="7212354" cy="4194019"/>
          </a:xfrm>
          <a:prstGeom prst="rect">
            <a:avLst/>
          </a:prstGeom>
        </p:spPr>
      </p:pic>
    </p:spTree>
    <p:extLst>
      <p:ext uri="{BB962C8B-B14F-4D97-AF65-F5344CB8AC3E}">
        <p14:creationId xmlns:p14="http://schemas.microsoft.com/office/powerpoint/2010/main" val="4184092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916D8D-3862-4E65-B768-73B3BD356809}"/>
              </a:ext>
            </a:extLst>
          </p:cNvPr>
          <p:cNvSpPr>
            <a:spLocks noGrp="1"/>
          </p:cNvSpPr>
          <p:nvPr>
            <p:ph type="body" sz="quarter" idx="10"/>
          </p:nvPr>
        </p:nvSpPr>
        <p:spPr>
          <a:xfrm>
            <a:off x="650875" y="1014153"/>
            <a:ext cx="7978775" cy="4646872"/>
          </a:xfrm>
        </p:spPr>
        <p:txBody>
          <a:bodyPr>
            <a:normAutofit/>
          </a:bodyPr>
          <a:lstStyle/>
          <a:p>
            <a:pPr marL="0" indent="0" algn="ctr">
              <a:spcBef>
                <a:spcPts val="0"/>
              </a:spcBef>
              <a:buNone/>
            </a:pPr>
            <a:r>
              <a:rPr lang="en-US" sz="3600" b="1" dirty="0">
                <a:solidFill>
                  <a:schemeClr val="tx1"/>
                </a:solidFill>
                <a:latin typeface="Noto Sans" panose="020B0502040504020204" pitchFamily="34" charset="0"/>
                <a:ea typeface="Gill Sans MT" charset="0"/>
                <a:cs typeface="Gill Sans MT" charset="0"/>
              </a:rPr>
              <a:t>ORCID’s vision </a:t>
            </a:r>
            <a:r>
              <a:rPr lang="en-US" sz="3600" dirty="0">
                <a:solidFill>
                  <a:schemeClr val="bg1"/>
                </a:solidFill>
                <a:latin typeface="Noto Sans" panose="020B0502040504020204" pitchFamily="34" charset="0"/>
                <a:ea typeface="Gill Sans MT" charset="0"/>
                <a:cs typeface="Gill Sans MT" charset="0"/>
              </a:rPr>
              <a:t>is a world where </a:t>
            </a:r>
          </a:p>
          <a:p>
            <a:pPr marL="0" indent="0" algn="ctr">
              <a:spcBef>
                <a:spcPts val="0"/>
              </a:spcBef>
              <a:buNone/>
            </a:pPr>
            <a:r>
              <a:rPr lang="en-US" sz="3600" dirty="0">
                <a:solidFill>
                  <a:schemeClr val="bg1"/>
                </a:solidFill>
                <a:latin typeface="Noto Sans" panose="020B0502040504020204" pitchFamily="34" charset="0"/>
                <a:ea typeface="Gill Sans MT" charset="0"/>
                <a:cs typeface="Gill Sans MT" charset="0"/>
              </a:rPr>
              <a:t>all who participate in research, scholarship, and innovation are uniquely identified and connected to their contributions and affiliations across time, disciplines, and borders.</a:t>
            </a:r>
          </a:p>
        </p:txBody>
      </p:sp>
      <p:sp>
        <p:nvSpPr>
          <p:cNvPr id="3" name="TextBox 2">
            <a:extLst>
              <a:ext uri="{FF2B5EF4-FFF2-40B4-BE49-F238E27FC236}">
                <a16:creationId xmlns:a16="http://schemas.microsoft.com/office/drawing/2014/main" id="{EBD3CD80-C73C-D546-9568-C5F932DDEC80}"/>
              </a:ext>
            </a:extLst>
          </p:cNvPr>
          <p:cNvSpPr txBox="1"/>
          <p:nvPr/>
        </p:nvSpPr>
        <p:spPr>
          <a:xfrm flipH="1">
            <a:off x="910860" y="5076250"/>
            <a:ext cx="7458803" cy="584775"/>
          </a:xfrm>
          <a:prstGeom prst="rect">
            <a:avLst/>
          </a:prstGeom>
          <a:noFill/>
        </p:spPr>
        <p:txBody>
          <a:bodyPr wrap="square" rtlCol="0">
            <a:spAutoFit/>
          </a:bodyPr>
          <a:lstStyle/>
          <a:p>
            <a:r>
              <a:rPr lang="en-US" sz="3200" b="1" dirty="0"/>
              <a:t>Together, we can make our vision a reality!</a:t>
            </a:r>
          </a:p>
        </p:txBody>
      </p:sp>
    </p:spTree>
    <p:extLst>
      <p:ext uri="{BB962C8B-B14F-4D97-AF65-F5344CB8AC3E}">
        <p14:creationId xmlns:p14="http://schemas.microsoft.com/office/powerpoint/2010/main" val="6585451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AF97D83-1028-D846-A558-25FA0C4442C8}"/>
              </a:ext>
            </a:extLst>
          </p:cNvPr>
          <p:cNvSpPr>
            <a:spLocks noGrp="1"/>
          </p:cNvSpPr>
          <p:nvPr>
            <p:ph type="title"/>
          </p:nvPr>
        </p:nvSpPr>
        <p:spPr>
          <a:xfrm>
            <a:off x="620429" y="329250"/>
            <a:ext cx="7935629" cy="691183"/>
          </a:xfrm>
        </p:spPr>
        <p:txBody>
          <a:bodyPr/>
          <a:lstStyle/>
          <a:p>
            <a:r>
              <a:rPr lang="en-HK" dirty="0"/>
              <a:t>Community examples</a:t>
            </a:r>
          </a:p>
        </p:txBody>
      </p:sp>
      <p:sp>
        <p:nvSpPr>
          <p:cNvPr id="8" name="Content Placeholder 2">
            <a:extLst>
              <a:ext uri="{FF2B5EF4-FFF2-40B4-BE49-F238E27FC236}">
                <a16:creationId xmlns:a16="http://schemas.microsoft.com/office/drawing/2014/main" id="{1EE06238-AE0B-A745-8F30-F9839D089B89}"/>
              </a:ext>
            </a:extLst>
          </p:cNvPr>
          <p:cNvSpPr>
            <a:spLocks noGrp="1"/>
          </p:cNvSpPr>
          <p:nvPr>
            <p:ph sz="quarter" idx="13"/>
          </p:nvPr>
        </p:nvSpPr>
        <p:spPr>
          <a:xfrm>
            <a:off x="631258" y="1133367"/>
            <a:ext cx="7924800" cy="501162"/>
          </a:xfrm>
        </p:spPr>
        <p:txBody>
          <a:bodyPr>
            <a:normAutofit/>
          </a:bodyPr>
          <a:lstStyle/>
          <a:p>
            <a:r>
              <a:rPr lang="en-HK" dirty="0"/>
              <a:t>Australian ORCID Consortium </a:t>
            </a:r>
          </a:p>
        </p:txBody>
      </p:sp>
      <p:pic>
        <p:nvPicPr>
          <p:cNvPr id="24" name="Picture 23">
            <a:extLst>
              <a:ext uri="{FF2B5EF4-FFF2-40B4-BE49-F238E27FC236}">
                <a16:creationId xmlns:a16="http://schemas.microsoft.com/office/drawing/2014/main" id="{8C74178B-B68E-2A48-933D-0B856F5470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1258" y="1634529"/>
            <a:ext cx="3290963" cy="4309413"/>
          </a:xfrm>
          <a:prstGeom prst="rect">
            <a:avLst/>
          </a:prstGeom>
        </p:spPr>
      </p:pic>
      <p:sp>
        <p:nvSpPr>
          <p:cNvPr id="2" name="Rectangle 1">
            <a:extLst>
              <a:ext uri="{FF2B5EF4-FFF2-40B4-BE49-F238E27FC236}">
                <a16:creationId xmlns:a16="http://schemas.microsoft.com/office/drawing/2014/main" id="{8E850A42-2E14-5747-90AF-C57F4E9E6858}"/>
              </a:ext>
            </a:extLst>
          </p:cNvPr>
          <p:cNvSpPr/>
          <p:nvPr/>
        </p:nvSpPr>
        <p:spPr>
          <a:xfrm>
            <a:off x="4882233" y="6291832"/>
            <a:ext cx="3929281" cy="369332"/>
          </a:xfrm>
          <a:prstGeom prst="rect">
            <a:avLst/>
          </a:prstGeom>
        </p:spPr>
        <p:txBody>
          <a:bodyPr wrap="none">
            <a:spAutoFit/>
          </a:bodyPr>
          <a:lstStyle/>
          <a:p>
            <a:r>
              <a:rPr lang="en-HK" dirty="0"/>
              <a:t>https://</a:t>
            </a:r>
            <a:r>
              <a:rPr lang="en-HK" dirty="0" err="1"/>
              <a:t>aaf.edu.au</a:t>
            </a:r>
            <a:r>
              <a:rPr lang="en-HK" dirty="0"/>
              <a:t>/</a:t>
            </a:r>
            <a:r>
              <a:rPr lang="en-HK" dirty="0" err="1"/>
              <a:t>orcid</a:t>
            </a:r>
            <a:r>
              <a:rPr lang="en-HK" dirty="0"/>
              <a:t>/</a:t>
            </a:r>
            <a:r>
              <a:rPr lang="en-HK" dirty="0" err="1"/>
              <a:t>resources.html</a:t>
            </a:r>
            <a:endParaRPr lang="en-US" dirty="0"/>
          </a:p>
        </p:txBody>
      </p:sp>
      <p:pic>
        <p:nvPicPr>
          <p:cNvPr id="9" name="Picture 8">
            <a:extLst>
              <a:ext uri="{FF2B5EF4-FFF2-40B4-BE49-F238E27FC236}">
                <a16:creationId xmlns:a16="http://schemas.microsoft.com/office/drawing/2014/main" id="{1A638DBB-CF41-C748-B124-A9D596F698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14800" y="3572367"/>
            <a:ext cx="3942333" cy="1820515"/>
          </a:xfrm>
          <a:prstGeom prst="rect">
            <a:avLst/>
          </a:prstGeom>
        </p:spPr>
      </p:pic>
      <p:pic>
        <p:nvPicPr>
          <p:cNvPr id="10" name="Picture 9">
            <a:extLst>
              <a:ext uri="{FF2B5EF4-FFF2-40B4-BE49-F238E27FC236}">
                <a16:creationId xmlns:a16="http://schemas.microsoft.com/office/drawing/2014/main" id="{47FE0332-0AF5-3F4A-9B38-5293E7C350A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14800" y="1963771"/>
            <a:ext cx="5029200" cy="1279354"/>
          </a:xfrm>
          <a:prstGeom prst="rect">
            <a:avLst/>
          </a:prstGeom>
        </p:spPr>
      </p:pic>
    </p:spTree>
    <p:extLst>
      <p:ext uri="{BB962C8B-B14F-4D97-AF65-F5344CB8AC3E}">
        <p14:creationId xmlns:p14="http://schemas.microsoft.com/office/powerpoint/2010/main" val="28996973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AF97D83-1028-D846-A558-25FA0C4442C8}"/>
              </a:ext>
            </a:extLst>
          </p:cNvPr>
          <p:cNvSpPr>
            <a:spLocks noGrp="1"/>
          </p:cNvSpPr>
          <p:nvPr>
            <p:ph type="title"/>
          </p:nvPr>
        </p:nvSpPr>
        <p:spPr>
          <a:xfrm>
            <a:off x="620429" y="329250"/>
            <a:ext cx="7935629" cy="691183"/>
          </a:xfrm>
        </p:spPr>
        <p:txBody>
          <a:bodyPr/>
          <a:lstStyle/>
          <a:p>
            <a:r>
              <a:rPr lang="en-HK" dirty="0"/>
              <a:t>Community examples</a:t>
            </a:r>
          </a:p>
        </p:txBody>
      </p:sp>
      <p:sp>
        <p:nvSpPr>
          <p:cNvPr id="8" name="Content Placeholder 2">
            <a:extLst>
              <a:ext uri="{FF2B5EF4-FFF2-40B4-BE49-F238E27FC236}">
                <a16:creationId xmlns:a16="http://schemas.microsoft.com/office/drawing/2014/main" id="{1EE06238-AE0B-A745-8F30-F9839D089B89}"/>
              </a:ext>
            </a:extLst>
          </p:cNvPr>
          <p:cNvSpPr>
            <a:spLocks noGrp="1"/>
          </p:cNvSpPr>
          <p:nvPr>
            <p:ph sz="quarter" idx="13"/>
          </p:nvPr>
        </p:nvSpPr>
        <p:spPr>
          <a:xfrm>
            <a:off x="631258" y="1133367"/>
            <a:ext cx="7924800" cy="501162"/>
          </a:xfrm>
        </p:spPr>
        <p:txBody>
          <a:bodyPr>
            <a:normAutofit/>
          </a:bodyPr>
          <a:lstStyle/>
          <a:p>
            <a:r>
              <a:rPr lang="en-HK" dirty="0"/>
              <a:t>Australian ORCID Consortium </a:t>
            </a:r>
          </a:p>
        </p:txBody>
      </p:sp>
      <p:pic>
        <p:nvPicPr>
          <p:cNvPr id="19" name="Picture 18">
            <a:extLst>
              <a:ext uri="{FF2B5EF4-FFF2-40B4-BE49-F238E27FC236}">
                <a16:creationId xmlns:a16="http://schemas.microsoft.com/office/drawing/2014/main" id="{31A3361B-55DB-D443-9BF2-D17153CDF3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5873" y="5158182"/>
            <a:ext cx="4604738" cy="849582"/>
          </a:xfrm>
          <a:prstGeom prst="rect">
            <a:avLst/>
          </a:prstGeom>
        </p:spPr>
      </p:pic>
      <p:sp>
        <p:nvSpPr>
          <p:cNvPr id="2" name="Rectangle 1">
            <a:extLst>
              <a:ext uri="{FF2B5EF4-FFF2-40B4-BE49-F238E27FC236}">
                <a16:creationId xmlns:a16="http://schemas.microsoft.com/office/drawing/2014/main" id="{348BD2FE-4450-524C-B6D6-1E6E56013A5A}"/>
              </a:ext>
            </a:extLst>
          </p:cNvPr>
          <p:cNvSpPr/>
          <p:nvPr/>
        </p:nvSpPr>
        <p:spPr>
          <a:xfrm>
            <a:off x="4787623" y="6297387"/>
            <a:ext cx="3929281" cy="369332"/>
          </a:xfrm>
          <a:prstGeom prst="rect">
            <a:avLst/>
          </a:prstGeom>
        </p:spPr>
        <p:txBody>
          <a:bodyPr wrap="none">
            <a:spAutoFit/>
          </a:bodyPr>
          <a:lstStyle/>
          <a:p>
            <a:r>
              <a:rPr lang="en-HK" dirty="0"/>
              <a:t>https://</a:t>
            </a:r>
            <a:r>
              <a:rPr lang="en-HK" dirty="0" err="1"/>
              <a:t>aaf.edu.au</a:t>
            </a:r>
            <a:r>
              <a:rPr lang="en-HK" dirty="0"/>
              <a:t>/</a:t>
            </a:r>
            <a:r>
              <a:rPr lang="en-HK" dirty="0" err="1"/>
              <a:t>orcid</a:t>
            </a:r>
            <a:r>
              <a:rPr lang="en-HK" dirty="0"/>
              <a:t>/</a:t>
            </a:r>
            <a:r>
              <a:rPr lang="en-HK" dirty="0" err="1"/>
              <a:t>resources.html</a:t>
            </a:r>
            <a:endParaRPr lang="en-US" dirty="0"/>
          </a:p>
        </p:txBody>
      </p:sp>
      <p:pic>
        <p:nvPicPr>
          <p:cNvPr id="9" name="Picture 8">
            <a:extLst>
              <a:ext uri="{FF2B5EF4-FFF2-40B4-BE49-F238E27FC236}">
                <a16:creationId xmlns:a16="http://schemas.microsoft.com/office/drawing/2014/main" id="{1CC16A94-DD04-914D-94D2-E0E4E5D8FDAC}"/>
              </a:ext>
            </a:extLst>
          </p:cNvPr>
          <p:cNvPicPr>
            <a:picLocks noChangeAspect="1"/>
          </p:cNvPicPr>
          <p:nvPr/>
        </p:nvPicPr>
        <p:blipFill>
          <a:blip r:embed="rId4"/>
          <a:stretch>
            <a:fillRect/>
          </a:stretch>
        </p:blipFill>
        <p:spPr>
          <a:xfrm>
            <a:off x="1726181" y="1747460"/>
            <a:ext cx="5724121" cy="3121099"/>
          </a:xfrm>
          <a:prstGeom prst="rect">
            <a:avLst/>
          </a:prstGeom>
        </p:spPr>
      </p:pic>
    </p:spTree>
    <p:extLst>
      <p:ext uri="{BB962C8B-B14F-4D97-AF65-F5344CB8AC3E}">
        <p14:creationId xmlns:p14="http://schemas.microsoft.com/office/powerpoint/2010/main" val="20355129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7"/>
        <p:cNvGrpSpPr/>
        <p:nvPr/>
      </p:nvGrpSpPr>
      <p:grpSpPr>
        <a:xfrm>
          <a:off x="0" y="0"/>
          <a:ext cx="0" cy="0"/>
          <a:chOff x="0" y="0"/>
          <a:chExt cx="0" cy="0"/>
        </a:xfrm>
      </p:grpSpPr>
      <p:sp>
        <p:nvSpPr>
          <p:cNvPr id="48" name="Shape 48"/>
          <p:cNvSpPr txBox="1"/>
          <p:nvPr/>
        </p:nvSpPr>
        <p:spPr>
          <a:xfrm>
            <a:off x="609600" y="405302"/>
            <a:ext cx="7924800" cy="98473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4000"/>
              <a:buFont typeface="Open Sans SemiBold"/>
              <a:buNone/>
            </a:pPr>
            <a:r>
              <a:rPr lang="en-HK" sz="4000" b="1">
                <a:solidFill>
                  <a:schemeClr val="dk1"/>
                </a:solidFill>
                <a:latin typeface="Open Sans SemiBold"/>
                <a:ea typeface="Open Sans SemiBold"/>
                <a:cs typeface="Open Sans SemiBold"/>
                <a:sym typeface="Open Sans SemiBold"/>
              </a:rPr>
              <a:t>ORCID at Otago</a:t>
            </a:r>
            <a:endParaRPr/>
          </a:p>
        </p:txBody>
      </p:sp>
      <p:sp>
        <p:nvSpPr>
          <p:cNvPr id="49" name="Shape 49"/>
          <p:cNvSpPr txBox="1"/>
          <p:nvPr/>
        </p:nvSpPr>
        <p:spPr>
          <a:xfrm>
            <a:off x="609600" y="1562100"/>
            <a:ext cx="7924800" cy="4572000"/>
          </a:xfrm>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0"/>
              </a:spcBef>
              <a:spcAft>
                <a:spcPts val="0"/>
              </a:spcAft>
              <a:buClr>
                <a:schemeClr val="lt1"/>
              </a:buClr>
              <a:buSzPts val="3000"/>
              <a:buFont typeface="Arial"/>
              <a:buChar char="•"/>
            </a:pPr>
            <a:r>
              <a:rPr lang="en-HK" sz="3000">
                <a:solidFill>
                  <a:schemeClr val="lt1"/>
                </a:solidFill>
                <a:latin typeface="Open Sans"/>
                <a:ea typeface="Open Sans"/>
                <a:cs typeface="Open Sans"/>
                <a:sym typeface="Open Sans"/>
              </a:rPr>
              <a:t>Tēnā tātou katoa</a:t>
            </a:r>
            <a:endParaRPr sz="300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None/>
            </a:pPr>
            <a:endParaRPr sz="3000">
              <a:solidFill>
                <a:schemeClr val="lt1"/>
              </a:solidFill>
              <a:latin typeface="Open Sans"/>
              <a:ea typeface="Open Sans"/>
              <a:cs typeface="Open Sans"/>
              <a:sym typeface="Open Sans"/>
            </a:endParaRPr>
          </a:p>
          <a:p>
            <a:pPr marL="228600" marR="0" lvl="0" indent="-228600" algn="l" rtl="0">
              <a:lnSpc>
                <a:spcPct val="100000"/>
              </a:lnSpc>
              <a:spcBef>
                <a:spcPts val="0"/>
              </a:spcBef>
              <a:spcAft>
                <a:spcPts val="0"/>
              </a:spcAft>
              <a:buClr>
                <a:schemeClr val="lt1"/>
              </a:buClr>
              <a:buSzPts val="3000"/>
              <a:buFont typeface="Open Sans"/>
              <a:buChar char="•"/>
            </a:pPr>
            <a:r>
              <a:rPr lang="en-HK" sz="3000">
                <a:solidFill>
                  <a:schemeClr val="lt1"/>
                </a:solidFill>
                <a:latin typeface="Open Sans"/>
                <a:ea typeface="Open Sans"/>
                <a:cs typeface="Open Sans"/>
                <a:sym typeface="Open Sans"/>
              </a:rPr>
              <a:t>What is ORCID at Otago?</a:t>
            </a:r>
            <a:endParaRPr sz="3000">
              <a:solidFill>
                <a:schemeClr val="lt1"/>
              </a:solidFill>
              <a:latin typeface="Open Sans"/>
              <a:ea typeface="Open Sans"/>
              <a:cs typeface="Open Sans"/>
              <a:sym typeface="Open Sans"/>
            </a:endParaRPr>
          </a:p>
          <a:p>
            <a:pPr marL="914400" marR="0" lvl="1" indent="-419100" algn="l" rtl="0">
              <a:lnSpc>
                <a:spcPct val="100000"/>
              </a:lnSpc>
              <a:spcBef>
                <a:spcPts val="0"/>
              </a:spcBef>
              <a:spcAft>
                <a:spcPts val="0"/>
              </a:spcAft>
              <a:buClr>
                <a:schemeClr val="lt1"/>
              </a:buClr>
              <a:buSzPts val="3000"/>
              <a:buFont typeface="Open Sans"/>
              <a:buChar char="○"/>
            </a:pPr>
            <a:r>
              <a:rPr lang="en-HK" sz="3000">
                <a:solidFill>
                  <a:schemeClr val="lt1"/>
                </a:solidFill>
                <a:latin typeface="Open Sans"/>
                <a:ea typeface="Open Sans"/>
                <a:cs typeface="Open Sans"/>
                <a:sym typeface="Open Sans"/>
              </a:rPr>
              <a:t>Soft(ish) launch </a:t>
            </a:r>
            <a:endParaRPr sz="3000">
              <a:solidFill>
                <a:schemeClr val="lt1"/>
              </a:solidFill>
              <a:latin typeface="Open Sans"/>
              <a:ea typeface="Open Sans"/>
              <a:cs typeface="Open Sans"/>
              <a:sym typeface="Open Sans"/>
            </a:endParaRPr>
          </a:p>
          <a:p>
            <a:pPr marL="914400" marR="0" lvl="1" indent="-419100" algn="l" rtl="0">
              <a:lnSpc>
                <a:spcPct val="100000"/>
              </a:lnSpc>
              <a:spcBef>
                <a:spcPts val="0"/>
              </a:spcBef>
              <a:spcAft>
                <a:spcPts val="0"/>
              </a:spcAft>
              <a:buClr>
                <a:schemeClr val="lt1"/>
              </a:buClr>
              <a:buSzPts val="3000"/>
              <a:buFont typeface="Open Sans"/>
              <a:buChar char="○"/>
            </a:pPr>
            <a:r>
              <a:rPr lang="en-HK" sz="3000">
                <a:solidFill>
                  <a:schemeClr val="lt1"/>
                </a:solidFill>
                <a:latin typeface="Open Sans"/>
                <a:ea typeface="Open Sans"/>
                <a:cs typeface="Open Sans"/>
                <a:sym typeface="Open Sans"/>
              </a:rPr>
              <a:t>Initiated by Deputy Vice-Chancellor Research and Enterprise</a:t>
            </a:r>
            <a:endParaRPr sz="3000">
              <a:solidFill>
                <a:schemeClr val="lt1"/>
              </a:solidFill>
              <a:latin typeface="Open Sans"/>
              <a:ea typeface="Open Sans"/>
              <a:cs typeface="Open Sans"/>
              <a:sym typeface="Open Sans"/>
            </a:endParaRPr>
          </a:p>
          <a:p>
            <a:pPr marL="914400" marR="0" lvl="1" indent="-419100" algn="l" rtl="0">
              <a:lnSpc>
                <a:spcPct val="100000"/>
              </a:lnSpc>
              <a:spcBef>
                <a:spcPts val="0"/>
              </a:spcBef>
              <a:spcAft>
                <a:spcPts val="0"/>
              </a:spcAft>
              <a:buClr>
                <a:schemeClr val="lt1"/>
              </a:buClr>
              <a:buSzPts val="3000"/>
              <a:buFont typeface="Open Sans"/>
              <a:buChar char="○"/>
            </a:pPr>
            <a:r>
              <a:rPr lang="en-HK" sz="3000">
                <a:solidFill>
                  <a:schemeClr val="lt1"/>
                </a:solidFill>
                <a:latin typeface="Open Sans"/>
                <a:ea typeface="Open Sans"/>
                <a:cs typeface="Open Sans"/>
                <a:sym typeface="Open Sans"/>
              </a:rPr>
              <a:t>Library Driven</a:t>
            </a:r>
            <a:endParaRPr sz="3000">
              <a:solidFill>
                <a:schemeClr val="lt1"/>
              </a:solidFill>
              <a:latin typeface="Open Sans"/>
              <a:ea typeface="Open Sans"/>
              <a:cs typeface="Open Sans"/>
              <a:sym typeface="Open Sans"/>
            </a:endParaRPr>
          </a:p>
          <a:p>
            <a:pPr marL="914400" marR="0" lvl="1" indent="-419100" algn="l" rtl="0">
              <a:lnSpc>
                <a:spcPct val="100000"/>
              </a:lnSpc>
              <a:spcBef>
                <a:spcPts val="0"/>
              </a:spcBef>
              <a:spcAft>
                <a:spcPts val="0"/>
              </a:spcAft>
              <a:buClr>
                <a:schemeClr val="lt1"/>
              </a:buClr>
              <a:buSzPts val="3000"/>
              <a:buFont typeface="Open Sans"/>
              <a:buChar char="○"/>
            </a:pPr>
            <a:r>
              <a:rPr lang="en-HK" sz="3000">
                <a:solidFill>
                  <a:schemeClr val="lt1"/>
                </a:solidFill>
                <a:latin typeface="Open Sans"/>
                <a:ea typeface="Open Sans"/>
                <a:cs typeface="Open Sans"/>
                <a:sym typeface="Open Sans"/>
              </a:rPr>
              <a:t>Targeted with a primary key message</a:t>
            </a:r>
            <a:endParaRPr sz="300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None/>
            </a:pPr>
            <a:r>
              <a:rPr lang="en-HK" sz="3000">
                <a:solidFill>
                  <a:schemeClr val="lt1"/>
                </a:solidFill>
                <a:latin typeface="Open Sans"/>
                <a:ea typeface="Open Sans"/>
                <a:cs typeface="Open Sans"/>
                <a:sym typeface="Open Sans"/>
              </a:rPr>
              <a:t>	</a:t>
            </a:r>
            <a:endParaRPr sz="300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None/>
            </a:pPr>
            <a:endParaRPr sz="300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None/>
            </a:pPr>
            <a:endParaRPr sz="3000">
              <a:solidFill>
                <a:schemeClr val="lt1"/>
              </a:solidFill>
              <a:latin typeface="Open Sans"/>
              <a:ea typeface="Open Sans"/>
              <a:cs typeface="Open Sans"/>
              <a:sym typeface="Open Sans"/>
            </a:endParaRPr>
          </a:p>
        </p:txBody>
      </p:sp>
    </p:spTree>
    <p:extLst>
      <p:ext uri="{BB962C8B-B14F-4D97-AF65-F5344CB8AC3E}">
        <p14:creationId xmlns:p14="http://schemas.microsoft.com/office/powerpoint/2010/main" val="3419615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609600" y="405302"/>
            <a:ext cx="7924800" cy="984738"/>
          </a:xfrm>
          <a:prstGeom prst="rect">
            <a:avLst/>
          </a:prstGeom>
          <a:noFill/>
          <a:ln>
            <a:noFill/>
          </a:ln>
        </p:spPr>
        <p:txBody>
          <a:bodyPr spcFirstLastPara="1" wrap="square" lIns="91425" tIns="45700" rIns="91425" bIns="45700" anchor="b" anchorCtr="0">
            <a:noAutofit/>
          </a:bodyPr>
          <a:lstStyle/>
          <a:p>
            <a:pPr marL="0" lvl="0" indent="0" rtl="0">
              <a:spcBef>
                <a:spcPts val="0"/>
              </a:spcBef>
              <a:spcAft>
                <a:spcPts val="0"/>
              </a:spcAft>
              <a:buClr>
                <a:schemeClr val="dk1"/>
              </a:buClr>
              <a:buSzPts val="4000"/>
              <a:buFont typeface="Open Sans SemiBold"/>
              <a:buNone/>
            </a:pPr>
            <a:r>
              <a:rPr lang="en-HK"/>
              <a:t>ORCID at Otago</a:t>
            </a:r>
            <a:endParaRPr/>
          </a:p>
        </p:txBody>
      </p:sp>
      <p:sp>
        <p:nvSpPr>
          <p:cNvPr id="55" name="Shape 55"/>
          <p:cNvSpPr txBox="1">
            <a:spLocks noGrp="1"/>
          </p:cNvSpPr>
          <p:nvPr>
            <p:ph type="body" idx="1"/>
          </p:nvPr>
        </p:nvSpPr>
        <p:spPr>
          <a:xfrm>
            <a:off x="609600" y="1562100"/>
            <a:ext cx="7924800" cy="4572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HK" sz="2600" b="1"/>
              <a:t>Key resources:</a:t>
            </a:r>
            <a:endParaRPr sz="2600" b="1"/>
          </a:p>
          <a:p>
            <a:pPr marL="457200" marR="0" lvl="0" indent="-381000" algn="l" rtl="0">
              <a:lnSpc>
                <a:spcPct val="100000"/>
              </a:lnSpc>
              <a:spcBef>
                <a:spcPts val="1200"/>
              </a:spcBef>
              <a:spcAft>
                <a:spcPts val="0"/>
              </a:spcAft>
              <a:buSzPts val="2400"/>
              <a:buChar char="•"/>
            </a:pPr>
            <a:r>
              <a:rPr lang="en-HK" sz="2400"/>
              <a:t>Emails from DVC Research &amp; Enterprise and Subject Librarians</a:t>
            </a:r>
            <a:endParaRPr sz="2400"/>
          </a:p>
          <a:p>
            <a:pPr marL="457200" marR="0" lvl="0" indent="-381000" algn="l" rtl="0">
              <a:lnSpc>
                <a:spcPct val="100000"/>
              </a:lnSpc>
              <a:spcBef>
                <a:spcPts val="1200"/>
              </a:spcBef>
              <a:spcAft>
                <a:spcPts val="0"/>
              </a:spcAft>
              <a:buSzPts val="2400"/>
              <a:buChar char="•"/>
            </a:pPr>
            <a:r>
              <a:rPr lang="en-HK" sz="2400"/>
              <a:t>ORCID at Otago webpage </a:t>
            </a:r>
            <a:r>
              <a:rPr lang="en-HK" sz="1800" u="sng">
                <a:solidFill>
                  <a:schemeClr val="hlink"/>
                </a:solidFill>
                <a:hlinkClick r:id="rId3"/>
              </a:rPr>
              <a:t>https://www.otago.ac.nz/library/orcid-at-otago.html</a:t>
            </a:r>
            <a:r>
              <a:rPr lang="en-HK" sz="1800"/>
              <a:t> </a:t>
            </a:r>
            <a:endParaRPr sz="1800"/>
          </a:p>
          <a:p>
            <a:pPr marL="457200" marR="0" lvl="0" indent="-381000" algn="l" rtl="0">
              <a:lnSpc>
                <a:spcPct val="100000"/>
              </a:lnSpc>
              <a:spcBef>
                <a:spcPts val="1200"/>
              </a:spcBef>
              <a:spcAft>
                <a:spcPts val="0"/>
              </a:spcAft>
              <a:buSzPts val="2400"/>
              <a:buChar char="•"/>
            </a:pPr>
            <a:r>
              <a:rPr lang="en-HK" sz="2400"/>
              <a:t>Videos</a:t>
            </a:r>
            <a:endParaRPr sz="2400"/>
          </a:p>
          <a:p>
            <a:pPr marL="457200" marR="0" lvl="0" indent="-381000" algn="l" rtl="0">
              <a:lnSpc>
                <a:spcPct val="100000"/>
              </a:lnSpc>
              <a:spcBef>
                <a:spcPts val="1200"/>
              </a:spcBef>
              <a:spcAft>
                <a:spcPts val="0"/>
              </a:spcAft>
              <a:buSzPts val="2400"/>
              <a:buChar char="•"/>
            </a:pPr>
            <a:r>
              <a:rPr lang="en-HK" sz="2400"/>
              <a:t>Competition</a:t>
            </a:r>
            <a:endParaRPr sz="2400"/>
          </a:p>
          <a:p>
            <a:pPr marL="457200" marR="0" lvl="0" indent="-381000" algn="l" rtl="0">
              <a:lnSpc>
                <a:spcPct val="100000"/>
              </a:lnSpc>
              <a:spcBef>
                <a:spcPts val="1200"/>
              </a:spcBef>
              <a:spcAft>
                <a:spcPts val="0"/>
              </a:spcAft>
              <a:buSzPts val="2400"/>
              <a:buChar char="•"/>
            </a:pPr>
            <a:r>
              <a:rPr lang="en-HK" sz="2400"/>
              <a:t>Pens &amp; bookmarks</a:t>
            </a:r>
            <a:endParaRPr sz="2400"/>
          </a:p>
          <a:p>
            <a:pPr marL="457200" marR="0" lvl="0" indent="-381000" algn="l" rtl="0">
              <a:lnSpc>
                <a:spcPct val="100000"/>
              </a:lnSpc>
              <a:spcBef>
                <a:spcPts val="1200"/>
              </a:spcBef>
              <a:spcAft>
                <a:spcPts val="1200"/>
              </a:spcAft>
              <a:buSzPts val="2400"/>
              <a:buChar char="•"/>
            </a:pPr>
            <a:r>
              <a:rPr lang="en-HK" sz="2400"/>
              <a:t>Pop-up information stalls and posters</a:t>
            </a:r>
            <a:endParaRPr sz="2400"/>
          </a:p>
        </p:txBody>
      </p:sp>
    </p:spTree>
    <p:extLst>
      <p:ext uri="{BB962C8B-B14F-4D97-AF65-F5344CB8AC3E}">
        <p14:creationId xmlns:p14="http://schemas.microsoft.com/office/powerpoint/2010/main" val="11514492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609599" y="405302"/>
            <a:ext cx="7935629" cy="984738"/>
          </a:xfrm>
          <a:prstGeom prst="rect">
            <a:avLst/>
          </a:prstGeom>
          <a:noFill/>
          <a:ln>
            <a:noFill/>
          </a:ln>
        </p:spPr>
        <p:txBody>
          <a:bodyPr spcFirstLastPara="1" wrap="square" lIns="91425" tIns="45700" rIns="91425" bIns="45700" anchor="b" anchorCtr="0">
            <a:noAutofit/>
          </a:bodyPr>
          <a:lstStyle/>
          <a:p>
            <a:pPr marL="0" lvl="0" indent="0" rtl="0">
              <a:spcBef>
                <a:spcPts val="0"/>
              </a:spcBef>
              <a:spcAft>
                <a:spcPts val="0"/>
              </a:spcAft>
              <a:buClr>
                <a:schemeClr val="dk1"/>
              </a:buClr>
              <a:buSzPts val="4000"/>
              <a:buFont typeface="Open Sans SemiBold"/>
              <a:buNone/>
            </a:pPr>
            <a:r>
              <a:rPr lang="en-HK"/>
              <a:t>ORCID at Otago</a:t>
            </a:r>
            <a:endParaRPr/>
          </a:p>
        </p:txBody>
      </p:sp>
      <p:sp>
        <p:nvSpPr>
          <p:cNvPr id="61" name="Shape 61"/>
          <p:cNvSpPr txBox="1">
            <a:spLocks noGrp="1"/>
          </p:cNvSpPr>
          <p:nvPr>
            <p:ph type="body" idx="1"/>
          </p:nvPr>
        </p:nvSpPr>
        <p:spPr>
          <a:xfrm>
            <a:off x="609600" y="1562101"/>
            <a:ext cx="7924800" cy="501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600"/>
              <a:buFont typeface="Arial"/>
              <a:buNone/>
            </a:pPr>
            <a:r>
              <a:rPr lang="en-HK"/>
              <a:t>Summary</a:t>
            </a:r>
            <a:endParaRPr/>
          </a:p>
        </p:txBody>
      </p:sp>
      <p:sp>
        <p:nvSpPr>
          <p:cNvPr id="62" name="Shape 62"/>
          <p:cNvSpPr txBox="1">
            <a:spLocks noGrp="1"/>
          </p:cNvSpPr>
          <p:nvPr>
            <p:ph type="body" idx="2"/>
          </p:nvPr>
        </p:nvSpPr>
        <p:spPr>
          <a:xfrm>
            <a:off x="890954" y="2172678"/>
            <a:ext cx="7643445" cy="3439136"/>
          </a:xfrm>
          <a:prstGeom prst="rect">
            <a:avLst/>
          </a:prstGeom>
          <a:noFill/>
          <a:ln>
            <a:noFill/>
          </a:ln>
        </p:spPr>
        <p:txBody>
          <a:bodyPr spcFirstLastPara="1" wrap="square" lIns="91425" tIns="45700" rIns="91425" bIns="45700" anchor="t" anchorCtr="0">
            <a:noAutofit/>
          </a:bodyPr>
          <a:lstStyle/>
          <a:p>
            <a:pPr marL="457200" marR="0" lvl="0" indent="-381000" algn="l" rtl="0">
              <a:lnSpc>
                <a:spcPct val="100000"/>
              </a:lnSpc>
              <a:spcBef>
                <a:spcPts val="0"/>
              </a:spcBef>
              <a:spcAft>
                <a:spcPts val="0"/>
              </a:spcAft>
              <a:buClr>
                <a:schemeClr val="dk2"/>
              </a:buClr>
              <a:buSzPts val="2400"/>
              <a:buFont typeface="Open Sans"/>
              <a:buChar char="●"/>
            </a:pPr>
            <a:r>
              <a:rPr lang="en-HK"/>
              <a:t>ORCID Hub connections at 216 as of 14/06/18 </a:t>
            </a:r>
            <a:endParaRPr/>
          </a:p>
          <a:p>
            <a:pPr marL="0" marR="0" lvl="0" indent="0" algn="l" rtl="0">
              <a:lnSpc>
                <a:spcPct val="100000"/>
              </a:lnSpc>
              <a:spcBef>
                <a:spcPts val="0"/>
              </a:spcBef>
              <a:spcAft>
                <a:spcPts val="0"/>
              </a:spcAft>
              <a:buNone/>
            </a:pPr>
            <a:endParaRPr/>
          </a:p>
          <a:p>
            <a:pPr marL="457200" marR="0" lvl="0" indent="-381000" algn="l" rtl="0">
              <a:lnSpc>
                <a:spcPct val="100000"/>
              </a:lnSpc>
              <a:spcBef>
                <a:spcPts val="0"/>
              </a:spcBef>
              <a:spcAft>
                <a:spcPts val="0"/>
              </a:spcAft>
              <a:buSzPts val="2400"/>
              <a:buChar char="●"/>
            </a:pPr>
            <a:r>
              <a:rPr lang="en-HK"/>
              <a:t>Winner of competition </a:t>
            </a:r>
            <a:endParaRPr/>
          </a:p>
          <a:p>
            <a:pPr marL="0" marR="0" lvl="0" indent="457200" algn="l" rtl="0">
              <a:lnSpc>
                <a:spcPct val="100000"/>
              </a:lnSpc>
              <a:spcBef>
                <a:spcPts val="0"/>
              </a:spcBef>
              <a:spcAft>
                <a:spcPts val="0"/>
              </a:spcAft>
              <a:buNone/>
            </a:pPr>
            <a:r>
              <a:rPr lang="en-HK"/>
              <a:t>announced</a:t>
            </a:r>
            <a:endParaRPr/>
          </a:p>
          <a:p>
            <a:pPr marL="0" marR="0" lvl="0" indent="457200" algn="l" rtl="0">
              <a:lnSpc>
                <a:spcPct val="100000"/>
              </a:lnSpc>
              <a:spcBef>
                <a:spcPts val="0"/>
              </a:spcBef>
              <a:spcAft>
                <a:spcPts val="0"/>
              </a:spcAft>
              <a:buNone/>
            </a:pPr>
            <a:endParaRPr/>
          </a:p>
          <a:p>
            <a:pPr marL="457200" marR="0" lvl="0" indent="-381000" algn="l" rtl="0">
              <a:lnSpc>
                <a:spcPct val="100000"/>
              </a:lnSpc>
              <a:spcBef>
                <a:spcPts val="0"/>
              </a:spcBef>
              <a:spcAft>
                <a:spcPts val="0"/>
              </a:spcAft>
              <a:buSzPts val="2400"/>
              <a:buChar char="●"/>
            </a:pPr>
            <a:r>
              <a:rPr lang="en-HK"/>
              <a:t>Next phase will hopefully</a:t>
            </a:r>
            <a:endParaRPr/>
          </a:p>
          <a:p>
            <a:pPr marL="0" marR="0" lvl="0" indent="457200" algn="l" rtl="0">
              <a:lnSpc>
                <a:spcPct val="100000"/>
              </a:lnSpc>
              <a:spcBef>
                <a:spcPts val="0"/>
              </a:spcBef>
              <a:spcAft>
                <a:spcPts val="0"/>
              </a:spcAft>
              <a:buNone/>
            </a:pPr>
            <a:r>
              <a:rPr lang="en-HK"/>
              <a:t>see more integration and a</a:t>
            </a:r>
            <a:endParaRPr/>
          </a:p>
          <a:p>
            <a:pPr marL="0" marR="0" lvl="0" indent="457200" algn="l" rtl="0">
              <a:lnSpc>
                <a:spcPct val="100000"/>
              </a:lnSpc>
              <a:spcBef>
                <a:spcPts val="0"/>
              </a:spcBef>
              <a:spcAft>
                <a:spcPts val="0"/>
              </a:spcAft>
              <a:buNone/>
            </a:pPr>
            <a:r>
              <a:rPr lang="en-HK"/>
              <a:t>corresponding change in</a:t>
            </a:r>
            <a:endParaRPr/>
          </a:p>
          <a:p>
            <a:pPr marL="0" marR="0" lvl="0" indent="457200" algn="l" rtl="0">
              <a:lnSpc>
                <a:spcPct val="100000"/>
              </a:lnSpc>
              <a:spcBef>
                <a:spcPts val="0"/>
              </a:spcBef>
              <a:spcAft>
                <a:spcPts val="0"/>
              </a:spcAft>
              <a:buNone/>
            </a:pPr>
            <a:r>
              <a:rPr lang="en-HK"/>
              <a:t>campaign focus  </a:t>
            </a:r>
            <a:endParaRPr/>
          </a:p>
        </p:txBody>
      </p:sp>
      <p:pic>
        <p:nvPicPr>
          <p:cNvPr id="63" name="Shape 63"/>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5490725" y="2788800"/>
            <a:ext cx="3342773" cy="2938525"/>
          </a:xfrm>
          <a:prstGeom prst="rect">
            <a:avLst/>
          </a:prstGeom>
          <a:noFill/>
          <a:ln w="9525" cap="flat" cmpd="sng">
            <a:solidFill>
              <a:srgbClr val="000000"/>
            </a:solidFill>
            <a:prstDash val="solid"/>
            <a:round/>
            <a:headEnd type="none" w="sm" len="sm"/>
            <a:tailEnd type="none" w="sm" len="sm"/>
          </a:ln>
        </p:spPr>
      </p:pic>
    </p:spTree>
    <p:extLst>
      <p:ext uri="{BB962C8B-B14F-4D97-AF65-F5344CB8AC3E}">
        <p14:creationId xmlns:p14="http://schemas.microsoft.com/office/powerpoint/2010/main" val="21454145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70B0B-8FEB-40CB-8591-667DC3D6548F}"/>
              </a:ext>
            </a:extLst>
          </p:cNvPr>
          <p:cNvSpPr>
            <a:spLocks noGrp="1"/>
          </p:cNvSpPr>
          <p:nvPr>
            <p:ph type="title"/>
          </p:nvPr>
        </p:nvSpPr>
        <p:spPr/>
        <p:txBody>
          <a:bodyPr/>
          <a:lstStyle/>
          <a:p>
            <a:pPr algn="ctr"/>
            <a:r>
              <a:rPr lang="en-GB" dirty="0"/>
              <a:t>We want to hear from you!</a:t>
            </a:r>
          </a:p>
        </p:txBody>
      </p:sp>
      <p:sp>
        <p:nvSpPr>
          <p:cNvPr id="3" name="Text Placeholder 2">
            <a:extLst>
              <a:ext uri="{FF2B5EF4-FFF2-40B4-BE49-F238E27FC236}">
                <a16:creationId xmlns:a16="http://schemas.microsoft.com/office/drawing/2014/main" id="{45982650-9F20-4E1F-BED5-698E55CF1BC9}"/>
              </a:ext>
            </a:extLst>
          </p:cNvPr>
          <p:cNvSpPr>
            <a:spLocks noGrp="1"/>
          </p:cNvSpPr>
          <p:nvPr>
            <p:ph type="body" idx="4294967295"/>
          </p:nvPr>
        </p:nvSpPr>
        <p:spPr>
          <a:xfrm>
            <a:off x="1191491" y="1562100"/>
            <a:ext cx="6844146" cy="3993573"/>
          </a:xfrm>
          <a:prstGeom prst="rect">
            <a:avLst/>
          </a:prstGeom>
        </p:spPr>
        <p:txBody>
          <a:bodyPr/>
          <a:lstStyle/>
          <a:p>
            <a:pPr algn="ctr"/>
            <a:r>
              <a:rPr lang="en-GB" dirty="0"/>
              <a:t>Send us your feedback, suggestions, and new ideas!</a:t>
            </a:r>
          </a:p>
          <a:p>
            <a:pPr algn="ctr"/>
            <a:r>
              <a:rPr lang="en-GB" dirty="0"/>
              <a:t>Share your own plans and resources to feature in future webinars and on our website!</a:t>
            </a:r>
          </a:p>
          <a:p>
            <a:pPr marL="38100" indent="0" algn="ctr">
              <a:buNone/>
            </a:pPr>
            <a:endParaRPr lang="en-GB" dirty="0"/>
          </a:p>
          <a:p>
            <a:pPr marL="38100" indent="0" algn="ctr">
              <a:buNone/>
            </a:pPr>
            <a:r>
              <a:rPr lang="en-GB" dirty="0"/>
              <a:t>Contact </a:t>
            </a:r>
            <a:r>
              <a:rPr lang="en-GB" dirty="0">
                <a:hlinkClick r:id="rId2"/>
              </a:rPr>
              <a:t>community@orcid.org</a:t>
            </a:r>
            <a:r>
              <a:rPr lang="en-GB" dirty="0"/>
              <a:t> </a:t>
            </a:r>
          </a:p>
        </p:txBody>
      </p:sp>
    </p:spTree>
    <p:extLst>
      <p:ext uri="{BB962C8B-B14F-4D97-AF65-F5344CB8AC3E}">
        <p14:creationId xmlns:p14="http://schemas.microsoft.com/office/powerpoint/2010/main" val="36671689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rPr>
              <a:t>What is </a:t>
            </a:r>
            <a:r>
              <a:rPr lang="en-US" dirty="0">
                <a:solidFill>
                  <a:srgbClr val="99CC33"/>
                </a:solidFill>
              </a:rPr>
              <a:t>ORCID?</a:t>
            </a:r>
            <a:endParaRPr lang="en-US" dirty="0"/>
          </a:p>
        </p:txBody>
      </p:sp>
      <p:sp>
        <p:nvSpPr>
          <p:cNvPr id="3" name="Content Placeholder 2"/>
          <p:cNvSpPr>
            <a:spLocks noGrp="1"/>
          </p:cNvSpPr>
          <p:nvPr>
            <p:ph sz="quarter" idx="13"/>
          </p:nvPr>
        </p:nvSpPr>
        <p:spPr>
          <a:xfrm>
            <a:off x="609600" y="1562100"/>
            <a:ext cx="8235142" cy="4572000"/>
          </a:xfrm>
        </p:spPr>
        <p:txBody>
          <a:bodyPr>
            <a:normAutofit fontScale="92500"/>
          </a:bodyPr>
          <a:lstStyle/>
          <a:p>
            <a:pPr>
              <a:buClr>
                <a:srgbClr val="99CC33"/>
              </a:buClr>
              <a:buFont typeface="Arial" charset="0"/>
              <a:buChar char="•"/>
            </a:pPr>
            <a:r>
              <a:rPr lang="en-US" sz="2400" dirty="0">
                <a:solidFill>
                  <a:schemeClr val="accent6"/>
                </a:solidFill>
              </a:rPr>
              <a:t>ORCID is an open, not-for-profit organization run by and for the research community</a:t>
            </a:r>
          </a:p>
          <a:p>
            <a:pPr>
              <a:buClr>
                <a:srgbClr val="99CC33"/>
              </a:buClr>
              <a:buFont typeface="Arial" charset="0"/>
              <a:buChar char="•"/>
            </a:pPr>
            <a:r>
              <a:rPr lang="en-US" sz="2400" dirty="0">
                <a:solidFill>
                  <a:schemeClr val="accent6"/>
                </a:solidFill>
              </a:rPr>
              <a:t>We provide researchers with a unique identifier, an ORCID iD, that reliably and clearly connects them with their research contributions and affiliations</a:t>
            </a:r>
          </a:p>
          <a:p>
            <a:pPr>
              <a:buClr>
                <a:srgbClr val="99CC33"/>
              </a:buClr>
              <a:buFont typeface="Arial" charset="0"/>
              <a:buChar char="•"/>
            </a:pPr>
            <a:r>
              <a:rPr lang="en-US" sz="2400" dirty="0">
                <a:solidFill>
                  <a:schemeClr val="accent6"/>
                </a:solidFill>
              </a:rPr>
              <a:t>Hundreds of systems have now integrated ORCID iDs – from grant application and manuscript submission to CRIS  to repositories, and more!</a:t>
            </a:r>
          </a:p>
          <a:p>
            <a:pPr>
              <a:buClr>
                <a:srgbClr val="99CC33"/>
              </a:buClr>
              <a:buFont typeface="Arial" charset="0"/>
              <a:buChar char="•"/>
            </a:pPr>
            <a:r>
              <a:rPr lang="en-HK" sz="2400" dirty="0">
                <a:solidFill>
                  <a:schemeClr val="accent6"/>
                </a:solidFill>
              </a:rPr>
              <a:t>By pooling the know-how and influence of the international research community, we can deliver a huge step forward for the openness and reliability of research information. </a:t>
            </a:r>
            <a:endParaRPr lang="en-US" sz="2400" dirty="0">
              <a:solidFill>
                <a:schemeClr val="accent6"/>
              </a:solidFill>
            </a:endParaRPr>
          </a:p>
          <a:p>
            <a:pPr>
              <a:buClr>
                <a:srgbClr val="99CC33"/>
              </a:buClr>
              <a:buFont typeface="Arial" charset="0"/>
              <a:buChar char="•"/>
            </a:pPr>
            <a:endParaRPr lang="en-US" sz="2400" dirty="0">
              <a:solidFill>
                <a:schemeClr val="accent6"/>
              </a:solidFill>
            </a:endParaRPr>
          </a:p>
          <a:p>
            <a:pPr>
              <a:buFont typeface="Arial" charset="0"/>
              <a:buChar char="•"/>
            </a:pPr>
            <a:endParaRPr lang="en-US" sz="2400" dirty="0">
              <a:solidFill>
                <a:schemeClr val="accent6"/>
              </a:solidFill>
            </a:endParaRPr>
          </a:p>
        </p:txBody>
      </p:sp>
    </p:spTree>
    <p:extLst>
      <p:ext uri="{BB962C8B-B14F-4D97-AF65-F5344CB8AC3E}">
        <p14:creationId xmlns:p14="http://schemas.microsoft.com/office/powerpoint/2010/main" val="2096373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A4CD39"/>
                </a:solidFill>
              </a:rPr>
              <a:t>ORCID </a:t>
            </a:r>
            <a:r>
              <a:rPr lang="en-US" dirty="0">
                <a:solidFill>
                  <a:schemeClr val="tx2"/>
                </a:solidFill>
              </a:rPr>
              <a:t>facts</a:t>
            </a:r>
            <a:r>
              <a:rPr lang="en-US" sz="3200" dirty="0">
                <a:solidFill>
                  <a:schemeClr val="tx2"/>
                </a:solidFill>
              </a:rPr>
              <a:t> and </a:t>
            </a:r>
            <a:r>
              <a:rPr lang="en-US" dirty="0">
                <a:solidFill>
                  <a:schemeClr val="tx2"/>
                </a:solidFill>
              </a:rPr>
              <a:t>figures  </a:t>
            </a:r>
          </a:p>
        </p:txBody>
      </p:sp>
      <p:sp>
        <p:nvSpPr>
          <p:cNvPr id="3" name="Content Placeholder 2"/>
          <p:cNvSpPr>
            <a:spLocks noGrp="1"/>
          </p:cNvSpPr>
          <p:nvPr>
            <p:ph sz="quarter" idx="13"/>
          </p:nvPr>
        </p:nvSpPr>
        <p:spPr>
          <a:xfrm>
            <a:off x="609600" y="1562100"/>
            <a:ext cx="7924800" cy="4610100"/>
          </a:xfrm>
        </p:spPr>
        <p:txBody>
          <a:bodyPr>
            <a:normAutofit lnSpcReduction="10000"/>
          </a:bodyPr>
          <a:lstStyle/>
          <a:p>
            <a:pPr>
              <a:buClr>
                <a:schemeClr val="tx1"/>
              </a:buClr>
            </a:pPr>
            <a:r>
              <a:rPr lang="en-US" sz="2400" dirty="0"/>
              <a:t>Over 4.9m registrants (June 2018)</a:t>
            </a:r>
          </a:p>
          <a:p>
            <a:pPr>
              <a:buClr>
                <a:schemeClr val="tx1"/>
              </a:buClr>
            </a:pPr>
            <a:r>
              <a:rPr lang="en-US" sz="2400" dirty="0"/>
              <a:t>~880 organizational members (June 2018)</a:t>
            </a:r>
          </a:p>
          <a:p>
            <a:pPr lvl="1">
              <a:buClr>
                <a:schemeClr val="tx1"/>
              </a:buClr>
            </a:pPr>
            <a:r>
              <a:rPr lang="en-US" sz="2200" dirty="0"/>
              <a:t>78% research institutions</a:t>
            </a:r>
          </a:p>
          <a:p>
            <a:pPr lvl="1">
              <a:buClr>
                <a:schemeClr val="tx1"/>
              </a:buClr>
            </a:pPr>
            <a:r>
              <a:rPr lang="en-US" sz="2200" dirty="0"/>
              <a:t>50% Europe, 27% US/Canada</a:t>
            </a:r>
          </a:p>
          <a:p>
            <a:pPr lvl="1">
              <a:buClr>
                <a:schemeClr val="tx1"/>
              </a:buClr>
            </a:pPr>
            <a:r>
              <a:rPr lang="en-US" sz="2200" dirty="0"/>
              <a:t>17 consortia</a:t>
            </a:r>
          </a:p>
          <a:p>
            <a:pPr lvl="1">
              <a:buClr>
                <a:schemeClr val="tx1"/>
              </a:buClr>
            </a:pPr>
            <a:r>
              <a:rPr lang="en-US" sz="2200" dirty="0"/>
              <a:t>43 countries</a:t>
            </a:r>
          </a:p>
          <a:p>
            <a:pPr>
              <a:buClr>
                <a:schemeClr val="tx1"/>
              </a:buClr>
            </a:pPr>
            <a:r>
              <a:rPr lang="en-US" sz="2400" dirty="0"/>
              <a:t>Over 560 live integrations</a:t>
            </a:r>
          </a:p>
          <a:p>
            <a:pPr marL="0" indent="0" algn="ctr">
              <a:buClr>
                <a:schemeClr val="tx1"/>
              </a:buClr>
              <a:buNone/>
            </a:pPr>
            <a:r>
              <a:rPr lang="en-US" dirty="0">
                <a:solidFill>
                  <a:schemeClr val="tx1"/>
                </a:solidFill>
              </a:rPr>
              <a:t>https://orcid.org/statistics </a:t>
            </a:r>
            <a:br>
              <a:rPr lang="en-US" dirty="0">
                <a:solidFill>
                  <a:schemeClr val="tx1"/>
                </a:solidFill>
              </a:rPr>
            </a:br>
            <a:r>
              <a:rPr lang="en-US" dirty="0">
                <a:solidFill>
                  <a:schemeClr val="tx1"/>
                </a:solidFill>
              </a:rPr>
              <a:t>https://orcid.org/members</a:t>
            </a:r>
          </a:p>
          <a:p>
            <a:pPr marL="0" indent="0" algn="ctr">
              <a:buClr>
                <a:schemeClr val="tx1"/>
              </a:buClr>
              <a:buNone/>
            </a:pPr>
            <a:endParaRPr lang="en-US" dirty="0">
              <a:solidFill>
                <a:schemeClr val="tx1"/>
              </a:solidFill>
            </a:endParaRPr>
          </a:p>
        </p:txBody>
      </p:sp>
      <p:sp>
        <p:nvSpPr>
          <p:cNvPr id="4" name="Content Placeholder 2"/>
          <p:cNvSpPr txBox="1">
            <a:spLocks/>
          </p:cNvSpPr>
          <p:nvPr/>
        </p:nvSpPr>
        <p:spPr>
          <a:xfrm>
            <a:off x="1128713" y="6312248"/>
            <a:ext cx="7405687" cy="460911"/>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3000" b="0" i="0" kern="1200" cap="none" baseline="0">
                <a:solidFill>
                  <a:schemeClr val="tx2"/>
                </a:solidFill>
                <a:latin typeface="Noto Sans Regular" charset="0"/>
                <a:ea typeface="Noto Sans Regular" charset="0"/>
                <a:cs typeface="Noto Sans Regular" charset="0"/>
              </a:defRPr>
            </a:lvl1pPr>
            <a:lvl2pPr marL="438912" indent="-228600" algn="l" defTabSz="914400" rtl="0" eaLnBrk="1" latinLnBrk="0" hangingPunct="1">
              <a:lnSpc>
                <a:spcPct val="100000"/>
              </a:lnSpc>
              <a:spcBef>
                <a:spcPts val="500"/>
              </a:spcBef>
              <a:spcAft>
                <a:spcPts val="600"/>
              </a:spcAft>
              <a:buFont typeface="Arial" panose="020B0604020202020204" pitchFamily="34" charset="0"/>
              <a:buChar char="•"/>
              <a:defRPr sz="2600" b="0" i="0" kern="1200">
                <a:solidFill>
                  <a:schemeClr val="tx2"/>
                </a:solidFill>
                <a:latin typeface="Noto Sans Regular" charset="0"/>
                <a:ea typeface="Noto Sans Regular" charset="0"/>
                <a:cs typeface="Noto Sans Regular" charset="0"/>
              </a:defRPr>
            </a:lvl2pPr>
            <a:lvl3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3pPr>
            <a:lvl4pPr marL="96012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4pPr>
            <a:lvl5pPr marL="123444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1872"/>
              </a:spcBef>
              <a:buNone/>
            </a:pPr>
            <a:r>
              <a:rPr lang="en-US" sz="1400" dirty="0">
                <a:solidFill>
                  <a:schemeClr val="tx1"/>
                </a:solidFill>
              </a:rPr>
              <a:t>https://orcid.org/statistics</a:t>
            </a:r>
            <a:br>
              <a:rPr lang="en-US" sz="1400" dirty="0">
                <a:solidFill>
                  <a:schemeClr val="tx1"/>
                </a:solidFill>
              </a:rPr>
            </a:br>
            <a:r>
              <a:rPr lang="en-US" sz="1400" dirty="0">
                <a:solidFill>
                  <a:schemeClr val="tx1"/>
                </a:solidFill>
                <a:ea typeface="ヒラギノ角ゴ ProN W6" charset="0"/>
                <a:cs typeface="Arial" charset="0"/>
                <a:sym typeface="Arial" charset="0"/>
              </a:rPr>
              <a:t>APAC stats: </a:t>
            </a:r>
            <a:r>
              <a:rPr lang="en-US" sz="1400" dirty="0">
                <a:solidFill>
                  <a:srgbClr val="98C125"/>
                </a:solidFill>
                <a:ea typeface="ヒラギノ角ゴ ProN W6" charset="0"/>
                <a:cs typeface="Arial" charset="0"/>
                <a:sym typeface="Arial" charset="0"/>
              </a:rPr>
              <a:t>https://doi.org/10.23640/07243.5867079 </a:t>
            </a:r>
          </a:p>
          <a:p>
            <a:pPr marL="0" indent="0" algn="r">
              <a:spcBef>
                <a:spcPts val="1872"/>
              </a:spcBef>
              <a:buNone/>
            </a:pPr>
            <a:endParaRPr lang="en-US" sz="1400" dirty="0">
              <a:solidFill>
                <a:srgbClr val="98C125"/>
              </a:solidFill>
              <a:ea typeface="ヒラギノ角ゴ ProN W6" charset="0"/>
              <a:cs typeface="Arial" charset="0"/>
              <a:sym typeface="Arial" charset="0"/>
            </a:endParaRPr>
          </a:p>
        </p:txBody>
      </p:sp>
    </p:spTree>
    <p:extLst>
      <p:ext uri="{BB962C8B-B14F-4D97-AF65-F5344CB8AC3E}">
        <p14:creationId xmlns:p14="http://schemas.microsoft.com/office/powerpoint/2010/main" val="2037302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A4CD39"/>
                </a:solidFill>
              </a:rPr>
              <a:t>ORCID </a:t>
            </a:r>
            <a:r>
              <a:rPr lang="en-US" dirty="0">
                <a:solidFill>
                  <a:schemeClr val="tx2"/>
                </a:solidFill>
              </a:rPr>
              <a:t>Connections</a:t>
            </a:r>
          </a:p>
        </p:txBody>
      </p:sp>
      <p:sp>
        <p:nvSpPr>
          <p:cNvPr id="3" name="Content Placeholder 2"/>
          <p:cNvSpPr>
            <a:spLocks noGrp="1"/>
          </p:cNvSpPr>
          <p:nvPr>
            <p:ph sz="quarter" idx="13"/>
          </p:nvPr>
        </p:nvSpPr>
        <p:spPr>
          <a:xfrm>
            <a:off x="609599" y="1562100"/>
            <a:ext cx="8084695" cy="4508916"/>
          </a:xfrm>
        </p:spPr>
        <p:txBody>
          <a:bodyPr>
            <a:normAutofit fontScale="85000" lnSpcReduction="20000"/>
          </a:bodyPr>
          <a:lstStyle/>
          <a:p>
            <a:pPr>
              <a:buClr>
                <a:schemeClr val="tx1"/>
              </a:buClr>
            </a:pPr>
            <a:r>
              <a:rPr lang="en-US" dirty="0"/>
              <a:t>~ 2m </a:t>
            </a:r>
            <a:r>
              <a:rPr lang="en-US" dirty="0" err="1"/>
              <a:t>iDs</a:t>
            </a:r>
            <a:r>
              <a:rPr lang="en-US" dirty="0"/>
              <a:t> with external identifiers</a:t>
            </a:r>
          </a:p>
          <a:p>
            <a:pPr lvl="1">
              <a:buClr>
                <a:schemeClr val="tx1"/>
              </a:buClr>
            </a:pPr>
            <a:r>
              <a:rPr lang="en-US" dirty="0"/>
              <a:t>Person, organization, funding, work, peer review activity</a:t>
            </a:r>
          </a:p>
          <a:p>
            <a:pPr>
              <a:buClr>
                <a:schemeClr val="tx1"/>
              </a:buClr>
            </a:pPr>
            <a:r>
              <a:rPr lang="en-US" dirty="0"/>
              <a:t>2.5m+ education affiliations</a:t>
            </a:r>
          </a:p>
          <a:p>
            <a:pPr>
              <a:buClr>
                <a:schemeClr val="tx1"/>
              </a:buClr>
            </a:pPr>
            <a:r>
              <a:rPr lang="en-US" dirty="0"/>
              <a:t>31m+ works</a:t>
            </a:r>
          </a:p>
          <a:p>
            <a:pPr lvl="1">
              <a:buClr>
                <a:schemeClr val="tx1"/>
              </a:buClr>
            </a:pPr>
            <a:r>
              <a:rPr lang="en-US" dirty="0"/>
              <a:t>12m+ unique DOIs</a:t>
            </a:r>
          </a:p>
          <a:p>
            <a:pPr lvl="1">
              <a:buClr>
                <a:schemeClr val="tx1"/>
              </a:buClr>
            </a:pPr>
            <a:r>
              <a:rPr lang="en-US" dirty="0"/>
              <a:t>~1m works added via </a:t>
            </a:r>
            <a:r>
              <a:rPr lang="en-US" dirty="0" err="1"/>
              <a:t>Crossref</a:t>
            </a:r>
            <a:r>
              <a:rPr lang="en-US" dirty="0"/>
              <a:t> auto-update</a:t>
            </a:r>
          </a:p>
          <a:p>
            <a:pPr>
              <a:buClr>
                <a:schemeClr val="tx1"/>
              </a:buClr>
            </a:pPr>
            <a:r>
              <a:rPr lang="en-US" dirty="0"/>
              <a:t>~0.5m funding activities</a:t>
            </a:r>
          </a:p>
          <a:p>
            <a:pPr>
              <a:buClr>
                <a:schemeClr val="tx1"/>
              </a:buClr>
            </a:pPr>
            <a:r>
              <a:rPr lang="en-US" dirty="0"/>
              <a:t>~0.25m peer review activities</a:t>
            </a:r>
          </a:p>
          <a:p>
            <a:pPr marL="0" indent="0" algn="ctr">
              <a:buClr>
                <a:schemeClr val="tx1"/>
              </a:buClr>
              <a:buNone/>
            </a:pPr>
            <a:r>
              <a:rPr lang="en-US" dirty="0">
                <a:solidFill>
                  <a:schemeClr val="tx1"/>
                </a:solidFill>
              </a:rPr>
              <a:t>https://orcid.org/statistics</a:t>
            </a:r>
          </a:p>
          <a:p>
            <a:pPr marL="0" indent="0" algn="ctr">
              <a:buClr>
                <a:schemeClr val="tx1"/>
              </a:buClr>
              <a:buNone/>
            </a:pPr>
            <a:endParaRPr lang="en-US" dirty="0">
              <a:solidFill>
                <a:schemeClr val="tx1"/>
              </a:solidFill>
            </a:endParaRPr>
          </a:p>
        </p:txBody>
      </p:sp>
      <p:sp>
        <p:nvSpPr>
          <p:cNvPr id="4" name="Content Placeholder 2"/>
          <p:cNvSpPr txBox="1">
            <a:spLocks/>
          </p:cNvSpPr>
          <p:nvPr/>
        </p:nvSpPr>
        <p:spPr>
          <a:xfrm>
            <a:off x="2888202" y="6312248"/>
            <a:ext cx="5646198" cy="460911"/>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3000" b="0" i="0" kern="1200" cap="none" baseline="0">
                <a:solidFill>
                  <a:schemeClr val="tx2"/>
                </a:solidFill>
                <a:latin typeface="Noto Sans Regular" charset="0"/>
                <a:ea typeface="Noto Sans Regular" charset="0"/>
                <a:cs typeface="Noto Sans Regular" charset="0"/>
              </a:defRPr>
            </a:lvl1pPr>
            <a:lvl2pPr marL="438912" indent="-228600" algn="l" defTabSz="914400" rtl="0" eaLnBrk="1" latinLnBrk="0" hangingPunct="1">
              <a:lnSpc>
                <a:spcPct val="100000"/>
              </a:lnSpc>
              <a:spcBef>
                <a:spcPts val="500"/>
              </a:spcBef>
              <a:spcAft>
                <a:spcPts val="600"/>
              </a:spcAft>
              <a:buFont typeface="Arial" panose="020B0604020202020204" pitchFamily="34" charset="0"/>
              <a:buChar char="•"/>
              <a:defRPr sz="2600" b="0" i="0" kern="1200">
                <a:solidFill>
                  <a:schemeClr val="tx2"/>
                </a:solidFill>
                <a:latin typeface="Noto Sans Regular" charset="0"/>
                <a:ea typeface="Noto Sans Regular" charset="0"/>
                <a:cs typeface="Noto Sans Regular" charset="0"/>
              </a:defRPr>
            </a:lvl2pPr>
            <a:lvl3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3pPr>
            <a:lvl4pPr marL="96012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4pPr>
            <a:lvl5pPr marL="123444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90000"/>
              </a:lnSpc>
              <a:spcBef>
                <a:spcPts val="1872"/>
              </a:spcBef>
              <a:buNone/>
            </a:pPr>
            <a:r>
              <a:rPr lang="en-US" sz="1400" dirty="0">
                <a:solidFill>
                  <a:srgbClr val="98C125"/>
                </a:solidFill>
                <a:ea typeface="ヒラギノ角ゴ ProN W6" charset="0"/>
                <a:cs typeface="Arial" charset="0"/>
                <a:sym typeface="Arial" charset="0"/>
              </a:rPr>
              <a:t>https://orcid.org/statistics</a:t>
            </a:r>
          </a:p>
        </p:txBody>
      </p:sp>
    </p:spTree>
    <p:extLst>
      <p:ext uri="{BB962C8B-B14F-4D97-AF65-F5344CB8AC3E}">
        <p14:creationId xmlns:p14="http://schemas.microsoft.com/office/powerpoint/2010/main" val="358363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A4CD39"/>
                </a:solidFill>
              </a:rPr>
              <a:t>Why orcid? organizations</a:t>
            </a:r>
            <a:endParaRPr lang="en-US" dirty="0"/>
          </a:p>
        </p:txBody>
      </p:sp>
      <p:sp>
        <p:nvSpPr>
          <p:cNvPr id="3" name="Content Placeholder 2"/>
          <p:cNvSpPr>
            <a:spLocks noGrp="1"/>
          </p:cNvSpPr>
          <p:nvPr>
            <p:ph sz="quarter" idx="13"/>
          </p:nvPr>
        </p:nvSpPr>
        <p:spPr/>
        <p:txBody>
          <a:bodyPr>
            <a:noAutofit/>
          </a:bodyPr>
          <a:lstStyle/>
          <a:p>
            <a:pPr marL="457200" indent="-457200">
              <a:spcBef>
                <a:spcPts val="600"/>
              </a:spcBef>
              <a:buClr>
                <a:schemeClr val="tx1"/>
              </a:buClr>
              <a:buFont typeface="+mj-lt"/>
              <a:buAutoNum type="arabicPeriod"/>
            </a:pPr>
            <a:r>
              <a:rPr lang="en-US" sz="3200" dirty="0"/>
              <a:t>Ownership of your organization’s name and validation of connections with it</a:t>
            </a:r>
          </a:p>
          <a:p>
            <a:pPr marL="457200" indent="-457200">
              <a:spcBef>
                <a:spcPts val="600"/>
              </a:spcBef>
              <a:buClr>
                <a:schemeClr val="tx1"/>
              </a:buClr>
              <a:buFont typeface="+mj-lt"/>
              <a:buAutoNum type="arabicPeriod"/>
            </a:pPr>
            <a:r>
              <a:rPr lang="en-US" sz="3200" dirty="0"/>
              <a:t>Maintain links with your researchers - past, present, and future</a:t>
            </a:r>
          </a:p>
          <a:p>
            <a:pPr marL="457200" indent="-457200">
              <a:spcBef>
                <a:spcPts val="600"/>
              </a:spcBef>
              <a:buClr>
                <a:schemeClr val="tx1"/>
              </a:buClr>
              <a:buFont typeface="+mj-lt"/>
              <a:buAutoNum type="arabicPeriod"/>
            </a:pPr>
            <a:r>
              <a:rPr lang="en-US" sz="3200" dirty="0"/>
              <a:t>Benefit from faster, automated information-sharing through cross-system interoperability</a:t>
            </a:r>
          </a:p>
        </p:txBody>
      </p:sp>
    </p:spTree>
    <p:extLst>
      <p:ext uri="{BB962C8B-B14F-4D97-AF65-F5344CB8AC3E}">
        <p14:creationId xmlns:p14="http://schemas.microsoft.com/office/powerpoint/2010/main" val="476447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6885CDE-74D1-1541-909A-8D2D38DC12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57600" y="2040775"/>
            <a:ext cx="1828800" cy="1828800"/>
          </a:xfrm>
          <a:prstGeom prst="rect">
            <a:avLst/>
          </a:prstGeom>
        </p:spPr>
      </p:pic>
      <p:pic>
        <p:nvPicPr>
          <p:cNvPr id="31" name="Picture 3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96086" y="1791709"/>
            <a:ext cx="1143000" cy="1143000"/>
          </a:xfrm>
          <a:prstGeom prst="rect">
            <a:avLst/>
          </a:prstGeom>
        </p:spPr>
      </p:pic>
      <p:pic>
        <p:nvPicPr>
          <p:cNvPr id="30" name="Picture 2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21900" y="1767485"/>
            <a:ext cx="1143000" cy="1143000"/>
          </a:xfrm>
          <a:prstGeom prst="rect">
            <a:avLst/>
          </a:prstGeom>
        </p:spPr>
      </p:pic>
      <p:pic>
        <p:nvPicPr>
          <p:cNvPr id="29" name="Picture 2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00500" y="4577299"/>
            <a:ext cx="1143000" cy="1143000"/>
          </a:xfrm>
          <a:prstGeom prst="rect">
            <a:avLst/>
          </a:prstGeom>
        </p:spPr>
      </p:pic>
      <p:sp>
        <p:nvSpPr>
          <p:cNvPr id="4" name="TextBox 3"/>
          <p:cNvSpPr txBox="1"/>
          <p:nvPr/>
        </p:nvSpPr>
        <p:spPr>
          <a:xfrm>
            <a:off x="365038" y="2048170"/>
            <a:ext cx="1779939" cy="523220"/>
          </a:xfrm>
          <a:prstGeom prst="rect">
            <a:avLst/>
          </a:prstGeom>
          <a:noFill/>
        </p:spPr>
        <p:txBody>
          <a:bodyPr wrap="square" rtlCol="0">
            <a:spAutoFit/>
          </a:bodyPr>
          <a:lstStyle/>
          <a:p>
            <a:pPr algn="r"/>
            <a:r>
              <a:rPr lang="en-US" sz="1600" dirty="0">
                <a:solidFill>
                  <a:schemeClr val="accent1"/>
                </a:solidFill>
                <a:latin typeface="Noto Sans" charset="0"/>
                <a:ea typeface="Noto Sans" charset="0"/>
                <a:cs typeface="Noto Sans" charset="0"/>
              </a:rPr>
              <a:t>PUBLISHER</a:t>
            </a:r>
          </a:p>
          <a:p>
            <a:pPr algn="r"/>
            <a:r>
              <a:rPr lang="en-US" sz="1200" dirty="0">
                <a:solidFill>
                  <a:schemeClr val="tx2"/>
                </a:solidFill>
                <a:latin typeface="Noto Sans" charset="0"/>
                <a:ea typeface="Noto Sans" charset="0"/>
                <a:cs typeface="Noto Sans" charset="0"/>
              </a:rPr>
              <a:t>Assert authorship</a:t>
            </a:r>
          </a:p>
        </p:txBody>
      </p:sp>
      <p:sp>
        <p:nvSpPr>
          <p:cNvPr id="5" name="TextBox 4"/>
          <p:cNvSpPr txBox="1"/>
          <p:nvPr/>
        </p:nvSpPr>
        <p:spPr>
          <a:xfrm>
            <a:off x="6937895" y="2048170"/>
            <a:ext cx="1779939" cy="523220"/>
          </a:xfrm>
          <a:prstGeom prst="rect">
            <a:avLst/>
          </a:prstGeom>
          <a:noFill/>
        </p:spPr>
        <p:txBody>
          <a:bodyPr wrap="square" rtlCol="0">
            <a:spAutoFit/>
          </a:bodyPr>
          <a:lstStyle/>
          <a:p>
            <a:r>
              <a:rPr lang="en-US" sz="1600" dirty="0">
                <a:solidFill>
                  <a:schemeClr val="accent1"/>
                </a:solidFill>
                <a:latin typeface="Noto Sans" charset="0"/>
                <a:ea typeface="Noto Sans" charset="0"/>
                <a:cs typeface="Noto Sans" charset="0"/>
              </a:rPr>
              <a:t>EMPLOYER</a:t>
            </a:r>
          </a:p>
          <a:p>
            <a:r>
              <a:rPr lang="en-US" sz="1200" dirty="0">
                <a:solidFill>
                  <a:schemeClr val="tx2"/>
                </a:solidFill>
                <a:latin typeface="Noto Sans" charset="0"/>
                <a:ea typeface="Noto Sans" charset="0"/>
                <a:cs typeface="Noto Sans" charset="0"/>
              </a:rPr>
              <a:t>Assert affiliation</a:t>
            </a:r>
          </a:p>
        </p:txBody>
      </p:sp>
      <p:sp>
        <p:nvSpPr>
          <p:cNvPr id="6" name="TextBox 5"/>
          <p:cNvSpPr txBox="1"/>
          <p:nvPr/>
        </p:nvSpPr>
        <p:spPr>
          <a:xfrm>
            <a:off x="3689245" y="5610880"/>
            <a:ext cx="1779939" cy="523220"/>
          </a:xfrm>
          <a:prstGeom prst="rect">
            <a:avLst/>
          </a:prstGeom>
          <a:noFill/>
        </p:spPr>
        <p:txBody>
          <a:bodyPr wrap="square" rtlCol="0">
            <a:spAutoFit/>
          </a:bodyPr>
          <a:lstStyle/>
          <a:p>
            <a:pPr algn="ctr"/>
            <a:r>
              <a:rPr lang="en-US" sz="1600" dirty="0">
                <a:solidFill>
                  <a:schemeClr val="accent1"/>
                </a:solidFill>
                <a:latin typeface="Noto Sans" charset="0"/>
                <a:ea typeface="Noto Sans" charset="0"/>
                <a:cs typeface="Noto Sans" charset="0"/>
              </a:rPr>
              <a:t>FUNDER</a:t>
            </a:r>
          </a:p>
          <a:p>
            <a:pPr algn="ctr"/>
            <a:r>
              <a:rPr lang="en-US" sz="1200" dirty="0">
                <a:solidFill>
                  <a:schemeClr val="tx2"/>
                </a:solidFill>
                <a:latin typeface="Noto Sans" charset="0"/>
                <a:ea typeface="Noto Sans" charset="0"/>
                <a:cs typeface="Noto Sans" charset="0"/>
              </a:rPr>
              <a:t>Assert award</a:t>
            </a:r>
          </a:p>
        </p:txBody>
      </p:sp>
      <p:grpSp>
        <p:nvGrpSpPr>
          <p:cNvPr id="10" name="Group 9"/>
          <p:cNvGrpSpPr/>
          <p:nvPr/>
        </p:nvGrpSpPr>
        <p:grpSpPr>
          <a:xfrm rot="5400000">
            <a:off x="4071010" y="3848766"/>
            <a:ext cx="951083" cy="617424"/>
            <a:chOff x="978081" y="4816494"/>
            <a:chExt cx="1019269" cy="661689"/>
          </a:xfrm>
        </p:grpSpPr>
        <p:cxnSp>
          <p:nvCxnSpPr>
            <p:cNvPr id="11" name="Straight Arrow Connector 10"/>
            <p:cNvCxnSpPr/>
            <p:nvPr/>
          </p:nvCxnSpPr>
          <p:spPr>
            <a:xfrm flipH="1">
              <a:off x="978081" y="5193558"/>
              <a:ext cx="822960" cy="824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978081" y="5216573"/>
              <a:ext cx="1019269" cy="261610"/>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COLLECT</a:t>
              </a:r>
            </a:p>
          </p:txBody>
        </p:sp>
        <p:cxnSp>
          <p:nvCxnSpPr>
            <p:cNvPr id="13" name="Straight Arrow Connector 12"/>
            <p:cNvCxnSpPr/>
            <p:nvPr/>
          </p:nvCxnSpPr>
          <p:spPr>
            <a:xfrm>
              <a:off x="1177222" y="5096718"/>
              <a:ext cx="820128" cy="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978081" y="4816494"/>
              <a:ext cx="1019269" cy="261610"/>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CONNECT</a:t>
              </a:r>
            </a:p>
          </p:txBody>
        </p:sp>
      </p:grpSp>
      <p:grpSp>
        <p:nvGrpSpPr>
          <p:cNvPr id="15" name="Group 14"/>
          <p:cNvGrpSpPr/>
          <p:nvPr/>
        </p:nvGrpSpPr>
        <p:grpSpPr>
          <a:xfrm rot="1800000">
            <a:off x="2898042" y="2583919"/>
            <a:ext cx="951083" cy="600055"/>
            <a:chOff x="978081" y="4835108"/>
            <a:chExt cx="1019269" cy="643075"/>
          </a:xfrm>
        </p:grpSpPr>
        <p:cxnSp>
          <p:nvCxnSpPr>
            <p:cNvPr id="16" name="Straight Arrow Connector 15"/>
            <p:cNvCxnSpPr/>
            <p:nvPr/>
          </p:nvCxnSpPr>
          <p:spPr>
            <a:xfrm flipH="1">
              <a:off x="978081" y="5193558"/>
              <a:ext cx="822960" cy="824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78081" y="5216573"/>
              <a:ext cx="1019269" cy="261610"/>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COLLECT</a:t>
              </a:r>
            </a:p>
          </p:txBody>
        </p:sp>
        <p:cxnSp>
          <p:nvCxnSpPr>
            <p:cNvPr id="18" name="Straight Arrow Connector 17"/>
            <p:cNvCxnSpPr/>
            <p:nvPr/>
          </p:nvCxnSpPr>
          <p:spPr>
            <a:xfrm>
              <a:off x="1177222" y="5096718"/>
              <a:ext cx="820128" cy="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978081" y="4835108"/>
              <a:ext cx="1019269" cy="261610"/>
            </a:xfrm>
            <a:prstGeom prst="rect">
              <a:avLst/>
            </a:prstGeom>
            <a:noFill/>
          </p:spPr>
          <p:txBody>
            <a:bodyPr wrap="square" rtlCol="0">
              <a:spAutoFit/>
            </a:bodyPr>
            <a:lstStyle/>
            <a:p>
              <a:pPr algn="ctr"/>
              <a:r>
                <a:rPr lang="en-US" sz="1100" b="1">
                  <a:ln w="0"/>
                  <a:solidFill>
                    <a:schemeClr val="tx2"/>
                  </a:solidFill>
                  <a:latin typeface="Noto Sans" charset="0"/>
                  <a:ea typeface="Noto Sans" charset="0"/>
                  <a:cs typeface="Noto Sans" charset="0"/>
                </a:rPr>
                <a:t>CONNECT</a:t>
              </a:r>
              <a:endParaRPr lang="en-US" sz="1100" b="1" dirty="0">
                <a:ln w="0"/>
                <a:solidFill>
                  <a:schemeClr val="tx2"/>
                </a:solidFill>
                <a:latin typeface="Noto Sans" charset="0"/>
                <a:ea typeface="Noto Sans" charset="0"/>
                <a:cs typeface="Noto Sans" charset="0"/>
              </a:endParaRPr>
            </a:p>
          </p:txBody>
        </p:sp>
      </p:grpSp>
      <p:grpSp>
        <p:nvGrpSpPr>
          <p:cNvPr id="20" name="Group 19"/>
          <p:cNvGrpSpPr/>
          <p:nvPr/>
        </p:nvGrpSpPr>
        <p:grpSpPr>
          <a:xfrm rot="19800000">
            <a:off x="5197273" y="2583919"/>
            <a:ext cx="951083" cy="600059"/>
            <a:chOff x="978081" y="4835104"/>
            <a:chExt cx="1019269" cy="643079"/>
          </a:xfrm>
        </p:grpSpPr>
        <p:cxnSp>
          <p:nvCxnSpPr>
            <p:cNvPr id="21" name="Straight Arrow Connector 20"/>
            <p:cNvCxnSpPr/>
            <p:nvPr/>
          </p:nvCxnSpPr>
          <p:spPr>
            <a:xfrm flipH="1">
              <a:off x="978081" y="5193558"/>
              <a:ext cx="822960" cy="824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78081" y="5216573"/>
              <a:ext cx="1019269" cy="261610"/>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COLLECT</a:t>
              </a:r>
            </a:p>
          </p:txBody>
        </p:sp>
        <p:cxnSp>
          <p:nvCxnSpPr>
            <p:cNvPr id="23" name="Straight Arrow Connector 22"/>
            <p:cNvCxnSpPr/>
            <p:nvPr/>
          </p:nvCxnSpPr>
          <p:spPr>
            <a:xfrm>
              <a:off x="1177222" y="5096718"/>
              <a:ext cx="820128" cy="0"/>
            </a:xfrm>
            <a:prstGeom prst="straightConnector1">
              <a:avLst/>
            </a:prstGeom>
            <a:ln w="508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978081" y="4835104"/>
              <a:ext cx="1019269" cy="261610"/>
            </a:xfrm>
            <a:prstGeom prst="rect">
              <a:avLst/>
            </a:prstGeom>
            <a:noFill/>
          </p:spPr>
          <p:txBody>
            <a:bodyPr wrap="square" rtlCol="0">
              <a:spAutoFit/>
            </a:bodyPr>
            <a:lstStyle/>
            <a:p>
              <a:pPr algn="ctr"/>
              <a:r>
                <a:rPr lang="en-US" sz="1100" b="1" dirty="0">
                  <a:ln w="0"/>
                  <a:solidFill>
                    <a:schemeClr val="tx2"/>
                  </a:solidFill>
                  <a:latin typeface="Noto Sans" charset="0"/>
                  <a:ea typeface="Noto Sans" charset="0"/>
                  <a:cs typeface="Noto Sans" charset="0"/>
                </a:rPr>
                <a:t>CONNECT</a:t>
              </a:r>
            </a:p>
          </p:txBody>
        </p:sp>
      </p:grpSp>
      <p:sp>
        <p:nvSpPr>
          <p:cNvPr id="25" name="Arc 24"/>
          <p:cNvSpPr/>
          <p:nvPr/>
        </p:nvSpPr>
        <p:spPr>
          <a:xfrm>
            <a:off x="2463232" y="1122118"/>
            <a:ext cx="4231964" cy="4161642"/>
          </a:xfrm>
          <a:prstGeom prst="arc">
            <a:avLst>
              <a:gd name="adj1" fmla="val 6385050"/>
              <a:gd name="adj2" fmla="val 11206227"/>
            </a:avLst>
          </a:prstGeom>
          <a:ln w="139700">
            <a:solidFill>
              <a:schemeClr val="accent5"/>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0" i="0" dirty="0">
              <a:latin typeface="Noto Sans Regular" charset="0"/>
            </a:endParaRPr>
          </a:p>
        </p:txBody>
      </p:sp>
      <p:sp>
        <p:nvSpPr>
          <p:cNvPr id="26" name="Arc 25"/>
          <p:cNvSpPr/>
          <p:nvPr/>
        </p:nvSpPr>
        <p:spPr>
          <a:xfrm>
            <a:off x="2459987" y="1122118"/>
            <a:ext cx="4231964" cy="4161642"/>
          </a:xfrm>
          <a:prstGeom prst="arc">
            <a:avLst>
              <a:gd name="adj1" fmla="val 21034409"/>
              <a:gd name="adj2" fmla="val 4536217"/>
            </a:avLst>
          </a:prstGeom>
          <a:ln w="139700">
            <a:solidFill>
              <a:schemeClr val="accent5"/>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0" i="0" dirty="0">
              <a:latin typeface="Noto Sans Regular" charset="0"/>
            </a:endParaRPr>
          </a:p>
        </p:txBody>
      </p:sp>
      <p:sp>
        <p:nvSpPr>
          <p:cNvPr id="27" name="Arc 26"/>
          <p:cNvSpPr/>
          <p:nvPr/>
        </p:nvSpPr>
        <p:spPr>
          <a:xfrm>
            <a:off x="2456018" y="1122118"/>
            <a:ext cx="4231964" cy="4161642"/>
          </a:xfrm>
          <a:prstGeom prst="arc">
            <a:avLst>
              <a:gd name="adj1" fmla="val 13038003"/>
              <a:gd name="adj2" fmla="val 19211400"/>
            </a:avLst>
          </a:prstGeom>
          <a:ln w="139700">
            <a:solidFill>
              <a:schemeClr val="accent5"/>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0" i="0" dirty="0">
              <a:latin typeface="Noto Sans Regular" charset="0"/>
            </a:endParaRPr>
          </a:p>
        </p:txBody>
      </p:sp>
      <p:sp>
        <p:nvSpPr>
          <p:cNvPr id="28" name="Content Placeholder 5"/>
          <p:cNvSpPr txBox="1">
            <a:spLocks/>
          </p:cNvSpPr>
          <p:nvPr/>
        </p:nvSpPr>
        <p:spPr>
          <a:xfrm>
            <a:off x="453658" y="609307"/>
            <a:ext cx="8383254" cy="350813"/>
          </a:xfrm>
          <a:prstGeom prst="rect">
            <a:avLst/>
          </a:prstGeom>
        </p:spPr>
        <p:txBody>
          <a:bodyPr>
            <a:normAutofit fontScale="85000" lnSpcReduction="20000"/>
          </a:bodyPr>
          <a:lst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3000" b="0" i="0" kern="1200" cap="none" baseline="0">
                <a:solidFill>
                  <a:schemeClr val="tx2"/>
                </a:solidFill>
                <a:latin typeface="Noto Sans Regular" charset="0"/>
                <a:ea typeface="Noto Sans Regular" charset="0"/>
                <a:cs typeface="Noto Sans Regular" charset="0"/>
              </a:defRPr>
            </a:lvl1pPr>
            <a:lvl2pPr marL="438912" indent="-228600" algn="l" defTabSz="914400" rtl="0" eaLnBrk="1" latinLnBrk="0" hangingPunct="1">
              <a:lnSpc>
                <a:spcPct val="100000"/>
              </a:lnSpc>
              <a:spcBef>
                <a:spcPts val="500"/>
              </a:spcBef>
              <a:spcAft>
                <a:spcPts val="600"/>
              </a:spcAft>
              <a:buFont typeface="Arial" panose="020B0604020202020204" pitchFamily="34" charset="0"/>
              <a:buChar char="•"/>
              <a:defRPr sz="2600" b="0" i="0" kern="1200">
                <a:solidFill>
                  <a:schemeClr val="tx2"/>
                </a:solidFill>
                <a:latin typeface="Noto Sans Regular" charset="0"/>
                <a:ea typeface="Noto Sans Regular" charset="0"/>
                <a:cs typeface="Noto Sans Regular" charset="0"/>
              </a:defRPr>
            </a:lvl2pPr>
            <a:lvl3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3pPr>
            <a:lvl4pPr marL="96012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4pPr>
            <a:lvl5pPr marL="1234440" indent="-228600" algn="l" defTabSz="914400" rtl="0" eaLnBrk="1" latinLnBrk="0" hangingPunct="1">
              <a:lnSpc>
                <a:spcPct val="100000"/>
              </a:lnSpc>
              <a:spcBef>
                <a:spcPts val="500"/>
              </a:spcBef>
              <a:spcAft>
                <a:spcPts val="600"/>
              </a:spcAft>
              <a:buFont typeface="Arial" panose="020B0604020202020204" pitchFamily="34" charset="0"/>
              <a:buChar char="•"/>
              <a:defRPr sz="2400" b="0" i="0" kern="1200">
                <a:solidFill>
                  <a:schemeClr val="tx2"/>
                </a:solidFill>
                <a:latin typeface="Noto Sans Regular" charset="0"/>
                <a:ea typeface="Noto Sans Regular" charset="0"/>
                <a:cs typeface="Noto Sans Regular"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50000"/>
              </a:lnSpc>
              <a:spcAft>
                <a:spcPts val="0"/>
              </a:spcAft>
              <a:buNone/>
            </a:pPr>
            <a:r>
              <a:rPr lang="en-US" sz="3000" b="1" i="0" cap="all" spc="100" baseline="0" dirty="0">
                <a:solidFill>
                  <a:schemeClr val="accent6"/>
                </a:solidFill>
                <a:latin typeface="Noto Sans" charset="0"/>
                <a:ea typeface="Noto Sans" charset="0"/>
                <a:cs typeface="Noto Sans" charset="0"/>
              </a:rPr>
              <a:t>interoperability</a:t>
            </a:r>
            <a:br>
              <a:rPr lang="en-US" sz="3200" b="0" i="0" cap="all" baseline="0" dirty="0">
                <a:latin typeface="Noto Sans Regular" charset="0"/>
                <a:ea typeface="Noto Sans" charset="0"/>
                <a:cs typeface="Noto Sans" charset="0"/>
              </a:rPr>
            </a:br>
            <a:endParaRPr lang="en-US" sz="2400" b="0" i="0" cap="all" baseline="0" dirty="0">
              <a:solidFill>
                <a:schemeClr val="tx1"/>
              </a:solidFill>
              <a:latin typeface="Noto Sans Regular" charset="0"/>
              <a:ea typeface="Noto Sans" charset="0"/>
              <a:cs typeface="Noto Sans" charset="0"/>
            </a:endParaRPr>
          </a:p>
        </p:txBody>
      </p:sp>
      <p:sp>
        <p:nvSpPr>
          <p:cNvPr id="2" name="TextBox 1">
            <a:extLst>
              <a:ext uri="{FF2B5EF4-FFF2-40B4-BE49-F238E27FC236}">
                <a16:creationId xmlns:a16="http://schemas.microsoft.com/office/drawing/2014/main" id="{A029AD6D-078B-C045-BD5F-FE43BBB966E2}"/>
              </a:ext>
            </a:extLst>
          </p:cNvPr>
          <p:cNvSpPr txBox="1"/>
          <p:nvPr/>
        </p:nvSpPr>
        <p:spPr>
          <a:xfrm>
            <a:off x="3998135" y="321617"/>
            <a:ext cx="2976530" cy="646331"/>
          </a:xfrm>
          <a:prstGeom prst="rect">
            <a:avLst/>
          </a:prstGeom>
          <a:noFill/>
        </p:spPr>
        <p:txBody>
          <a:bodyPr wrap="square" rtlCol="0">
            <a:spAutoFit/>
          </a:bodyPr>
          <a:lstStyle/>
          <a:p>
            <a:r>
              <a:rPr lang="en-US" cap="all" dirty="0">
                <a:latin typeface="Noto Sans" charset="0"/>
                <a:ea typeface="Noto Sans" charset="0"/>
                <a:cs typeface="Noto Sans" charset="0"/>
              </a:rPr>
              <a:t>Enter once </a:t>
            </a:r>
          </a:p>
          <a:p>
            <a:r>
              <a:rPr lang="en-US" cap="all" dirty="0">
                <a:latin typeface="Noto Sans" charset="0"/>
                <a:ea typeface="Noto Sans" charset="0"/>
                <a:cs typeface="Noto Sans" charset="0"/>
              </a:rPr>
              <a:t>reuse often</a:t>
            </a:r>
            <a:endParaRPr lang="en-US" dirty="0"/>
          </a:p>
        </p:txBody>
      </p:sp>
      <p:cxnSp>
        <p:nvCxnSpPr>
          <p:cNvPr id="8" name="Straight Connector 7">
            <a:extLst>
              <a:ext uri="{FF2B5EF4-FFF2-40B4-BE49-F238E27FC236}">
                <a16:creationId xmlns:a16="http://schemas.microsoft.com/office/drawing/2014/main" id="{A9910F43-475B-1744-8193-389E05DAADD3}"/>
              </a:ext>
            </a:extLst>
          </p:cNvPr>
          <p:cNvCxnSpPr>
            <a:cxnSpLocks/>
          </p:cNvCxnSpPr>
          <p:nvPr/>
        </p:nvCxnSpPr>
        <p:spPr>
          <a:xfrm flipV="1">
            <a:off x="3991830" y="618009"/>
            <a:ext cx="1639614" cy="20468"/>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0356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orcid? researchers</a:t>
            </a:r>
          </a:p>
        </p:txBody>
      </p:sp>
      <p:sp>
        <p:nvSpPr>
          <p:cNvPr id="3" name="Content Placeholder 2"/>
          <p:cNvSpPr>
            <a:spLocks noGrp="1"/>
          </p:cNvSpPr>
          <p:nvPr>
            <p:ph sz="quarter" idx="13"/>
          </p:nvPr>
        </p:nvSpPr>
        <p:spPr/>
        <p:txBody>
          <a:bodyPr>
            <a:normAutofit fontScale="92500" lnSpcReduction="10000"/>
          </a:bodyPr>
          <a:lstStyle/>
          <a:p>
            <a:pPr marL="514350" indent="-514350">
              <a:buClr>
                <a:schemeClr val="tx1"/>
              </a:buClr>
              <a:buFont typeface="+mj-lt"/>
              <a:buAutoNum type="arabicPeriod"/>
            </a:pPr>
            <a:r>
              <a:rPr lang="en-US" sz="3200" dirty="0"/>
              <a:t>Spend more time doing research, less time managing it</a:t>
            </a:r>
          </a:p>
          <a:p>
            <a:pPr marL="514350" indent="-514350">
              <a:buClr>
                <a:schemeClr val="tx1"/>
              </a:buClr>
              <a:buFont typeface="+mj-lt"/>
              <a:buAutoNum type="arabicPeriod"/>
            </a:pPr>
            <a:r>
              <a:rPr lang="en-US" sz="3200" dirty="0"/>
              <a:t>Improve recognition and discoverability for yourself and your research activities</a:t>
            </a:r>
          </a:p>
          <a:p>
            <a:pPr marL="514350" indent="-514350">
              <a:buClr>
                <a:schemeClr val="tx1"/>
              </a:buClr>
              <a:buFont typeface="+mj-lt"/>
              <a:buAutoNum type="arabicPeriod"/>
            </a:pPr>
            <a:r>
              <a:rPr lang="en-US" sz="3200" dirty="0"/>
              <a:t>Benefit from having a trusted, self-managed record of your research activities </a:t>
            </a:r>
            <a:r>
              <a:rPr lang="en-US" dirty="0"/>
              <a:t>and affiliations that you can share with organizations and individuals you trust</a:t>
            </a:r>
          </a:p>
          <a:p>
            <a:pPr marL="0" indent="0">
              <a:buNone/>
            </a:pPr>
            <a:endParaRPr lang="en-US" dirty="0"/>
          </a:p>
        </p:txBody>
      </p:sp>
    </p:spTree>
    <p:extLst>
      <p:ext uri="{BB962C8B-B14F-4D97-AF65-F5344CB8AC3E}">
        <p14:creationId xmlns:p14="http://schemas.microsoft.com/office/powerpoint/2010/main" val="82692514"/>
      </p:ext>
    </p:extLst>
  </p:cSld>
  <p:clrMapOvr>
    <a:masterClrMapping/>
  </p:clrMapOvr>
</p:sld>
</file>

<file path=ppt/theme/theme1.xml><?xml version="1.0" encoding="utf-8"?>
<a:theme xmlns:a="http://schemas.openxmlformats.org/drawingml/2006/main" name="Office Theme">
  <a:themeElements>
    <a:clrScheme name="ORCID 2">
      <a:dk1>
        <a:srgbClr val="A6CE38"/>
      </a:dk1>
      <a:lt1>
        <a:srgbClr val="FFFFFF"/>
      </a:lt1>
      <a:dk2>
        <a:srgbClr val="6D6E71"/>
      </a:dk2>
      <a:lt2>
        <a:srgbClr val="EEECE1"/>
      </a:lt2>
      <a:accent1>
        <a:srgbClr val="328CAF"/>
      </a:accent1>
      <a:accent2>
        <a:srgbClr val="D97536"/>
      </a:accent2>
      <a:accent3>
        <a:srgbClr val="905489"/>
      </a:accent3>
      <a:accent4>
        <a:srgbClr val="D6B143"/>
      </a:accent4>
      <a:accent5>
        <a:srgbClr val="A7A9AC"/>
      </a:accent5>
      <a:accent6>
        <a:srgbClr val="58595B"/>
      </a:accent6>
      <a:hlink>
        <a:srgbClr val="0000FF"/>
      </a:hlink>
      <a:folHlink>
        <a:srgbClr val="800080"/>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18238</TotalTime>
  <Words>3317</Words>
  <Application>Microsoft Office PowerPoint</Application>
  <PresentationFormat>On-screen Show (4:3)</PresentationFormat>
  <Paragraphs>354</Paragraphs>
  <Slides>35</Slides>
  <Notes>34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35</vt:i4>
      </vt:variant>
    </vt:vector>
  </HeadingPairs>
  <TitlesOfParts>
    <vt:vector size="49" baseType="lpstr">
      <vt:lpstr>FangSong</vt:lpstr>
      <vt:lpstr>NexusSans</vt:lpstr>
      <vt:lpstr>Noto Sans Regular</vt:lpstr>
      <vt:lpstr>ヒラギノ角ゴ ProN W6</vt:lpstr>
      <vt:lpstr>Arial</vt:lpstr>
      <vt:lpstr>Calibri</vt:lpstr>
      <vt:lpstr>Calibri Light</vt:lpstr>
      <vt:lpstr>Gill Sans</vt:lpstr>
      <vt:lpstr>Gill Sans MT</vt:lpstr>
      <vt:lpstr>Noto Sans</vt:lpstr>
      <vt:lpstr>Noto Sans Bold</vt:lpstr>
      <vt:lpstr>Open Sans</vt:lpstr>
      <vt:lpstr>Open Sans SemiBold</vt:lpstr>
      <vt:lpstr>Office Theme</vt:lpstr>
      <vt:lpstr>PowerPoint Presentation</vt:lpstr>
      <vt:lpstr>agenda</vt:lpstr>
      <vt:lpstr>PowerPoint Presentation</vt:lpstr>
      <vt:lpstr>What is ORCID?</vt:lpstr>
      <vt:lpstr>ORCID facts and figures  </vt:lpstr>
      <vt:lpstr>ORCID Connections</vt:lpstr>
      <vt:lpstr>Why orcid? organizations</vt:lpstr>
      <vt:lpstr>PowerPoint Presentation</vt:lpstr>
      <vt:lpstr>Why orcid? researchers</vt:lpstr>
      <vt:lpstr>ORCID use case examples (1)</vt:lpstr>
      <vt:lpstr>PowerPoint Presentation</vt:lpstr>
      <vt:lpstr>PowerPoint Presentation</vt:lpstr>
      <vt:lpstr>A J Meadows</vt:lpstr>
      <vt:lpstr>Laura Paglione =</vt:lpstr>
      <vt:lpstr>Ideas for spreading the word</vt:lpstr>
      <vt:lpstr>Outreach resources</vt:lpstr>
      <vt:lpstr>Outreach resources</vt:lpstr>
      <vt:lpstr>Outreach resources</vt:lpstr>
      <vt:lpstr>Outreach resources</vt:lpstr>
      <vt:lpstr>Outreach resources</vt:lpstr>
      <vt:lpstr>User outreach</vt:lpstr>
      <vt:lpstr>User outreach</vt:lpstr>
      <vt:lpstr>Community examples</vt:lpstr>
      <vt:lpstr>Community examples</vt:lpstr>
      <vt:lpstr>Community examples</vt:lpstr>
      <vt:lpstr>Community examples</vt:lpstr>
      <vt:lpstr>Community examples</vt:lpstr>
      <vt:lpstr>Community examples</vt:lpstr>
      <vt:lpstr>Community examples</vt:lpstr>
      <vt:lpstr>Community examples</vt:lpstr>
      <vt:lpstr>Community examples</vt:lpstr>
      <vt:lpstr>PowerPoint Presentation</vt:lpstr>
      <vt:lpstr>ORCID at Otago</vt:lpstr>
      <vt:lpstr>ORCID at Otago</vt:lpstr>
      <vt:lpstr>We want to hear from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buster</dc:creator>
  <cp:lastModifiedBy>Linar</cp:lastModifiedBy>
  <cp:revision>236</cp:revision>
  <dcterms:created xsi:type="dcterms:W3CDTF">2016-10-01T00:06:23Z</dcterms:created>
  <dcterms:modified xsi:type="dcterms:W3CDTF">2018-06-20T02:18:05Z</dcterms:modified>
</cp:coreProperties>
</file>