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16" r:id="rId1"/>
  </p:sldMasterIdLst>
  <p:notesMasterIdLst>
    <p:notesMasterId r:id="rId20"/>
  </p:notesMasterIdLst>
  <p:sldIdLst>
    <p:sldId id="285" r:id="rId2"/>
    <p:sldId id="310" r:id="rId3"/>
    <p:sldId id="311" r:id="rId4"/>
    <p:sldId id="346" r:id="rId5"/>
    <p:sldId id="325" r:id="rId6"/>
    <p:sldId id="338" r:id="rId7"/>
    <p:sldId id="331" r:id="rId8"/>
    <p:sldId id="339" r:id="rId9"/>
    <p:sldId id="344" r:id="rId10"/>
    <p:sldId id="340" r:id="rId11"/>
    <p:sldId id="342" r:id="rId12"/>
    <p:sldId id="341" r:id="rId13"/>
    <p:sldId id="345" r:id="rId14"/>
    <p:sldId id="343" r:id="rId15"/>
    <p:sldId id="349" r:id="rId16"/>
    <p:sldId id="348" r:id="rId17"/>
    <p:sldId id="289" r:id="rId18"/>
    <p:sldId id="337" r:id="rId19"/>
  </p:sldIdLst>
  <p:sldSz cx="9144000" cy="5143500" type="screen16x9"/>
  <p:notesSz cx="6858000" cy="9144000"/>
  <p:defaultTextStyle>
    <a:defPPr>
      <a:defRPr lang="zh-H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Gu Jennifer Y S" initials="JG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537" autoAdjust="0"/>
    <p:restoredTop sz="92077" autoAdjust="0"/>
  </p:normalViewPr>
  <p:slideViewPr>
    <p:cSldViewPr>
      <p:cViewPr varScale="1">
        <p:scale>
          <a:sx n="153" d="100"/>
          <a:sy n="153" d="100"/>
        </p:scale>
        <p:origin x="184" y="19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HK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5D24D70-A403-4FD4-9640-AACE891DE03C}" type="datetimeFigureOut">
              <a:rPr lang="zh-HK" altLang="en-US" smtClean="0"/>
              <a:t>17/07/18</a:t>
            </a:fld>
            <a:endParaRPr lang="zh-HK" alt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HK" alt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altLang="zh-HK"/>
              <a:t>Click to edit Master text styles</a:t>
            </a:r>
          </a:p>
          <a:p>
            <a:pPr lvl="1"/>
            <a:r>
              <a:rPr lang="en-US" altLang="zh-HK"/>
              <a:t>Second level</a:t>
            </a:r>
          </a:p>
          <a:p>
            <a:pPr lvl="2"/>
            <a:r>
              <a:rPr lang="en-US" altLang="zh-HK"/>
              <a:t>Third level</a:t>
            </a:r>
          </a:p>
          <a:p>
            <a:pPr lvl="3"/>
            <a:r>
              <a:rPr lang="en-US" altLang="zh-HK"/>
              <a:t>Fourth level</a:t>
            </a:r>
          </a:p>
          <a:p>
            <a:pPr lvl="4"/>
            <a:r>
              <a:rPr lang="en-US" altLang="zh-HK"/>
              <a:t>Fifth level</a:t>
            </a:r>
            <a:endParaRPr lang="zh-HK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HK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057BD3C-A577-4B33-AD08-D45BAE357693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3890733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HK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57BD3C-A577-4B33-AD08-D45BAE357693}" type="slidenum">
              <a:rPr lang="zh-HK" altLang="en-US" smtClean="0"/>
              <a:t>1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424949654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000" b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1BACA0E7-D734-4439-846C-96B563C59CED}" type="slidenum">
              <a:rPr lang="zh-TW" altLang="en-US" sz="1200"/>
              <a:pPr eaLnBrk="1" hangingPunct="1"/>
              <a:t>15</a:t>
            </a:fld>
            <a:endParaRPr lang="en-US" altLang="zh-TW" sz="1200"/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2515" y="4351486"/>
            <a:ext cx="4996955" cy="255797"/>
          </a:xfrm>
          <a:noFill/>
        </p:spPr>
        <p:txBody>
          <a:bodyPr/>
          <a:lstStyle/>
          <a:p>
            <a:pPr eaLnBrk="1" hangingPunct="1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2014935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000" b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1BACA0E7-D734-4439-846C-96B563C59CED}" type="slidenum">
              <a:rPr lang="zh-TW" altLang="en-US" sz="1200"/>
              <a:pPr eaLnBrk="1" hangingPunct="1"/>
              <a:t>16</a:t>
            </a:fld>
            <a:endParaRPr lang="en-US" altLang="zh-TW" sz="1200"/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2515" y="4351486"/>
            <a:ext cx="4996955" cy="255797"/>
          </a:xfrm>
          <a:noFill/>
        </p:spPr>
        <p:txBody>
          <a:bodyPr/>
          <a:lstStyle/>
          <a:p>
            <a:pPr eaLnBrk="1" hangingPunct="1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7902101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HK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57BD3C-A577-4B33-AD08-D45BAE357693}" type="slidenum">
              <a:rPr lang="zh-HK" altLang="en-US" smtClean="0"/>
              <a:t>17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2601686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HK" dirty="0"/>
              <a:t>https://flic.kr/p/9FY3Va</a:t>
            </a:r>
            <a:endParaRPr lang="zh-HK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57BD3C-A577-4B33-AD08-D45BAE357693}" type="slidenum">
              <a:rPr lang="zh-HK" altLang="en-US" smtClean="0"/>
              <a:t>3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2437326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HK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57BD3C-A577-4B33-AD08-D45BAE357693}" type="slidenum">
              <a:rPr lang="zh-HK" altLang="en-US" smtClean="0"/>
              <a:t>4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0276043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000" b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1BACA0E7-D734-4439-846C-96B563C59CED}" type="slidenum">
              <a:rPr lang="zh-TW" altLang="en-US" sz="1200"/>
              <a:pPr eaLnBrk="1" hangingPunct="1"/>
              <a:t>6</a:t>
            </a:fld>
            <a:endParaRPr lang="en-US" altLang="zh-TW" sz="1200"/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2515" y="4351486"/>
            <a:ext cx="4996955" cy="255797"/>
          </a:xfrm>
          <a:noFill/>
        </p:spPr>
        <p:txBody>
          <a:bodyPr/>
          <a:lstStyle/>
          <a:p>
            <a:pPr eaLnBrk="1" hangingPunct="1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176001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000" b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1BACA0E7-D734-4439-846C-96B563C59CED}" type="slidenum">
              <a:rPr lang="zh-TW" altLang="en-US" sz="1200"/>
              <a:pPr eaLnBrk="1" hangingPunct="1"/>
              <a:t>7</a:t>
            </a:fld>
            <a:endParaRPr lang="en-US" altLang="zh-TW" sz="1200"/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2515" y="4351486"/>
            <a:ext cx="4996955" cy="255797"/>
          </a:xfrm>
          <a:noFill/>
        </p:spPr>
        <p:txBody>
          <a:bodyPr/>
          <a:lstStyle/>
          <a:p>
            <a:pPr eaLnBrk="1" hangingPunct="1"/>
            <a:endParaRPr lang="zh-TW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000" b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1BACA0E7-D734-4439-846C-96B563C59CED}" type="slidenum">
              <a:rPr lang="zh-TW" altLang="en-US" sz="1200"/>
              <a:pPr eaLnBrk="1" hangingPunct="1"/>
              <a:t>9</a:t>
            </a:fld>
            <a:endParaRPr lang="en-US" altLang="zh-TW" sz="1200"/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2515" y="4351486"/>
            <a:ext cx="4996955" cy="255797"/>
          </a:xfrm>
          <a:noFill/>
        </p:spPr>
        <p:txBody>
          <a:bodyPr/>
          <a:lstStyle/>
          <a:p>
            <a:pPr eaLnBrk="1" hangingPunct="1"/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6622299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HK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57BD3C-A577-4B33-AD08-D45BAE357693}" type="slidenum">
              <a:rPr lang="zh-HK" altLang="en-US" smtClean="0"/>
              <a:t>10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95260607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000" b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1BACA0E7-D734-4439-846C-96B563C59CED}" type="slidenum">
              <a:rPr lang="zh-TW" altLang="en-US" sz="1200"/>
              <a:pPr eaLnBrk="1" hangingPunct="1"/>
              <a:t>12</a:t>
            </a:fld>
            <a:endParaRPr lang="en-US" altLang="zh-TW" sz="1200"/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2515" y="4351486"/>
            <a:ext cx="4996955" cy="255797"/>
          </a:xfrm>
          <a:noFill/>
        </p:spPr>
        <p:txBody>
          <a:bodyPr/>
          <a:lstStyle/>
          <a:p>
            <a:pPr eaLnBrk="1" hangingPunct="1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1043101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000" b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1BACA0E7-D734-4439-846C-96B563C59CED}" type="slidenum">
              <a:rPr lang="zh-TW" altLang="en-US" sz="1200"/>
              <a:pPr eaLnBrk="1" hangingPunct="1"/>
              <a:t>13</a:t>
            </a:fld>
            <a:endParaRPr lang="en-US" altLang="zh-TW" sz="1200"/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2515" y="4351486"/>
            <a:ext cx="4996955" cy="255797"/>
          </a:xfrm>
          <a:noFill/>
        </p:spPr>
        <p:txBody>
          <a:bodyPr/>
          <a:lstStyle/>
          <a:p>
            <a:pPr eaLnBrk="1" hangingPunct="1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714045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028700"/>
            <a:ext cx="7848600" cy="1445419"/>
          </a:xfrm>
        </p:spPr>
        <p:txBody>
          <a:bodyPr anchor="b">
            <a:noAutofit/>
          </a:bodyPr>
          <a:lstStyle>
            <a:lvl1pPr>
              <a:defRPr sz="5400" cap="all" baseline="0"/>
            </a:lvl1pPr>
          </a:lstStyle>
          <a:p>
            <a:r>
              <a:rPr lang="en-US" altLang="zh-HK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2628900"/>
            <a:ext cx="6400800" cy="131445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altLang="zh-HK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683057-6F86-4B03-BEC4-14FA6B7B74FA}" type="datetimeFigureOut">
              <a:rPr lang="zh-HK" altLang="en-US" smtClean="0"/>
              <a:t>17/07/18</a:t>
            </a:fld>
            <a:endParaRPr lang="zh-HK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A713C1-B262-4D49-AC46-B6D26E447CB1}" type="slidenum">
              <a:rPr lang="zh-HK" altLang="en-US" smtClean="0"/>
              <a:t>‹#›</a:t>
            </a:fld>
            <a:endParaRPr lang="zh-HK" alt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685800" y="2548890"/>
            <a:ext cx="7848600" cy="1191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HK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zh-HK"/>
              <a:t>Click to edit Master text styles</a:t>
            </a:r>
          </a:p>
          <a:p>
            <a:pPr lvl="1"/>
            <a:r>
              <a:rPr lang="en-US" altLang="zh-HK"/>
              <a:t>Second level</a:t>
            </a:r>
          </a:p>
          <a:p>
            <a:pPr lvl="2"/>
            <a:r>
              <a:rPr lang="en-US" altLang="zh-HK"/>
              <a:t>Third level</a:t>
            </a:r>
          </a:p>
          <a:p>
            <a:pPr lvl="3"/>
            <a:r>
              <a:rPr lang="en-US" altLang="zh-HK"/>
              <a:t>Fourth level</a:t>
            </a:r>
          </a:p>
          <a:p>
            <a:pPr lvl="4"/>
            <a:r>
              <a:rPr lang="en-US" altLang="zh-HK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683057-6F86-4B03-BEC4-14FA6B7B74FA}" type="datetimeFigureOut">
              <a:rPr lang="zh-HK" altLang="en-US" smtClean="0"/>
              <a:t>17/07/18</a:t>
            </a:fld>
            <a:endParaRPr lang="zh-HK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A713C1-B262-4D49-AC46-B6D26E447CB1}" type="slidenum">
              <a:rPr lang="zh-HK" altLang="en-US" smtClean="0"/>
              <a:t>‹#›</a:t>
            </a:fld>
            <a:endParaRPr lang="zh-HK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457200"/>
            <a:ext cx="2057400" cy="4400550"/>
          </a:xfrm>
        </p:spPr>
        <p:txBody>
          <a:bodyPr vert="eaVert" anchor="b"/>
          <a:lstStyle/>
          <a:p>
            <a:r>
              <a:rPr lang="en-US" altLang="zh-HK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457200"/>
            <a:ext cx="6019800" cy="4400550"/>
          </a:xfrm>
        </p:spPr>
        <p:txBody>
          <a:bodyPr vert="eaVert"/>
          <a:lstStyle/>
          <a:p>
            <a:pPr lvl="0"/>
            <a:r>
              <a:rPr lang="en-US" altLang="zh-HK"/>
              <a:t>Click to edit Master text styles</a:t>
            </a:r>
          </a:p>
          <a:p>
            <a:pPr lvl="1"/>
            <a:r>
              <a:rPr lang="en-US" altLang="zh-HK"/>
              <a:t>Second level</a:t>
            </a:r>
          </a:p>
          <a:p>
            <a:pPr lvl="2"/>
            <a:r>
              <a:rPr lang="en-US" altLang="zh-HK"/>
              <a:t>Third level</a:t>
            </a:r>
          </a:p>
          <a:p>
            <a:pPr lvl="3"/>
            <a:r>
              <a:rPr lang="en-US" altLang="zh-HK"/>
              <a:t>Fourth level</a:t>
            </a:r>
          </a:p>
          <a:p>
            <a:pPr lvl="4"/>
            <a:r>
              <a:rPr lang="en-US" altLang="zh-HK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683057-6F86-4B03-BEC4-14FA6B7B74FA}" type="datetimeFigureOut">
              <a:rPr lang="zh-HK" altLang="en-US" smtClean="0"/>
              <a:t>17/07/18</a:t>
            </a:fld>
            <a:endParaRPr lang="zh-HK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A713C1-B262-4D49-AC46-B6D26E447CB1}" type="slidenum">
              <a:rPr lang="zh-HK" altLang="en-US" smtClean="0"/>
              <a:t>‹#›</a:t>
            </a:fld>
            <a:endParaRPr lang="zh-HK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HK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zh-HK"/>
              <a:t>Click to edit Master text styles</a:t>
            </a:r>
          </a:p>
          <a:p>
            <a:pPr lvl="1"/>
            <a:r>
              <a:rPr lang="en-US" altLang="zh-HK"/>
              <a:t>Second level</a:t>
            </a:r>
          </a:p>
          <a:p>
            <a:pPr lvl="2"/>
            <a:r>
              <a:rPr lang="en-US" altLang="zh-HK"/>
              <a:t>Third level</a:t>
            </a:r>
          </a:p>
          <a:p>
            <a:pPr lvl="3"/>
            <a:r>
              <a:rPr lang="en-US" altLang="zh-HK"/>
              <a:t>Fourth level</a:t>
            </a:r>
          </a:p>
          <a:p>
            <a:pPr lvl="4"/>
            <a:r>
              <a:rPr lang="en-US" altLang="zh-HK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683057-6F86-4B03-BEC4-14FA6B7B74FA}" type="datetimeFigureOut">
              <a:rPr lang="zh-HK" altLang="en-US" smtClean="0"/>
              <a:t>17/07/18</a:t>
            </a:fld>
            <a:endParaRPr lang="zh-HK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A713C1-B262-4D49-AC46-B6D26E447CB1}" type="slidenum">
              <a:rPr lang="zh-HK" altLang="en-US" smtClean="0"/>
              <a:t>‹#›</a:t>
            </a:fld>
            <a:endParaRPr lang="zh-HK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771651"/>
            <a:ext cx="7772400" cy="1650206"/>
          </a:xfrm>
        </p:spPr>
        <p:txBody>
          <a:bodyPr anchor="b">
            <a:normAutofit/>
          </a:bodyPr>
          <a:lstStyle>
            <a:lvl1pPr algn="l">
              <a:defRPr sz="4800" b="0" cap="all"/>
            </a:lvl1pPr>
          </a:lstStyle>
          <a:p>
            <a:r>
              <a:rPr lang="en-US" altLang="zh-HK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470149"/>
            <a:ext cx="7772400" cy="1125140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HK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683057-6F86-4B03-BEC4-14FA6B7B74FA}" type="datetimeFigureOut">
              <a:rPr lang="zh-HK" altLang="en-US" smtClean="0"/>
              <a:t>17/07/18</a:t>
            </a:fld>
            <a:endParaRPr lang="zh-HK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A713C1-B262-4D49-AC46-B6D26E447CB1}" type="slidenum">
              <a:rPr lang="zh-HK" altLang="en-US" smtClean="0"/>
              <a:t>‹#›</a:t>
            </a:fld>
            <a:endParaRPr lang="zh-HK" alt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731520" y="3449574"/>
            <a:ext cx="7848600" cy="1191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HK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55014"/>
            <a:ext cx="4038600" cy="35387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zh-HK"/>
              <a:t>Click to edit Master text styles</a:t>
            </a:r>
          </a:p>
          <a:p>
            <a:pPr lvl="1"/>
            <a:r>
              <a:rPr lang="en-US" altLang="zh-HK"/>
              <a:t>Second level</a:t>
            </a:r>
          </a:p>
          <a:p>
            <a:pPr lvl="2"/>
            <a:r>
              <a:rPr lang="en-US" altLang="zh-HK"/>
              <a:t>Third level</a:t>
            </a:r>
          </a:p>
          <a:p>
            <a:pPr lvl="3"/>
            <a:r>
              <a:rPr lang="en-US" altLang="zh-HK"/>
              <a:t>Fourth level</a:t>
            </a:r>
          </a:p>
          <a:p>
            <a:pPr lvl="4"/>
            <a:r>
              <a:rPr lang="en-US" altLang="zh-HK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55014"/>
            <a:ext cx="4038600" cy="35387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zh-HK"/>
              <a:t>Click to edit Master text styles</a:t>
            </a:r>
          </a:p>
          <a:p>
            <a:pPr lvl="1"/>
            <a:r>
              <a:rPr lang="en-US" altLang="zh-HK"/>
              <a:t>Second level</a:t>
            </a:r>
          </a:p>
          <a:p>
            <a:pPr lvl="2"/>
            <a:r>
              <a:rPr lang="en-US" altLang="zh-HK"/>
              <a:t>Third level</a:t>
            </a:r>
          </a:p>
          <a:p>
            <a:pPr lvl="3"/>
            <a:r>
              <a:rPr lang="en-US" altLang="zh-HK"/>
              <a:t>Fourth level</a:t>
            </a:r>
          </a:p>
          <a:p>
            <a:pPr lvl="4"/>
            <a:r>
              <a:rPr lang="en-US" altLang="zh-HK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683057-6F86-4B03-BEC4-14FA6B7B74FA}" type="datetimeFigureOut">
              <a:rPr lang="zh-HK" altLang="en-US" smtClean="0"/>
              <a:t>17/07/18</a:t>
            </a:fld>
            <a:endParaRPr lang="zh-HK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A713C1-B262-4D49-AC46-B6D26E447CB1}" type="slidenum">
              <a:rPr lang="zh-HK" altLang="en-US" smtClean="0"/>
              <a:t>‹#›</a:t>
            </a:fld>
            <a:endParaRPr lang="zh-HK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HK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57300"/>
            <a:ext cx="3931920" cy="47982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HK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28800"/>
            <a:ext cx="3931920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zh-HK"/>
              <a:t>Click to edit Master text styles</a:t>
            </a:r>
          </a:p>
          <a:p>
            <a:pPr lvl="1"/>
            <a:r>
              <a:rPr lang="en-US" altLang="zh-HK"/>
              <a:t>Second level</a:t>
            </a:r>
          </a:p>
          <a:p>
            <a:pPr lvl="2"/>
            <a:r>
              <a:rPr lang="en-US" altLang="zh-HK"/>
              <a:t>Third level</a:t>
            </a:r>
          </a:p>
          <a:p>
            <a:pPr lvl="3"/>
            <a:r>
              <a:rPr lang="en-US" altLang="zh-HK"/>
              <a:t>Fourth level</a:t>
            </a:r>
          </a:p>
          <a:p>
            <a:pPr lvl="4"/>
            <a:r>
              <a:rPr lang="en-US" altLang="zh-HK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4880" y="1257300"/>
            <a:ext cx="3931920" cy="47982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lang="en-US" sz="2000" b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HK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4880" y="1828800"/>
            <a:ext cx="3931920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zh-HK"/>
              <a:t>Click to edit Master text styles</a:t>
            </a:r>
          </a:p>
          <a:p>
            <a:pPr lvl="1"/>
            <a:r>
              <a:rPr lang="en-US" altLang="zh-HK"/>
              <a:t>Second level</a:t>
            </a:r>
          </a:p>
          <a:p>
            <a:pPr lvl="2"/>
            <a:r>
              <a:rPr lang="en-US" altLang="zh-HK"/>
              <a:t>Third level</a:t>
            </a:r>
          </a:p>
          <a:p>
            <a:pPr lvl="3"/>
            <a:r>
              <a:rPr lang="en-US" altLang="zh-HK"/>
              <a:t>Fourth level</a:t>
            </a:r>
          </a:p>
          <a:p>
            <a:pPr lvl="4"/>
            <a:r>
              <a:rPr lang="en-US" altLang="zh-HK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683057-6F86-4B03-BEC4-14FA6B7B74FA}" type="datetimeFigureOut">
              <a:rPr lang="zh-HK" altLang="en-US" smtClean="0"/>
              <a:t>17/07/18</a:t>
            </a:fld>
            <a:endParaRPr lang="zh-HK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A713C1-B262-4D49-AC46-B6D26E447CB1}" type="slidenum">
              <a:rPr lang="zh-HK" altLang="en-US" smtClean="0"/>
              <a:t>‹#›</a:t>
            </a:fld>
            <a:endParaRPr lang="zh-HK" altLang="en-US"/>
          </a:p>
        </p:txBody>
      </p:sp>
      <p:cxnSp>
        <p:nvCxnSpPr>
          <p:cNvPr id="11" name="Straight Connector 10"/>
          <p:cNvCxnSpPr/>
          <p:nvPr/>
        </p:nvCxnSpPr>
        <p:spPr>
          <a:xfrm rot="5400000">
            <a:off x="2806462" y="3034268"/>
            <a:ext cx="3531870" cy="794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HK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683057-6F86-4B03-BEC4-14FA6B7B74FA}" type="datetimeFigureOut">
              <a:rPr lang="zh-HK" altLang="en-US" smtClean="0"/>
              <a:t>17/07/18</a:t>
            </a:fld>
            <a:endParaRPr lang="zh-HK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A713C1-B262-4D49-AC46-B6D26E447CB1}" type="slidenum">
              <a:rPr lang="zh-HK" altLang="en-US" smtClean="0"/>
              <a:t>‹#›</a:t>
            </a:fld>
            <a:endParaRPr lang="zh-HK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683057-6F86-4B03-BEC4-14FA6B7B74FA}" type="datetimeFigureOut">
              <a:rPr lang="zh-HK" altLang="en-US" smtClean="0"/>
              <a:t>17/07/18</a:t>
            </a:fld>
            <a:endParaRPr lang="zh-HK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A713C1-B262-4D49-AC46-B6D26E447CB1}" type="slidenum">
              <a:rPr lang="zh-HK" altLang="en-US" smtClean="0"/>
              <a:t>‹#›</a:t>
            </a:fld>
            <a:endParaRPr lang="zh-HK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060"/>
            <a:ext cx="2139696" cy="946404"/>
          </a:xfrm>
        </p:spPr>
        <p:txBody>
          <a:bodyPr anchor="b">
            <a:noAutofit/>
          </a:bodyPr>
          <a:lstStyle>
            <a:lvl1pPr algn="l">
              <a:defRPr sz="2400" b="0"/>
            </a:lvl1pPr>
          </a:lstStyle>
          <a:p>
            <a:r>
              <a:rPr lang="en-US" altLang="zh-HK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1800" y="594060"/>
            <a:ext cx="5715000" cy="418338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zh-HK"/>
              <a:t>Click to edit Master text styles</a:t>
            </a:r>
          </a:p>
          <a:p>
            <a:pPr lvl="1"/>
            <a:r>
              <a:rPr lang="en-US" altLang="zh-HK"/>
              <a:t>Second level</a:t>
            </a:r>
          </a:p>
          <a:p>
            <a:pPr lvl="2"/>
            <a:r>
              <a:rPr lang="en-US" altLang="zh-HK"/>
              <a:t>Third level</a:t>
            </a:r>
          </a:p>
          <a:p>
            <a:pPr lvl="3"/>
            <a:r>
              <a:rPr lang="en-US" altLang="zh-HK"/>
              <a:t>Fourth level</a:t>
            </a:r>
          </a:p>
          <a:p>
            <a:pPr lvl="4"/>
            <a:r>
              <a:rPr lang="en-US" altLang="zh-HK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597915"/>
            <a:ext cx="2139696" cy="318271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zh-HK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683057-6F86-4B03-BEC4-14FA6B7B74FA}" type="datetimeFigureOut">
              <a:rPr lang="zh-HK" altLang="en-US" smtClean="0"/>
              <a:t>17/07/18</a:t>
            </a:fld>
            <a:endParaRPr lang="zh-HK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A713C1-B262-4D49-AC46-B6D26E447CB1}" type="slidenum">
              <a:rPr lang="zh-HK" altLang="en-US" smtClean="0"/>
              <a:t>‹#›</a:t>
            </a:fld>
            <a:endParaRPr lang="zh-HK" altLang="en-US"/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684114" y="2684956"/>
            <a:ext cx="418338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60"/>
            <a:ext cx="2142680" cy="94869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altLang="zh-HK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58610" y="628651"/>
            <a:ext cx="5904390" cy="4125342"/>
          </a:xfrm>
          <a:solidFill>
            <a:schemeClr val="bg2"/>
          </a:solidFill>
          <a:ln w="76200">
            <a:solidFill>
              <a:srgbClr val="FFFFFF"/>
            </a:solidFill>
            <a:miter lim="800000"/>
          </a:ln>
          <a:effectLst>
            <a:outerShdw blurRad="50800" dist="12700" dir="5400000" algn="t" rotWithShape="0">
              <a:prstClr val="black">
                <a:alpha val="59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zh-HK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600200"/>
            <a:ext cx="2139696" cy="318211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zh-HK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683057-6F86-4B03-BEC4-14FA6B7B74FA}" type="datetimeFigureOut">
              <a:rPr lang="zh-HK" altLang="en-US" smtClean="0"/>
              <a:t>17/07/18</a:t>
            </a:fld>
            <a:endParaRPr lang="zh-HK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A713C1-B262-4D49-AC46-B6D26E447CB1}" type="slidenum">
              <a:rPr lang="zh-HK" altLang="en-US" smtClean="0"/>
              <a:t>‹#›</a:t>
            </a:fld>
            <a:endParaRPr lang="zh-HK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165590"/>
            <a:ext cx="9144000" cy="17145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400050"/>
            <a:ext cx="8229600" cy="7429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zh-HK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8229600" cy="3657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altLang="zh-HK"/>
              <a:t>Click to edit Master text styles</a:t>
            </a:r>
          </a:p>
          <a:p>
            <a:pPr lvl="1"/>
            <a:r>
              <a:rPr lang="en-US" altLang="zh-HK"/>
              <a:t>Second level</a:t>
            </a:r>
          </a:p>
          <a:p>
            <a:pPr lvl="2"/>
            <a:r>
              <a:rPr lang="en-US" altLang="zh-HK"/>
              <a:t>Third level</a:t>
            </a:r>
          </a:p>
          <a:p>
            <a:pPr lvl="3"/>
            <a:r>
              <a:rPr lang="en-US" altLang="zh-HK"/>
              <a:t>Fourth level</a:t>
            </a:r>
          </a:p>
          <a:p>
            <a:pPr lvl="4"/>
            <a:r>
              <a:rPr lang="en-US" altLang="zh-HK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2743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13716"/>
            <a:ext cx="2895600" cy="2468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D2683057-6F86-4B03-BEC4-14FA6B7B74FA}" type="datetimeFigureOut">
              <a:rPr lang="zh-HK" altLang="en-US" smtClean="0"/>
              <a:t>17/07/18</a:t>
            </a:fld>
            <a:endParaRPr lang="zh-HK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29000" y="13716"/>
            <a:ext cx="4114800" cy="2468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endParaRPr lang="zh-HK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13716"/>
            <a:ext cx="1066800" cy="2468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>
                <a:solidFill>
                  <a:srgbClr val="FFFFFF"/>
                </a:solidFill>
              </a:defRPr>
            </a:lvl1pPr>
          </a:lstStyle>
          <a:p>
            <a:fld id="{ABA713C1-B262-4D49-AC46-B6D26E447CB1}" type="slidenum">
              <a:rPr lang="zh-HK" altLang="en-US" smtClean="0"/>
              <a:t>‹#›</a:t>
            </a:fld>
            <a:endParaRPr lang="zh-HK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 spc="-1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3716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hyperlink" Target="http://flic.kr/p/2wVPb5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267744" y="2900858"/>
            <a:ext cx="6874644" cy="1203598"/>
          </a:xfrm>
          <a:solidFill>
            <a:schemeClr val="accent5">
              <a:lumMod val="20000"/>
              <a:lumOff val="80000"/>
              <a:alpha val="85000"/>
            </a:schemeClr>
          </a:solidFill>
        </p:spPr>
        <p:txBody>
          <a:bodyPr anchor="ctr">
            <a:noAutofit/>
          </a:bodyPr>
          <a:lstStyle/>
          <a:p>
            <a:r>
              <a:rPr lang="en-US" altLang="zh-HK" sz="2800" b="1" cap="none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ORCID case study:</a:t>
            </a:r>
            <a:br>
              <a:rPr lang="en-US" altLang="zh-HK" sz="2800" b="1" cap="none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altLang="zh-HK" sz="2800" b="1" cap="none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Hong Kong Baptist University</a:t>
            </a:r>
            <a:endParaRPr lang="zh-HK" altLang="en-US" sz="600" cap="none" dirty="0">
              <a:solidFill>
                <a:schemeClr val="accent1">
                  <a:lumMod val="50000"/>
                </a:schemeClr>
              </a:solidFill>
              <a:latin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" name="Title 7"/>
          <p:cNvSpPr txBox="1">
            <a:spLocks/>
          </p:cNvSpPr>
          <p:nvPr/>
        </p:nvSpPr>
        <p:spPr>
          <a:xfrm>
            <a:off x="0" y="2900858"/>
            <a:ext cx="2267744" cy="1203598"/>
          </a:xfrm>
          <a:prstGeom prst="rect">
            <a:avLst/>
          </a:prstGeom>
          <a:solidFill>
            <a:schemeClr val="bg1">
              <a:alpha val="85000"/>
            </a:schemeClr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 cap="all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br>
              <a:rPr lang="en-US" altLang="zh-TW" sz="36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endParaRPr lang="zh-HK" altLang="en-US" sz="1000" dirty="0">
              <a:solidFill>
                <a:schemeClr val="accent1">
                  <a:lumMod val="75000"/>
                </a:schemeClr>
              </a:solidFill>
              <a:latin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8032" y="3075806"/>
            <a:ext cx="1691680" cy="848658"/>
          </a:xfrm>
          <a:prstGeom prst="rect">
            <a:avLst/>
          </a:prstGeom>
        </p:spPr>
      </p:pic>
      <p:sp>
        <p:nvSpPr>
          <p:cNvPr id="6" name="Title 7">
            <a:extLst>
              <a:ext uri="{FF2B5EF4-FFF2-40B4-BE49-F238E27FC236}">
                <a16:creationId xmlns:a16="http://schemas.microsoft.com/office/drawing/2014/main" id="{7A20AAA8-70E0-6A4C-ADBE-42CEBDE1524C}"/>
              </a:ext>
            </a:extLst>
          </p:cNvPr>
          <p:cNvSpPr txBox="1">
            <a:spLocks/>
          </p:cNvSpPr>
          <p:nvPr/>
        </p:nvSpPr>
        <p:spPr>
          <a:xfrm>
            <a:off x="2269356" y="4104456"/>
            <a:ext cx="6873032" cy="1039044"/>
          </a:xfrm>
          <a:prstGeom prst="rect">
            <a:avLst/>
          </a:prstGeom>
          <a:solidFill>
            <a:schemeClr val="accent5">
              <a:lumMod val="20000"/>
              <a:lumOff val="80000"/>
              <a:alpha val="85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 cap="all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HK" sz="1600" cap="none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Chris Chan</a:t>
            </a:r>
          </a:p>
          <a:p>
            <a:r>
              <a:rPr lang="en-US" altLang="zh-HK" sz="1600" cap="none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Head of Information Services, HKBU Library</a:t>
            </a:r>
          </a:p>
          <a:p>
            <a:pPr>
              <a:tabLst>
                <a:tab pos="260350" algn="l"/>
              </a:tabLst>
            </a:pPr>
            <a:r>
              <a:rPr lang="en-US" altLang="zh-HK" sz="1600" cap="none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	https://</a:t>
            </a:r>
            <a:r>
              <a:rPr lang="en-US" altLang="zh-HK" sz="1600" cap="none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orcid.org</a:t>
            </a:r>
            <a:r>
              <a:rPr lang="en-US" altLang="zh-HK" sz="1600" cap="none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/0000-0003-4240-5455	@</a:t>
            </a:r>
            <a:r>
              <a:rPr lang="en-US" altLang="zh-HK" sz="1600" cap="none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Chris_HKBU</a:t>
            </a:r>
            <a:endParaRPr lang="en-US" altLang="zh-HK" sz="1600" cap="none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zh-HK" altLang="en-US" sz="200" cap="none" dirty="0">
              <a:solidFill>
                <a:schemeClr val="accent1">
                  <a:lumMod val="50000"/>
                </a:schemeClr>
              </a:solidFill>
              <a:latin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64BDED8-A926-CA46-A99F-D5E5B9E9166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06" t="35506" r="34060" b="35506"/>
          <a:stretch/>
        </p:blipFill>
        <p:spPr>
          <a:xfrm>
            <a:off x="2339752" y="4731990"/>
            <a:ext cx="264576" cy="252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0A23D0E-27ED-AA44-BDFC-5D025AD2577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232" y="4743102"/>
            <a:ext cx="252000" cy="25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1321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483518"/>
            <a:ext cx="8291264" cy="948690"/>
          </a:xfrm>
        </p:spPr>
        <p:txBody>
          <a:bodyPr anchor="ctr">
            <a:normAutofit/>
          </a:bodyPr>
          <a:lstStyle/>
          <a:p>
            <a:pPr algn="ctr"/>
            <a:r>
              <a:rPr lang="en-US" altLang="zh-HK" sz="28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ORCID integration structure</a:t>
            </a:r>
            <a:endParaRPr lang="zh-HK" altLang="en-US" sz="2800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cs typeface="Verdana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FDD0D92-7F14-B24E-A09C-BB2B71FE2C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1681" y="1432208"/>
            <a:ext cx="5222990" cy="3476131"/>
          </a:xfrm>
          <a:prstGeom prst="rect">
            <a:avLst/>
          </a:prstGeom>
          <a:effectLst>
            <a:softEdge rad="50800"/>
          </a:effectLst>
        </p:spPr>
      </p:pic>
    </p:spTree>
    <p:extLst>
      <p:ext uri="{BB962C8B-B14F-4D97-AF65-F5344CB8AC3E}">
        <p14:creationId xmlns:p14="http://schemas.microsoft.com/office/powerpoint/2010/main" val="3650350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55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2" y="2658782"/>
            <a:ext cx="7882135" cy="763074"/>
          </a:xfrm>
          <a:solidFill>
            <a:schemeClr val="tx1">
              <a:alpha val="80000"/>
            </a:schemeClr>
          </a:solidFill>
        </p:spPr>
        <p:txBody>
          <a:bodyPr>
            <a:normAutofit/>
          </a:bodyPr>
          <a:lstStyle/>
          <a:p>
            <a:r>
              <a:rPr lang="en-US" altLang="zh-HK" sz="4000" cap="none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Where we are now</a:t>
            </a:r>
            <a:endParaRPr lang="zh-HK" altLang="en-US" sz="4000" cap="none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2" y="3435846"/>
            <a:ext cx="7882135" cy="439090"/>
          </a:xfrm>
          <a:solidFill>
            <a:schemeClr val="tx1">
              <a:alpha val="80000"/>
            </a:schemeClr>
          </a:solidFill>
        </p:spPr>
        <p:txBody>
          <a:bodyPr>
            <a:normAutofit lnSpcReduction="10000"/>
          </a:bodyPr>
          <a:lstStyle/>
          <a:p>
            <a:r>
              <a:rPr lang="en-US" altLang="zh-HK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Current workflows and challenges</a:t>
            </a:r>
            <a:endParaRPr lang="zh-HK" altLang="en-US" i="1" dirty="0">
              <a:solidFill>
                <a:schemeClr val="bg1"/>
              </a:solidFill>
              <a:latin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07088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594060"/>
            <a:ext cx="2139696" cy="825562"/>
          </a:xfrm>
        </p:spPr>
        <p:txBody>
          <a:bodyPr anchor="ctr">
            <a:noAutofit/>
          </a:bodyPr>
          <a:lstStyle/>
          <a:p>
            <a:r>
              <a:rPr lang="en-US" altLang="zh-HK" sz="18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Maintenance</a:t>
            </a:r>
            <a:endParaRPr lang="zh-HK" altLang="en-US" sz="1800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cs typeface="Verdana" pitchFamily="34" charset="0"/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>
          <a:xfrm>
            <a:off x="457201" y="1419622"/>
            <a:ext cx="2139696" cy="3182711"/>
          </a:xfrm>
          <a:solidFill>
            <a:schemeClr val="accent5">
              <a:lumMod val="20000"/>
              <a:lumOff val="80000"/>
              <a:alpha val="50000"/>
            </a:schemeClr>
          </a:solidFill>
        </p:spPr>
        <p:txBody>
          <a:bodyPr anchor="ctr">
            <a:normAutofit lnSpcReduction="10000"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zh-HK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Annual upload of research output metadata received from Graduate School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zh-HK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Annual invitation to new faculty to create/link ORCID to our system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zh-HK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Handle ad hoc requests from faculty to add data to their ORCID account</a:t>
            </a:r>
          </a:p>
        </p:txBody>
      </p:sp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E42F5F58-DC01-EB4C-9E7E-289CA81F99A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769292"/>
            <a:ext cx="5715000" cy="3831928"/>
          </a:xfrm>
        </p:spPr>
      </p:pic>
    </p:spTree>
    <p:extLst>
      <p:ext uri="{BB962C8B-B14F-4D97-AF65-F5344CB8AC3E}">
        <p14:creationId xmlns:p14="http://schemas.microsoft.com/office/powerpoint/2010/main" val="1390040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594060"/>
            <a:ext cx="2139696" cy="825562"/>
          </a:xfrm>
        </p:spPr>
        <p:txBody>
          <a:bodyPr anchor="ctr">
            <a:noAutofit/>
          </a:bodyPr>
          <a:lstStyle/>
          <a:p>
            <a:r>
              <a:rPr lang="en-US" altLang="zh-HK" sz="18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Challenges</a:t>
            </a:r>
            <a:endParaRPr lang="zh-HK" altLang="en-US" sz="1800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cs typeface="Verdana" pitchFamily="34" charset="0"/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>
          <a:xfrm>
            <a:off x="457201" y="1419622"/>
            <a:ext cx="2139696" cy="3182711"/>
          </a:xfrm>
          <a:solidFill>
            <a:schemeClr val="accent5">
              <a:lumMod val="20000"/>
              <a:lumOff val="80000"/>
              <a:alpha val="50000"/>
            </a:schemeClr>
          </a:solidFill>
        </p:spPr>
        <p:txBody>
          <a:bodyPr anchor="t">
            <a:norm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zh-HK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Time delay between submission to University and upload to ORCID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zh-HK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Ongoing outreach effort to ensure faculty know what ORCID is and why they need one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0F03F61-6184-2F47-AE1F-A6EC182E32D6}"/>
              </a:ext>
            </a:extLst>
          </p:cNvPr>
          <p:cNvSpPr txBox="1"/>
          <p:nvPr/>
        </p:nvSpPr>
        <p:spPr>
          <a:xfrm>
            <a:off x="2987824" y="594060"/>
            <a:ext cx="57606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“I already have a Google Scholar profile / ResearchGate account / </a:t>
            </a:r>
            <a:r>
              <a:rPr lang="en-US" dirty="0" err="1"/>
              <a:t>Academia.edu</a:t>
            </a:r>
            <a:r>
              <a:rPr lang="en-US" dirty="0"/>
              <a:t> account / personal homepage so….”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6E5A988-88CE-C44D-BBCA-DC060FA13A5C}"/>
              </a:ext>
            </a:extLst>
          </p:cNvPr>
          <p:cNvSpPr txBox="1"/>
          <p:nvPr/>
        </p:nvSpPr>
        <p:spPr>
          <a:xfrm>
            <a:off x="3779912" y="1707654"/>
            <a:ext cx="49685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“Why do I need an ORCID </a:t>
            </a:r>
            <a:r>
              <a:rPr lang="en-US" sz="2400" b="1" dirty="0" err="1"/>
              <a:t>iD</a:t>
            </a:r>
            <a:r>
              <a:rPr lang="en-US" sz="2400" b="1" dirty="0"/>
              <a:t>?”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E659E55-0572-DD40-9D5E-184CF83219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6209" y="2359583"/>
            <a:ext cx="2043870" cy="2244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0625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 animBg="1"/>
      <p:bldP spid="2" grpId="0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55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2" y="2658782"/>
            <a:ext cx="7882135" cy="763074"/>
          </a:xfrm>
          <a:solidFill>
            <a:schemeClr val="tx1">
              <a:alpha val="80000"/>
            </a:schemeClr>
          </a:solidFill>
        </p:spPr>
        <p:txBody>
          <a:bodyPr>
            <a:normAutofit/>
          </a:bodyPr>
          <a:lstStyle/>
          <a:p>
            <a:r>
              <a:rPr lang="en-US" altLang="zh-HK" sz="4000" cap="none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Where we are heading</a:t>
            </a:r>
            <a:endParaRPr lang="zh-HK" altLang="en-US" sz="4000" cap="none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2" y="3435846"/>
            <a:ext cx="7882135" cy="720080"/>
          </a:xfrm>
          <a:solidFill>
            <a:schemeClr val="tx1">
              <a:alpha val="80000"/>
            </a:schemeClr>
          </a:solidFill>
        </p:spPr>
        <p:txBody>
          <a:bodyPr>
            <a:normAutofit fontScale="92500" lnSpcReduction="20000"/>
          </a:bodyPr>
          <a:lstStyle/>
          <a:p>
            <a:r>
              <a:rPr lang="en-US" altLang="zh-HK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Road to a centralized research information system &amp;</a:t>
            </a:r>
          </a:p>
          <a:p>
            <a:r>
              <a:rPr lang="en-US" altLang="zh-HK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Role of University in asserting to ORCID</a:t>
            </a:r>
            <a:endParaRPr lang="zh-HK" altLang="en-US" i="1" dirty="0">
              <a:solidFill>
                <a:schemeClr val="bg1"/>
              </a:solidFill>
              <a:latin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94860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594060"/>
            <a:ext cx="2139696" cy="825562"/>
          </a:xfrm>
        </p:spPr>
        <p:txBody>
          <a:bodyPr anchor="ctr">
            <a:noAutofit/>
          </a:bodyPr>
          <a:lstStyle/>
          <a:p>
            <a:r>
              <a:rPr lang="en-US" altLang="zh-HK" sz="18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Which CRIS for HKBU?</a:t>
            </a:r>
            <a:endParaRPr lang="zh-HK" altLang="en-US" sz="1800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cs typeface="Verdana" pitchFamily="34" charset="0"/>
            </a:endParaRP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EEFC32B8-141B-B048-B19F-5133275FCC85}"/>
              </a:ext>
            </a:extLst>
          </p:cNvPr>
          <p:cNvSpPr txBox="1">
            <a:spLocks/>
          </p:cNvSpPr>
          <p:nvPr/>
        </p:nvSpPr>
        <p:spPr>
          <a:xfrm>
            <a:off x="457201" y="1419622"/>
            <a:ext cx="2139696" cy="3182711"/>
          </a:xfrm>
          <a:prstGeom prst="rect">
            <a:avLst/>
          </a:prstGeom>
          <a:solidFill>
            <a:schemeClr val="accent5">
              <a:lumMod val="20000"/>
              <a:lumOff val="80000"/>
              <a:alpha val="50000"/>
            </a:schemeClr>
          </a:solidFill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None/>
              <a:defRPr sz="9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42875" indent="-142875">
              <a:spcAft>
                <a:spcPts val="600"/>
              </a:spcAft>
              <a:buFont typeface="Arial" pitchFamily="34" charset="0"/>
              <a:buChar char="•"/>
            </a:pPr>
            <a:r>
              <a:rPr lang="en-US" altLang="zh-HK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University moving to establish single current research information system</a:t>
            </a:r>
          </a:p>
          <a:p>
            <a:pPr marL="142875" indent="-142875">
              <a:spcAft>
                <a:spcPts val="600"/>
              </a:spcAft>
              <a:buFont typeface="Arial" pitchFamily="34" charset="0"/>
              <a:buChar char="•"/>
            </a:pP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Most have ORCID integrations, and will likely make our existing system redundant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7AA8B26-DB48-4D4B-8E7D-DB7D684B4F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80" y="1203598"/>
            <a:ext cx="1560173" cy="82556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097866C-4AB8-2741-B189-4247045D95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8792" y="1707654"/>
            <a:ext cx="2396585" cy="81939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6129706-9317-294E-9B9E-7B27BBE4FAB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2401377"/>
            <a:ext cx="1828800" cy="12192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F4090ED-F925-FE44-BEC1-27F080798782}"/>
              </a:ext>
            </a:extLst>
          </p:cNvPr>
          <p:cNvSpPr txBox="1"/>
          <p:nvPr/>
        </p:nvSpPr>
        <p:spPr>
          <a:xfrm>
            <a:off x="5508104" y="1384271"/>
            <a:ext cx="6766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/>
              <a:t>?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82DF513-291C-F948-91C3-2B03C58F11E9}"/>
              </a:ext>
            </a:extLst>
          </p:cNvPr>
          <p:cNvSpPr txBox="1"/>
          <p:nvPr/>
        </p:nvSpPr>
        <p:spPr>
          <a:xfrm>
            <a:off x="3613004" y="2985784"/>
            <a:ext cx="6766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/>
              <a:t>?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21DF0BE-1A99-3E49-A9FD-40FD1FE9E81F}"/>
              </a:ext>
            </a:extLst>
          </p:cNvPr>
          <p:cNvSpPr txBox="1"/>
          <p:nvPr/>
        </p:nvSpPr>
        <p:spPr>
          <a:xfrm>
            <a:off x="6732240" y="2771531"/>
            <a:ext cx="6766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53396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uiExpand="1" build="p" animBg="1"/>
      <p:bldP spid="13" grpId="0"/>
      <p:bldP spid="14" grpId="0"/>
      <p:bldP spid="1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594060"/>
            <a:ext cx="2139696" cy="825562"/>
          </a:xfrm>
        </p:spPr>
        <p:txBody>
          <a:bodyPr anchor="ctr">
            <a:noAutofit/>
          </a:bodyPr>
          <a:lstStyle/>
          <a:p>
            <a:r>
              <a:rPr lang="en-US" altLang="zh-HK" sz="18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University’s role in ORCID assertions?</a:t>
            </a:r>
            <a:endParaRPr lang="zh-HK" altLang="en-US" sz="1800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cs typeface="Verdana" pitchFamily="34" charset="0"/>
            </a:endParaRP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EEFC32B8-141B-B048-B19F-5133275FCC85}"/>
              </a:ext>
            </a:extLst>
          </p:cNvPr>
          <p:cNvSpPr txBox="1">
            <a:spLocks/>
          </p:cNvSpPr>
          <p:nvPr/>
        </p:nvSpPr>
        <p:spPr>
          <a:xfrm>
            <a:off x="457201" y="1419622"/>
            <a:ext cx="2139696" cy="3182711"/>
          </a:xfrm>
          <a:prstGeom prst="rect">
            <a:avLst/>
          </a:prstGeom>
          <a:solidFill>
            <a:schemeClr val="accent5">
              <a:lumMod val="20000"/>
              <a:lumOff val="80000"/>
              <a:alpha val="50000"/>
            </a:schemeClr>
          </a:solidFill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None/>
              <a:defRPr sz="9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42875" indent="-142875">
              <a:spcAft>
                <a:spcPts val="600"/>
              </a:spcAft>
              <a:buFont typeface="Arial" pitchFamily="34" charset="0"/>
              <a:buChar char="•"/>
            </a:pPr>
            <a:r>
              <a:rPr lang="en-US" altLang="zh-HK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Currently, we help to assert publications into ORCID records</a:t>
            </a:r>
          </a:p>
          <a:p>
            <a:pPr marL="142875" indent="-142875">
              <a:spcAft>
                <a:spcPts val="600"/>
              </a:spcAft>
              <a:buFont typeface="Arial" pitchFamily="34" charset="0"/>
              <a:buChar char="•"/>
            </a:pPr>
            <a:r>
              <a:rPr lang="en-US" altLang="zh-HK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Duplication of effort as more publishers/vendors support ORCID</a:t>
            </a:r>
          </a:p>
          <a:p>
            <a:pPr marL="142875" indent="-142875">
              <a:spcAft>
                <a:spcPts val="600"/>
              </a:spcAft>
              <a:buFont typeface="Arial" pitchFamily="34" charset="0"/>
              <a:buChar char="•"/>
            </a:pP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Going forward, may focus exclusively on asserting affiliation with HKBU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762DC87-F632-DE49-A02B-2C2F7F690D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4" y="594060"/>
            <a:ext cx="3312368" cy="90544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D9DC743-2453-3145-B74F-00EE3BB06F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5" y="1585986"/>
            <a:ext cx="3312367" cy="133308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6EE7D57-5701-9C44-9D56-D616B6663E3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7607" y="3005553"/>
            <a:ext cx="4965169" cy="1818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3950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uiExpand="1" build="p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483518"/>
            <a:ext cx="8291264" cy="948690"/>
          </a:xfrm>
        </p:spPr>
        <p:txBody>
          <a:bodyPr anchor="ctr">
            <a:normAutofit/>
          </a:bodyPr>
          <a:lstStyle/>
          <a:p>
            <a:pPr algn="ctr"/>
            <a:r>
              <a:rPr lang="en-US" altLang="zh-HK" sz="48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Questions?</a:t>
            </a:r>
            <a:endParaRPr lang="zh-HK" altLang="en-US" sz="4800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052278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HK" sz="28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Acknowledgements</a:t>
            </a:r>
            <a:endParaRPr lang="zh-HK" altLang="en-US" sz="2800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zh-HK" sz="1200" dirty="0"/>
              <a:t>Images and graphics:</a:t>
            </a:r>
          </a:p>
          <a:p>
            <a:r>
              <a:rPr lang="en-US" altLang="zh-HK" sz="1200" dirty="0"/>
              <a:t>Slide 12 “Men at Work” by Nat Lockwood (2007), available from </a:t>
            </a:r>
            <a:r>
              <a:rPr lang="en-HK" sz="1200" dirty="0">
                <a:hlinkClick r:id="rId2"/>
              </a:rPr>
              <a:t>http://flic.kr/p/2wVPb5</a:t>
            </a:r>
            <a:r>
              <a:rPr lang="en-HK" sz="1200" dirty="0"/>
              <a:t> </a:t>
            </a:r>
            <a:r>
              <a:rPr lang="en-US" altLang="zh-HK" sz="1200" dirty="0"/>
              <a:t>via a CC BY-NC-ND 2.0 license</a:t>
            </a:r>
          </a:p>
          <a:p>
            <a:r>
              <a:rPr lang="en-US" altLang="zh-HK" sz="1200" dirty="0"/>
              <a:t>Pictures of HKBU Library were taken by the Library staff at HKBU</a:t>
            </a:r>
          </a:p>
          <a:p>
            <a:endParaRPr lang="en-US" altLang="zh-HK" sz="1200" dirty="0"/>
          </a:p>
          <a:p>
            <a:pPr marL="0" indent="0">
              <a:buNone/>
            </a:pPr>
            <a:r>
              <a:rPr lang="en-US" altLang="zh-HK" sz="1200" dirty="0"/>
              <a:t>Presentation:</a:t>
            </a:r>
          </a:p>
          <a:p>
            <a:r>
              <a:rPr lang="en-US" altLang="zh-HK" sz="1200" dirty="0"/>
              <a:t>Created by Chris Chan using a template designed by Jennifer Gu (HKBU Library)</a:t>
            </a:r>
          </a:p>
        </p:txBody>
      </p:sp>
    </p:spTree>
    <p:extLst>
      <p:ext uri="{BB962C8B-B14F-4D97-AF65-F5344CB8AC3E}">
        <p14:creationId xmlns:p14="http://schemas.microsoft.com/office/powerpoint/2010/main" val="10979523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altLang="zh-HK" dirty="0">
              <a:latin typeface="Garamond" panose="02020404030301010803" pitchFamily="18" charset="0"/>
            </a:endParaRPr>
          </a:p>
          <a:p>
            <a:endParaRPr lang="zh-HK" altLang="en-US" dirty="0">
              <a:latin typeface="Garamond" panose="02020404030301010803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075537"/>
            <a:ext cx="9144000" cy="3088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79512" y="1361603"/>
            <a:ext cx="8260432" cy="778099"/>
          </a:xfrm>
          <a:noFill/>
        </p:spPr>
        <p:txBody>
          <a:bodyPr anchor="ctr">
            <a:noAutofit/>
          </a:bodyPr>
          <a:lstStyle/>
          <a:p>
            <a:r>
              <a:rPr lang="en-US" altLang="zh-HK" sz="3200" cap="none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HKBU at a glance</a:t>
            </a:r>
            <a:endParaRPr lang="zh-HK" altLang="en-US" sz="3200" cap="none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97392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388640"/>
            <a:ext cx="8229600" cy="742950"/>
          </a:xfrm>
        </p:spPr>
        <p:txBody>
          <a:bodyPr>
            <a:normAutofit/>
          </a:bodyPr>
          <a:lstStyle/>
          <a:p>
            <a:r>
              <a:rPr lang="en-US" altLang="zh-HK" sz="28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Hong Kong Baptist University</a:t>
            </a:r>
            <a:endParaRPr lang="zh-HK" altLang="en-US" sz="2800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4408984" y="3095134"/>
            <a:ext cx="3960439" cy="1685338"/>
          </a:xfrm>
        </p:spPr>
        <p:txBody>
          <a:bodyPr anchor="ctr">
            <a:normAutofit/>
          </a:bodyPr>
          <a:lstStyle/>
          <a:p>
            <a:pPr>
              <a:lnSpc>
                <a:spcPct val="150000"/>
              </a:lnSpc>
            </a:pPr>
            <a:r>
              <a:rPr lang="en-US" altLang="zh-HK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 Faculties, 4 Schools &amp; 1 Academy</a:t>
            </a:r>
          </a:p>
          <a:p>
            <a:pPr>
              <a:lnSpc>
                <a:spcPct val="150000"/>
              </a:lnSpc>
            </a:pPr>
            <a:r>
              <a:rPr lang="en-US" altLang="zh-HK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11,000+ students*</a:t>
            </a:r>
          </a:p>
          <a:p>
            <a:pPr>
              <a:lnSpc>
                <a:spcPct val="150000"/>
              </a:lnSpc>
            </a:pPr>
            <a:r>
              <a:rPr lang="en-US" altLang="zh-HK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800+ Full-time academic/teaching staff 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83568" y="3238924"/>
            <a:ext cx="3581400" cy="168533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ontent Placeholder 4"/>
          <p:cNvSpPr>
            <a:spLocks noGrp="1"/>
          </p:cNvSpPr>
          <p:nvPr>
            <p:ph sz="half" idx="2"/>
          </p:nvPr>
        </p:nvSpPr>
        <p:spPr>
          <a:xfrm>
            <a:off x="550887" y="1362472"/>
            <a:ext cx="3888433" cy="1826324"/>
          </a:xfrm>
        </p:spPr>
        <p:txBody>
          <a:bodyPr anchor="ctr">
            <a:normAutofit/>
          </a:bodyPr>
          <a:lstStyle/>
          <a:p>
            <a:pPr>
              <a:lnSpc>
                <a:spcPct val="150000"/>
              </a:lnSpc>
            </a:pPr>
            <a:r>
              <a:rPr lang="en-US" altLang="zh-HK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Founded in 1956 as Hong Kong Baptist College and granted University status in 1994</a:t>
            </a:r>
          </a:p>
          <a:p>
            <a:pPr>
              <a:lnSpc>
                <a:spcPct val="150000"/>
              </a:lnSpc>
            </a:pPr>
            <a:r>
              <a:rPr lang="en-US" altLang="zh-HK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One of eight public universities in Hong Kong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439320" y="4696368"/>
            <a:ext cx="331372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HK" sz="900" dirty="0"/>
              <a:t>* University-based, excluding School of Continuing Education</a:t>
            </a:r>
            <a:endParaRPr lang="zh-HK" altLang="en-US" sz="900" dirty="0"/>
          </a:p>
        </p:txBody>
      </p:sp>
      <p:pic>
        <p:nvPicPr>
          <p:cNvPr id="1029" name="Picture 5" descr="C:\Users\jennifergu\Downloads\5703133571_7c2f320e7a_z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05176" y="1362472"/>
            <a:ext cx="3251200" cy="174752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23236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483518"/>
            <a:ext cx="8291264" cy="948690"/>
          </a:xfrm>
        </p:spPr>
        <p:txBody>
          <a:bodyPr anchor="ctr">
            <a:normAutofit/>
          </a:bodyPr>
          <a:lstStyle/>
          <a:p>
            <a:pPr algn="ctr"/>
            <a:r>
              <a:rPr lang="en-US" altLang="zh-HK" sz="54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Outline</a:t>
            </a:r>
            <a:endParaRPr lang="zh-HK" altLang="en-US" sz="2800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cs typeface="Verdana" pitchFamily="34" charset="0"/>
            </a:endParaRPr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A30B4F23-22DE-BD4E-B23D-3741D637075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67544" y="1645946"/>
            <a:ext cx="8291264" cy="2798012"/>
          </a:xfrm>
          <a:solidFill>
            <a:schemeClr val="accent5">
              <a:lumMod val="20000"/>
              <a:lumOff val="80000"/>
              <a:alpha val="50000"/>
            </a:schemeClr>
          </a:solidFill>
        </p:spPr>
        <p:txBody>
          <a:bodyPr anchor="ctr"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HK" sz="3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Background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HK" sz="3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Our integration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HK" sz="3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Where we are now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HK" sz="3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Where we are heading</a:t>
            </a:r>
            <a:endParaRPr lang="zh-HK" altLang="en-US" sz="3200" dirty="0">
              <a:latin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53240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55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2" y="2658782"/>
            <a:ext cx="7882135" cy="763074"/>
          </a:xfrm>
          <a:solidFill>
            <a:schemeClr val="tx1">
              <a:alpha val="80000"/>
            </a:schemeClr>
          </a:solidFill>
        </p:spPr>
        <p:txBody>
          <a:bodyPr>
            <a:normAutofit/>
          </a:bodyPr>
          <a:lstStyle/>
          <a:p>
            <a:r>
              <a:rPr lang="en-US" altLang="zh-HK" sz="4000" cap="none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Background</a:t>
            </a:r>
            <a:endParaRPr lang="zh-HK" altLang="en-US" sz="4000" cap="none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2" y="3435846"/>
            <a:ext cx="7882135" cy="439090"/>
          </a:xfrm>
          <a:solidFill>
            <a:schemeClr val="tx1">
              <a:alpha val="80000"/>
            </a:schemeClr>
          </a:solidFill>
        </p:spPr>
        <p:txBody>
          <a:bodyPr>
            <a:normAutofit lnSpcReduction="10000"/>
          </a:bodyPr>
          <a:lstStyle/>
          <a:p>
            <a:r>
              <a:rPr lang="en-US" altLang="zh-HK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How we got started</a:t>
            </a:r>
            <a:endParaRPr lang="zh-HK" altLang="en-US" i="1" dirty="0">
              <a:solidFill>
                <a:schemeClr val="bg1"/>
              </a:solidFill>
              <a:latin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96751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594060"/>
            <a:ext cx="2139696" cy="825562"/>
          </a:xfrm>
        </p:spPr>
        <p:txBody>
          <a:bodyPr anchor="ctr">
            <a:noAutofit/>
          </a:bodyPr>
          <a:lstStyle/>
          <a:p>
            <a:r>
              <a:rPr lang="en-US" altLang="zh-HK" sz="18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On the shoulders of giants…</a:t>
            </a:r>
            <a:endParaRPr lang="zh-HK" altLang="en-US" sz="1800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cs typeface="Verdana" pitchFamily="34" charset="0"/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>
          <a:xfrm>
            <a:off x="457201" y="1419622"/>
            <a:ext cx="2139696" cy="3182711"/>
          </a:xfrm>
          <a:solidFill>
            <a:schemeClr val="accent5">
              <a:lumMod val="20000"/>
              <a:lumOff val="80000"/>
              <a:alpha val="50000"/>
            </a:schemeClr>
          </a:solidFill>
        </p:spPr>
        <p:txBody>
          <a:bodyPr anchor="t">
            <a:normAutofit/>
          </a:bodyPr>
          <a:lstStyle/>
          <a:p>
            <a:pPr marL="142875" indent="-142875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zh-HK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University of Hong Kong (HKU) first to recognize importance of ORCID</a:t>
            </a:r>
          </a:p>
          <a:p>
            <a:pPr marL="142875" indent="-142875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zh-HK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Support at institutional level</a:t>
            </a:r>
          </a:p>
          <a:p>
            <a:pPr marL="142875" indent="-142875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zh-HK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They learned what worked and what didn’t – we benefitted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003D5A4E-8F51-CA4B-BEC2-CDE10C7EB4F1}"/>
              </a:ext>
            </a:extLst>
          </p:cNvPr>
          <p:cNvGrpSpPr/>
          <p:nvPr/>
        </p:nvGrpSpPr>
        <p:grpSpPr>
          <a:xfrm>
            <a:off x="3419872" y="593411"/>
            <a:ext cx="1384548" cy="1931092"/>
            <a:chOff x="3347864" y="594060"/>
            <a:chExt cx="1384548" cy="1931092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3EF59340-557E-A940-93EF-5288D7D77B9B}"/>
                </a:ext>
              </a:extLst>
            </p:cNvPr>
            <p:cNvGrpSpPr/>
            <p:nvPr/>
          </p:nvGrpSpPr>
          <p:grpSpPr>
            <a:xfrm>
              <a:off x="3347864" y="594060"/>
              <a:ext cx="1384548" cy="1633767"/>
              <a:chOff x="4788024" y="2283718"/>
              <a:chExt cx="1384548" cy="1633767"/>
            </a:xfrm>
          </p:grpSpPr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66EB66BE-97E0-034F-9FCD-0C34B17D6BDE}"/>
                  </a:ext>
                </a:extLst>
              </p:cNvPr>
              <p:cNvSpPr/>
              <p:nvPr/>
            </p:nvSpPr>
            <p:spPr>
              <a:xfrm>
                <a:off x="4868230" y="2355727"/>
                <a:ext cx="1224136" cy="1489751"/>
              </a:xfrm>
              <a:prstGeom prst="rect">
                <a:avLst/>
              </a:prstGeom>
              <a:solidFill>
                <a:schemeClr val="bg2"/>
              </a:solidFill>
              <a:ln>
                <a:solidFill>
                  <a:schemeClr val="accent6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D4AC739F-EC43-9D42-A42A-E73EE086007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88024" y="2283718"/>
                <a:ext cx="1384548" cy="1633767"/>
              </a:xfrm>
              <a:prstGeom prst="rect">
                <a:avLst/>
              </a:prstGeom>
            </p:spPr>
          </p:pic>
        </p:grp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23ABA841-4C21-5C43-8A5E-F053C318643B}"/>
                </a:ext>
              </a:extLst>
            </p:cNvPr>
            <p:cNvSpPr txBox="1"/>
            <p:nvPr/>
          </p:nvSpPr>
          <p:spPr>
            <a:xfrm>
              <a:off x="3347864" y="2155820"/>
              <a:ext cx="130434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2013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82966E44-09C5-E640-A2CB-D129C0C6ADC6}"/>
              </a:ext>
            </a:extLst>
          </p:cNvPr>
          <p:cNvSpPr txBox="1"/>
          <p:nvPr/>
        </p:nvSpPr>
        <p:spPr>
          <a:xfrm>
            <a:off x="4884626" y="665420"/>
            <a:ext cx="396044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i="1" dirty="0"/>
              <a:t>“ORCID is a game changer”</a:t>
            </a:r>
          </a:p>
          <a:p>
            <a:endParaRPr lang="en-US" sz="2200" i="1" dirty="0"/>
          </a:p>
          <a:p>
            <a:r>
              <a:rPr lang="en-US" sz="1600" dirty="0"/>
              <a:t>David Palmer, HKU Libraries</a:t>
            </a:r>
          </a:p>
          <a:p>
            <a:r>
              <a:rPr lang="en-US" sz="1400" dirty="0"/>
              <a:t>ORCID &amp; its HKU implementation</a:t>
            </a:r>
          </a:p>
          <a:p>
            <a:r>
              <a:rPr lang="en-US" sz="1400" dirty="0"/>
              <a:t>2013 PRDLA Conference</a:t>
            </a:r>
          </a:p>
          <a:p>
            <a:r>
              <a:rPr lang="en-US" sz="1200" dirty="0"/>
              <a:t>http://</a:t>
            </a:r>
            <a:r>
              <a:rPr lang="en-US" sz="1200" dirty="0" err="1"/>
              <a:t>hub.hku.hk</a:t>
            </a:r>
            <a:r>
              <a:rPr lang="en-US" sz="1200" dirty="0"/>
              <a:t>/handle/10722/191175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E7E2688E-A15C-C745-8721-51AB02FB9D2E}"/>
              </a:ext>
            </a:extLst>
          </p:cNvPr>
          <p:cNvGrpSpPr/>
          <p:nvPr/>
        </p:nvGrpSpPr>
        <p:grpSpPr>
          <a:xfrm>
            <a:off x="3419872" y="2675347"/>
            <a:ext cx="5435103" cy="2083164"/>
            <a:chOff x="3419872" y="2675347"/>
            <a:chExt cx="5435103" cy="2083164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B98B4765-C287-A346-B299-BEAEEA3CAD2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19872" y="2675347"/>
              <a:ext cx="3491336" cy="2083164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6D16E638-9B3D-DF4B-8E3A-17E2FFDA6451}"/>
                </a:ext>
              </a:extLst>
            </p:cNvPr>
            <p:cNvSpPr txBox="1"/>
            <p:nvPr/>
          </p:nvSpPr>
          <p:spPr>
            <a:xfrm>
              <a:off x="7126783" y="2675347"/>
              <a:ext cx="1728192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Create-on-behalf initiative launched October 2013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02230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 animBg="1"/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594060"/>
            <a:ext cx="2139696" cy="825562"/>
          </a:xfrm>
        </p:spPr>
        <p:txBody>
          <a:bodyPr anchor="ctr">
            <a:noAutofit/>
          </a:bodyPr>
          <a:lstStyle/>
          <a:p>
            <a:r>
              <a:rPr lang="en-US" altLang="zh-HK" sz="18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Research Visibility @ HKBU</a:t>
            </a:r>
            <a:endParaRPr lang="zh-HK" altLang="en-US" sz="1800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cs typeface="Verdana" pitchFamily="34" charset="0"/>
            </a:endParaRP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EEFC32B8-141B-B048-B19F-5133275FCC85}"/>
              </a:ext>
            </a:extLst>
          </p:cNvPr>
          <p:cNvSpPr txBox="1">
            <a:spLocks/>
          </p:cNvSpPr>
          <p:nvPr/>
        </p:nvSpPr>
        <p:spPr>
          <a:xfrm>
            <a:off x="457201" y="1419622"/>
            <a:ext cx="2139696" cy="3182711"/>
          </a:xfrm>
          <a:prstGeom prst="rect">
            <a:avLst/>
          </a:prstGeom>
          <a:solidFill>
            <a:schemeClr val="accent5">
              <a:lumMod val="20000"/>
              <a:lumOff val="80000"/>
              <a:alpha val="50000"/>
            </a:schemeClr>
          </a:solidFill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None/>
              <a:defRPr sz="9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42875" indent="-142875">
              <a:spcAft>
                <a:spcPts val="600"/>
              </a:spcAft>
              <a:buFont typeface="Arial" pitchFamily="34" charset="0"/>
              <a:buChar char="•"/>
            </a:pPr>
            <a:r>
              <a:rPr lang="en-US" altLang="zh-HK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 2015, the Library at HKBU proposed a “Research Visibility Project”</a:t>
            </a:r>
          </a:p>
          <a:p>
            <a:pPr marL="142875" indent="-142875">
              <a:spcAft>
                <a:spcPts val="600"/>
              </a:spcAft>
              <a:buFont typeface="Arial" pitchFamily="34" charset="0"/>
              <a:buChar char="•"/>
            </a:pPr>
            <a:r>
              <a:rPr lang="en-US" altLang="zh-HK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Chief among its goals was to support institutional adoption of ORCID</a:t>
            </a:r>
          </a:p>
          <a:p>
            <a:pPr marL="142875" indent="-142875">
              <a:spcAft>
                <a:spcPts val="600"/>
              </a:spcAft>
              <a:buFont typeface="Arial" pitchFamily="34" charset="0"/>
              <a:buChar char="•"/>
            </a:pP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Goal: Equip all HKBU faculty with an ORCID </a:t>
            </a:r>
            <a:r>
              <a:rPr lang="en-US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iD</a:t>
            </a: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and be able to modify on their behalf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DF28427-73D2-4344-9029-1017C98D571A}"/>
              </a:ext>
            </a:extLst>
          </p:cNvPr>
          <p:cNvGrpSpPr/>
          <p:nvPr/>
        </p:nvGrpSpPr>
        <p:grpSpPr>
          <a:xfrm>
            <a:off x="5213772" y="594060"/>
            <a:ext cx="2736304" cy="1988657"/>
            <a:chOff x="5213772" y="594060"/>
            <a:chExt cx="2736304" cy="1988657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E424DDE6-5FB7-2142-8969-8FD878B7609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13772" y="594060"/>
              <a:ext cx="2736304" cy="1741284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8B5CB1A1-85F4-E842-9EC6-30A985778160}"/>
                </a:ext>
              </a:extLst>
            </p:cNvPr>
            <p:cNvSpPr txBox="1"/>
            <p:nvPr/>
          </p:nvSpPr>
          <p:spPr>
            <a:xfrm>
              <a:off x="5213772" y="2305718"/>
              <a:ext cx="201622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i="1" dirty="0"/>
                <a:t>The team in 2015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509E700E-94F4-224A-B827-D9C23BA283EF}"/>
              </a:ext>
            </a:extLst>
          </p:cNvPr>
          <p:cNvGrpSpPr/>
          <p:nvPr/>
        </p:nvGrpSpPr>
        <p:grpSpPr>
          <a:xfrm>
            <a:off x="3380718" y="2444217"/>
            <a:ext cx="5367746" cy="2122736"/>
            <a:chOff x="3380718" y="2444217"/>
            <a:chExt cx="5367746" cy="2122736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B4B24F86-B02E-1444-A1A4-4C240A436F0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80718" y="2444217"/>
              <a:ext cx="3666108" cy="2014416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FA61BE2A-8CCA-3243-8F27-ABF1C2B9AF1C}"/>
                </a:ext>
              </a:extLst>
            </p:cNvPr>
            <p:cNvSpPr txBox="1"/>
            <p:nvPr/>
          </p:nvSpPr>
          <p:spPr>
            <a:xfrm>
              <a:off x="3380718" y="4289954"/>
              <a:ext cx="536774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i="1" dirty="0"/>
                <a:t>Name disambiguation particularly relevant in Chinese cultural context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38709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uiExpand="1" build="p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55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2" y="2643757"/>
            <a:ext cx="7882135" cy="778099"/>
          </a:xfrm>
          <a:solidFill>
            <a:schemeClr val="tx1">
              <a:alpha val="80000"/>
            </a:schemeClr>
          </a:solidFill>
        </p:spPr>
        <p:txBody>
          <a:bodyPr>
            <a:normAutofit/>
          </a:bodyPr>
          <a:lstStyle/>
          <a:p>
            <a:r>
              <a:rPr lang="en-US" altLang="zh-HK" sz="4000" cap="none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Our ORCID integration</a:t>
            </a:r>
            <a:endParaRPr lang="zh-HK" altLang="en-US" sz="4000" cap="none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2" y="3427200"/>
            <a:ext cx="7882135" cy="447736"/>
          </a:xfrm>
          <a:solidFill>
            <a:schemeClr val="tx1">
              <a:alpha val="80000"/>
            </a:schemeClr>
          </a:solidFill>
        </p:spPr>
        <p:txBody>
          <a:bodyPr>
            <a:normAutofit lnSpcReduction="10000"/>
          </a:bodyPr>
          <a:lstStyle/>
          <a:p>
            <a:r>
              <a:rPr lang="en-US" altLang="zh-HK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Development and structure</a:t>
            </a:r>
            <a:endParaRPr lang="zh-HK" altLang="en-US" i="1" dirty="0">
              <a:solidFill>
                <a:schemeClr val="bg1"/>
              </a:solidFill>
              <a:latin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54565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594060"/>
            <a:ext cx="2139696" cy="825562"/>
          </a:xfrm>
        </p:spPr>
        <p:txBody>
          <a:bodyPr anchor="ctr">
            <a:noAutofit/>
          </a:bodyPr>
          <a:lstStyle/>
          <a:p>
            <a:r>
              <a:rPr lang="en-US" altLang="zh-HK" sz="18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Research visibility database</a:t>
            </a:r>
            <a:endParaRPr lang="zh-HK" altLang="en-US" sz="1800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cs typeface="Verdana" pitchFamily="34" charset="0"/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>
          <a:xfrm>
            <a:off x="457201" y="1419622"/>
            <a:ext cx="2139696" cy="3182711"/>
          </a:xfrm>
          <a:solidFill>
            <a:schemeClr val="accent5">
              <a:lumMod val="20000"/>
              <a:lumOff val="80000"/>
              <a:alpha val="50000"/>
            </a:schemeClr>
          </a:solidFill>
        </p:spPr>
        <p:txBody>
          <a:bodyPr anchor="t">
            <a:norm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zh-HK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Developed in-house by the Library’s Systems Section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zh-HK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Involves large amount of manual data entry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zh-HK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Works with the ORCID Member API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2B54788-7E43-EA4A-9380-2907C4195C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1003776"/>
            <a:ext cx="5513820" cy="3600400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4115854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 animBg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larity">
  <a:themeElements>
    <a:clrScheme name="Grid">
      <a:dk1>
        <a:sysClr val="windowText" lastClr="000000"/>
      </a:dk1>
      <a:lt1>
        <a:sysClr val="window" lastClr="FFFFFF"/>
      </a:lt1>
      <a:dk2>
        <a:srgbClr val="534949"/>
      </a:dk2>
      <a:lt2>
        <a:srgbClr val="CCD1B9"/>
      </a:lt2>
      <a:accent1>
        <a:srgbClr val="C66951"/>
      </a:accent1>
      <a:accent2>
        <a:srgbClr val="BF974D"/>
      </a:accent2>
      <a:accent3>
        <a:srgbClr val="928B70"/>
      </a:accent3>
      <a:accent4>
        <a:srgbClr val="87706B"/>
      </a:accent4>
      <a:accent5>
        <a:srgbClr val="94734E"/>
      </a:accent5>
      <a:accent6>
        <a:srgbClr val="6F777D"/>
      </a:accent6>
      <a:hlink>
        <a:srgbClr val="CC9900"/>
      </a:hlink>
      <a:folHlink>
        <a:srgbClr val="C0C0C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larit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180000"/>
              </a:schemeClr>
            </a:gs>
            <a:gs pos="40000">
              <a:schemeClr val="phClr">
                <a:tint val="95000"/>
                <a:shade val="85000"/>
                <a:satMod val="150000"/>
              </a:schemeClr>
            </a:gs>
            <a:gs pos="100000">
              <a:schemeClr val="phClr">
                <a:shade val="45000"/>
                <a:satMod val="2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55000"/>
              </a:schemeClr>
              <a:schemeClr val="phClr">
                <a:tint val="97000"/>
                <a:satMod val="95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Clarity</Template>
  <TotalTime>3927</TotalTime>
  <Words>524</Words>
  <Application>Microsoft Macintosh PowerPoint</Application>
  <PresentationFormat>On-screen Show (16:9)</PresentationFormat>
  <Paragraphs>90</Paragraphs>
  <Slides>18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5" baseType="lpstr">
      <vt:lpstr>微軟正黑體</vt:lpstr>
      <vt:lpstr>新細明體</vt:lpstr>
      <vt:lpstr>Arial</vt:lpstr>
      <vt:lpstr>Calibri</vt:lpstr>
      <vt:lpstr>Garamond</vt:lpstr>
      <vt:lpstr>Verdana</vt:lpstr>
      <vt:lpstr>Clarity</vt:lpstr>
      <vt:lpstr>ORCID case study: Hong Kong Baptist University</vt:lpstr>
      <vt:lpstr>HKBU at a glance</vt:lpstr>
      <vt:lpstr>Hong Kong Baptist University</vt:lpstr>
      <vt:lpstr>Outline</vt:lpstr>
      <vt:lpstr>Background</vt:lpstr>
      <vt:lpstr>On the shoulders of giants…</vt:lpstr>
      <vt:lpstr>Research Visibility @ HKBU</vt:lpstr>
      <vt:lpstr>Our ORCID integration</vt:lpstr>
      <vt:lpstr>Research visibility database</vt:lpstr>
      <vt:lpstr>ORCID integration structure</vt:lpstr>
      <vt:lpstr>Where we are now</vt:lpstr>
      <vt:lpstr>Maintenance</vt:lpstr>
      <vt:lpstr>Challenges</vt:lpstr>
      <vt:lpstr>Where we are heading</vt:lpstr>
      <vt:lpstr>Which CRIS for HKBU?</vt:lpstr>
      <vt:lpstr>University’s role in ORCID assertions?</vt:lpstr>
      <vt:lpstr>Questions?</vt:lpstr>
      <vt:lpstr>Acknowledgements</vt:lpstr>
    </vt:vector>
  </TitlesOfParts>
  <LinksUpToDate>false</LinksUpToDate>
  <SharedDoc>false</SharedDoc>
  <HyperlinksChanged>false</HyperlinksChanged>
  <AppVersion>16.0015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libstaff</dc:creator>
  <cp:lastModifiedBy>Chris Chan</cp:lastModifiedBy>
  <cp:revision>294</cp:revision>
  <cp:lastPrinted>2013-02-08T07:58:50Z</cp:lastPrinted>
  <dcterms:created xsi:type="dcterms:W3CDTF">2013-01-28T08:56:49Z</dcterms:created>
  <dcterms:modified xsi:type="dcterms:W3CDTF">2018-07-17T08:07:15Z</dcterms:modified>
</cp:coreProperties>
</file>