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1"/>
  </p:notesMasterIdLst>
  <p:sldIdLst>
    <p:sldId id="256" r:id="rId2"/>
    <p:sldId id="296" r:id="rId3"/>
    <p:sldId id="286" r:id="rId4"/>
    <p:sldId id="318" r:id="rId5"/>
    <p:sldId id="319" r:id="rId6"/>
    <p:sldId id="316" r:id="rId7"/>
    <p:sldId id="320" r:id="rId8"/>
    <p:sldId id="315" r:id="rId9"/>
    <p:sldId id="31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er Review Week 2018" id="{FA2C903F-AF3F-2642-A4FD-3A9F4DF90BE2}">
          <p14:sldIdLst>
            <p14:sldId id="256"/>
          </p14:sldIdLst>
        </p14:section>
        <p14:section name="Peer review on ORCID" id="{B6D51050-13C8-44D6-9951-7DA6B9A83C97}">
          <p14:sldIdLst>
            <p14:sldId id="296"/>
            <p14:sldId id="286"/>
            <p14:sldId id="318"/>
            <p14:sldId id="319"/>
            <p14:sldId id="316"/>
          </p14:sldIdLst>
        </p14:section>
        <p14:section name="Peer review statistics" id="{0EF174B0-168B-436B-BE6B-FA39A85F0A8F}">
          <p14:sldIdLst>
            <p14:sldId id="320"/>
            <p14:sldId id="315"/>
          </p14:sldIdLst>
        </p14:section>
        <p14:section name="Resources and more" id="{55F26F85-464A-4216-98A7-9B8F49A7AF7B}">
          <p14:sldIdLst>
            <p14:sldId id="3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W" initials="ATW" lastIdx="6" clrIdx="0">
    <p:extLst/>
  </p:cmAuthor>
  <p:cmAuthor id="2" name="Paula Demain"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8DB0"/>
    <a:srgbClr val="D6B344"/>
    <a:srgbClr val="A4CE38"/>
    <a:srgbClr val="D97435"/>
    <a:srgbClr val="DA7435"/>
    <a:srgbClr val="90528A"/>
    <a:srgbClr val="EDEDED"/>
    <a:srgbClr val="97BC2E"/>
    <a:srgbClr val="B3D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5" autoAdjust="0"/>
    <p:restoredTop sz="94884" autoAdjust="0"/>
  </p:normalViewPr>
  <p:slideViewPr>
    <p:cSldViewPr snapToGrid="0" snapToObjects="1" showGuides="1">
      <p:cViewPr varScale="1">
        <p:scale>
          <a:sx n="38" d="100"/>
          <a:sy n="38" d="100"/>
        </p:scale>
        <p:origin x="396" y="4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no. of members</c:v>
                </c:pt>
              </c:strCache>
            </c:strRef>
          </c:tx>
          <c:dPt>
            <c:idx val="0"/>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74AE-46F4-BBE0-166D39CAD438}"/>
              </c:ext>
            </c:extLst>
          </c:dPt>
          <c:dPt>
            <c:idx val="1"/>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74AE-46F4-BBE0-166D39CAD438}"/>
              </c:ext>
            </c:extLst>
          </c:dPt>
          <c:dPt>
            <c:idx val="2"/>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74AE-46F4-BBE0-166D39CAD438}"/>
              </c:ext>
            </c:extLst>
          </c:dPt>
          <c:dPt>
            <c:idx val="3"/>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74AE-46F4-BBE0-166D39CAD438}"/>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fld id="{047EF24B-D5CC-47C6-B761-F71832C105F5}" type="CATEGORYNAME">
                      <a:rPr lang="en-US" sz="1200"/>
                      <a:pPr>
                        <a:defRPr/>
                      </a:pPr>
                      <a:t>[CATEGORY NAME]</a:t>
                    </a:fld>
                    <a:r>
                      <a:rPr lang="en-US" baseline="0" dirty="0"/>
                      <a:t>
</a:t>
                    </a:r>
                    <a:fld id="{2D8217FB-A43F-40D1-83CC-2E04492AF0B5}" type="VALUE">
                      <a:rPr lang="en-US" baseline="0" smtClean="0"/>
                      <a:pPr>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4AE-46F4-BBE0-166D39CAD438}"/>
                </c:ext>
              </c:extLst>
            </c:dLbl>
            <c:dLbl>
              <c:idx val="1"/>
              <c:layout>
                <c:manualLayout>
                  <c:x val="-1.5287776279239749E-2"/>
                  <c:y val="4.1877970523563492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354CF56C-428F-485D-B870-690F82C9A87F}" type="CATEGORYNAME">
                      <a:rPr lang="en-US" sz="1200" smtClean="0"/>
                      <a:pPr>
                        <a:defRPr>
                          <a:solidFill>
                            <a:schemeClr val="accent1"/>
                          </a:solidFill>
                        </a:defRPr>
                      </a:pPr>
                      <a:t>[CATEGORY NAME]</a:t>
                    </a:fld>
                    <a:r>
                      <a:rPr lang="en-US" baseline="0" dirty="0"/>
                      <a:t>
</a:t>
                    </a:r>
                    <a:fld id="{A00A4019-9935-42DF-8493-584169BF492F}" type="VALUE">
                      <a:rPr lang="en-US" baseline="0" smtClean="0"/>
                      <a:pPr>
                        <a:defRPr>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184151255399142"/>
                      <c:h val="0.21235073150700529"/>
                    </c:manualLayout>
                  </c15:layout>
                  <c15:dlblFieldTable/>
                  <c15:showDataLabelsRange val="0"/>
                </c:ext>
                <c:ext xmlns:c16="http://schemas.microsoft.com/office/drawing/2014/chart" uri="{C3380CC4-5D6E-409C-BE32-E72D297353CC}">
                  <c16:uniqueId val="{00000001-74AE-46F4-BBE0-166D39CAD438}"/>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9BCF5A08-3529-4FFA-9960-BA33CBEA7C56}" type="CATEGORYNAME">
                      <a:rPr lang="en-US" sz="1200"/>
                      <a:pPr>
                        <a:defRPr>
                          <a:solidFill>
                            <a:schemeClr val="accent1"/>
                          </a:solidFill>
                        </a:defRPr>
                      </a:pPr>
                      <a:t>[CATEGORY NAME]</a:t>
                    </a:fld>
                    <a:r>
                      <a:rPr lang="en-US" baseline="0" dirty="0"/>
                      <a:t>
</a:t>
                    </a:r>
                    <a:fld id="{B09CF461-435B-4FA6-BA84-1ADD699CA3E4}" type="VALUE">
                      <a:rPr lang="en-US" baseline="0" smtClean="0"/>
                      <a:pPr>
                        <a:defRPr>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AE-46F4-BBE0-166D39CAD438}"/>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0AA0AC6E-B985-4EC9-A2FE-683E5C080DBA}" type="CATEGORYNAME">
                      <a:rPr lang="en-US" sz="1200"/>
                      <a:pPr>
                        <a:defRPr>
                          <a:solidFill>
                            <a:schemeClr val="accent1"/>
                          </a:solidFill>
                        </a:defRPr>
                      </a:pPr>
                      <a:t>[CATEGORY NAME]</a:t>
                    </a:fld>
                    <a:r>
                      <a:rPr lang="en-US" baseline="0" dirty="0"/>
                      <a:t>
</a:t>
                    </a:r>
                    <a:fld id="{9E510095-3BAA-453B-BB94-DF2AC1B70BFB}" type="VALUE">
                      <a:rPr lang="en-US" baseline="0" smtClean="0"/>
                      <a:pPr>
                        <a:defRPr>
                          <a:solidFill>
                            <a:schemeClr val="accent1"/>
                          </a:solidFill>
                        </a:defRPr>
                      </a:pPr>
                      <a:t>[VALUE]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AE-46F4-BBE0-166D39CAD438}"/>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Custom system</c:v>
                </c:pt>
                <c:pt idx="1">
                  <c:v>eJournalPress</c:v>
                </c:pt>
                <c:pt idx="2">
                  <c:v>F1000 Open Research</c:v>
                </c:pt>
              </c:strCache>
            </c:strRef>
          </c:cat>
          <c:val>
            <c:numRef>
              <c:f>Sheet1!$B$2:$B$4</c:f>
              <c:numCache>
                <c:formatCode>General</c:formatCode>
                <c:ptCount val="3"/>
                <c:pt idx="0">
                  <c:v>3</c:v>
                </c:pt>
                <c:pt idx="1">
                  <c:v>5</c:v>
                </c:pt>
                <c:pt idx="2">
                  <c:v>5</c:v>
                </c:pt>
              </c:numCache>
            </c:numRef>
          </c:val>
          <c:extLst>
            <c:ext xmlns:c16="http://schemas.microsoft.com/office/drawing/2014/chart" uri="{C3380CC4-5D6E-409C-BE32-E72D297353CC}">
              <c16:uniqueId val="{00000000-74AE-46F4-BBE0-166D39CAD438}"/>
            </c:ext>
          </c:extLst>
        </c:ser>
        <c:dLbls>
          <c:dLblPos val="outEnd"/>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99254-3349-9244-989C-45C3C42499B7}" type="datetimeFigureOut">
              <a:rPr lang="en-US" smtClean="0"/>
              <a:t>9/13/2018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127DA-194F-8448-8E3F-FD22FD1C5D2F}" type="slidenum">
              <a:rPr lang="en-US" smtClean="0"/>
              <a:t>‹#›</a:t>
            </a:fld>
            <a:endParaRPr lang="en-US"/>
          </a:p>
        </p:txBody>
      </p:sp>
    </p:spTree>
    <p:extLst>
      <p:ext uri="{BB962C8B-B14F-4D97-AF65-F5344CB8AC3E}">
        <p14:creationId xmlns:p14="http://schemas.microsoft.com/office/powerpoint/2010/main" val="12149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127DA-194F-8448-8E3F-FD22FD1C5D2F}" type="slidenum">
              <a:rPr lang="en-US" smtClean="0"/>
              <a:t>1</a:t>
            </a:fld>
            <a:endParaRPr lang="en-US"/>
          </a:p>
        </p:txBody>
      </p:sp>
    </p:spTree>
    <p:extLst>
      <p:ext uri="{BB962C8B-B14F-4D97-AF65-F5344CB8AC3E}">
        <p14:creationId xmlns:p14="http://schemas.microsoft.com/office/powerpoint/2010/main" val="312200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a:t>Peer review is a fundamental component of the research lifecycle, but reviewers’ contributions can often go unrecognized in a process where anonymity remains the standard. For researchers, using your ORCID </a:t>
            </a:r>
            <a:r>
              <a:rPr lang="en-HK" dirty="0" err="1"/>
              <a:t>iD</a:t>
            </a:r>
            <a:r>
              <a:rPr lang="en-HK" dirty="0"/>
              <a:t> to enable connections with the organizations for which you perform reviews raises the visibility of your efforts and contributions. </a:t>
            </a:r>
          </a:p>
          <a:p>
            <a:endParaRPr lang="en-HK" dirty="0"/>
          </a:p>
          <a:p>
            <a:r>
              <a:rPr lang="en-HK" dirty="0"/>
              <a:t>For publishers, funders, research institutions, associations, and others involved in review, asking your reviewers for their ORCID </a:t>
            </a:r>
            <a:r>
              <a:rPr lang="en-HK" dirty="0" err="1"/>
              <a:t>iD</a:t>
            </a:r>
            <a:r>
              <a:rPr lang="en-HK" dirty="0"/>
              <a:t> and embedding it in your workflows can help streamline your processes, improve the management of your reviewer databases, and provide your reviewers with public – and discoverable – acknowledgement of their service.</a:t>
            </a:r>
          </a:p>
          <a:p>
            <a:endParaRPr lang="en-HK" dirty="0"/>
          </a:p>
          <a:p>
            <a:r>
              <a:rPr lang="en-HK" dirty="0"/>
              <a:t>ORCID introduced functionality in 2015 to facilitate the recognition and exchange of data about peer review activities, and several organizations worked with us as launch partners to test the functionality and our new API v.2.0. See more about their experiences at: https://vimeo.com/album/4159316</a:t>
            </a:r>
          </a:p>
          <a:p>
            <a:endParaRPr lang="en-HK" dirty="0"/>
          </a:p>
          <a:p>
            <a:r>
              <a:rPr lang="en-HK" dirty="0"/>
              <a:t>Since the launch of the API 2.0 in February 2017, all ORCID members have the ability to post peer review activities. It is possible to acknowledge the full range of peer review contributions, from double blind to open – and not just for peer review for publications. </a:t>
            </a:r>
          </a:p>
          <a:p>
            <a:endParaRPr lang="en-HK" dirty="0"/>
          </a:p>
          <a:p>
            <a:r>
              <a:rPr lang="en-HK" dirty="0"/>
              <a:t>We follow the CASRAI Peer Review Services data profile developed by the Peer Review Services Working Group. </a:t>
            </a:r>
          </a:p>
        </p:txBody>
      </p:sp>
      <p:sp>
        <p:nvSpPr>
          <p:cNvPr id="4" name="Slide Number Placeholder 3"/>
          <p:cNvSpPr>
            <a:spLocks noGrp="1"/>
          </p:cNvSpPr>
          <p:nvPr>
            <p:ph type="sldNum" sz="quarter" idx="10"/>
          </p:nvPr>
        </p:nvSpPr>
        <p:spPr/>
        <p:txBody>
          <a:bodyPr/>
          <a:lstStyle/>
          <a:p>
            <a:fld id="{544127DA-194F-8448-8E3F-FD22FD1C5D2F}" type="slidenum">
              <a:rPr lang="en-US" smtClean="0"/>
              <a:t>2</a:t>
            </a:fld>
            <a:endParaRPr lang="en-US"/>
          </a:p>
        </p:txBody>
      </p:sp>
    </p:spTree>
    <p:extLst>
      <p:ext uri="{BB962C8B-B14F-4D97-AF65-F5344CB8AC3E}">
        <p14:creationId xmlns:p14="http://schemas.microsoft.com/office/powerpoint/2010/main" val="26863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t>A peer review citation combines three elements: information about the reviewer, about the organization sponsoring the review, and about the review itself. Importantly, each of these components involves a persistent identifier.</a:t>
            </a: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reviewer</a:t>
            </a:r>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Role: The individual’s role in the review process, e.g. chair, editor, member, organizer, reviewer.</a:t>
            </a:r>
          </a:p>
          <a:p>
            <a:r>
              <a:rPr lang="en-HK" sz="1200" b="0" i="0" kern="1200" dirty="0">
                <a:solidFill>
                  <a:schemeClr val="tx1"/>
                </a:solidFill>
                <a:effectLst/>
                <a:latin typeface="+mn-lt"/>
                <a:ea typeface="+mn-ea"/>
                <a:cs typeface="+mn-cs"/>
              </a:rPr>
              <a:t>Identifier: The reviewer’s ORCID </a:t>
            </a:r>
            <a:r>
              <a:rPr lang="en-HK" sz="1200" b="0" i="0" kern="1200" dirty="0" err="1">
                <a:solidFill>
                  <a:schemeClr val="tx1"/>
                </a:solidFill>
                <a:effectLst/>
                <a:latin typeface="+mn-lt"/>
                <a:ea typeface="+mn-ea"/>
                <a:cs typeface="+mn-cs"/>
              </a:rPr>
              <a:t>iD</a:t>
            </a:r>
            <a:endParaRPr lang="en-HK" sz="1200" b="0" i="0" kern="1200" dirty="0">
              <a:solidFill>
                <a:schemeClr val="tx1"/>
              </a:solidFill>
              <a:effectLst/>
              <a:latin typeface="+mn-lt"/>
              <a:ea typeface="+mn-ea"/>
              <a:cs typeface="+mn-cs"/>
            </a:endParaRP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organizer</a:t>
            </a:r>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Convening organization: This describes the organization which organized the review - a journal publisher, conference organizer, funding agency, faculty, etc.</a:t>
            </a:r>
          </a:p>
          <a:p>
            <a:r>
              <a:rPr lang="en-HK" sz="1200" b="0" i="0" kern="1200" dirty="0">
                <a:solidFill>
                  <a:schemeClr val="tx1"/>
                </a:solidFill>
                <a:effectLst/>
                <a:latin typeface="+mn-lt"/>
                <a:ea typeface="+mn-ea"/>
                <a:cs typeface="+mn-cs"/>
              </a:rPr>
              <a:t>Identifier: The persistent identifier for the organization</a:t>
            </a: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review</a:t>
            </a:r>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Group: An identifier used for aggregation purposes that describes the group of which the review is part. This could be the name of a journal (Journal of Scientific Investigations) or a publisher (Scholarly Publisher), or a non-specific description (Biology Journal).</a:t>
            </a:r>
          </a:p>
          <a:p>
            <a:r>
              <a:rPr lang="en-HK" sz="1200" b="0" i="0" kern="1200" dirty="0">
                <a:solidFill>
                  <a:schemeClr val="tx1"/>
                </a:solidFill>
                <a:effectLst/>
                <a:latin typeface="+mn-lt"/>
                <a:ea typeface="+mn-ea"/>
                <a:cs typeface="+mn-cs"/>
              </a:rPr>
              <a:t>Type: The type of review activity, e.g., a review, evaluation.</a:t>
            </a:r>
          </a:p>
          <a:p>
            <a:r>
              <a:rPr lang="en-HK" sz="1200" b="0" i="0" kern="1200" dirty="0">
                <a:solidFill>
                  <a:schemeClr val="tx1"/>
                </a:solidFill>
                <a:effectLst/>
                <a:latin typeface="+mn-lt"/>
                <a:ea typeface="+mn-ea"/>
                <a:cs typeface="+mn-cs"/>
              </a:rPr>
              <a:t>Date: When the review was completed. This can be broad (2008) or specific (2010-12-10).</a:t>
            </a:r>
          </a:p>
          <a:p>
            <a:r>
              <a:rPr lang="en-HK" sz="1200" b="0" i="0" kern="1200" dirty="0">
                <a:solidFill>
                  <a:schemeClr val="tx1"/>
                </a:solidFill>
                <a:effectLst/>
                <a:latin typeface="+mn-lt"/>
                <a:ea typeface="+mn-ea"/>
                <a:cs typeface="+mn-cs"/>
              </a:rPr>
              <a:t>Identifier: A unique resolvable identifier provided by the source for the review itself. This is used to prevent duplication of review activity.</a:t>
            </a:r>
          </a:p>
          <a:p>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There are several optional fields, which allow the organizer flexibility to acknowledge a range of review types. Many of these fields would not be used in a double blind review, but would be used in an open review: </a:t>
            </a:r>
          </a:p>
          <a:p>
            <a:r>
              <a:rPr lang="en-HK" sz="1200" b="0" i="0" kern="1200" dirty="0">
                <a:solidFill>
                  <a:schemeClr val="tx1"/>
                </a:solidFill>
                <a:effectLst/>
                <a:latin typeface="+mn-lt"/>
                <a:ea typeface="+mn-ea"/>
                <a:cs typeface="+mn-cs"/>
              </a:rPr>
              <a:t>URL: A link to the representation of the review online; </a:t>
            </a:r>
          </a:p>
          <a:p>
            <a:r>
              <a:rPr lang="en-HK" sz="1200" b="0" i="0" kern="1200" dirty="0">
                <a:solidFill>
                  <a:schemeClr val="tx1"/>
                </a:solidFill>
                <a:effectLst/>
                <a:latin typeface="+mn-lt"/>
                <a:ea typeface="+mn-ea"/>
                <a:cs typeface="+mn-cs"/>
              </a:rPr>
              <a:t>Name: The title of the item reviewed; Type: The type of item that was reviewed, e.g. article, grant, monograph; </a:t>
            </a:r>
          </a:p>
          <a:p>
            <a:r>
              <a:rPr lang="en-HK" sz="1200" b="0" i="0" kern="1200" dirty="0">
                <a:solidFill>
                  <a:schemeClr val="tx1"/>
                </a:solidFill>
                <a:effectLst/>
                <a:latin typeface="+mn-lt"/>
                <a:ea typeface="+mn-ea"/>
                <a:cs typeface="+mn-cs"/>
              </a:rPr>
              <a:t>Container name: The name of main object of which the review is part, e.g. journal, conference, grant review panel, etc.;</a:t>
            </a:r>
          </a:p>
          <a:p>
            <a:r>
              <a:rPr lang="en-HK" sz="1200" b="0" i="0" kern="1200" dirty="0">
                <a:solidFill>
                  <a:schemeClr val="tx1"/>
                </a:solidFill>
                <a:effectLst/>
                <a:latin typeface="+mn-lt"/>
                <a:ea typeface="+mn-ea"/>
                <a:cs typeface="+mn-cs"/>
              </a:rPr>
              <a:t>Item Identifier: A unique resolvable identifier for the reviewed item, e.g. a DOI. </a:t>
            </a:r>
          </a:p>
          <a:p>
            <a:r>
              <a:rPr lang="en-HK" sz="1200" b="0" i="0" kern="1200" dirty="0">
                <a:solidFill>
                  <a:schemeClr val="tx1"/>
                </a:solidFill>
                <a:effectLst/>
                <a:latin typeface="+mn-lt"/>
                <a:ea typeface="+mn-ea"/>
                <a:cs typeface="+mn-cs"/>
              </a:rPr>
              <a:t>URL: A link to the item reviewed online.</a:t>
            </a:r>
          </a:p>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t>4</a:t>
            </a:fld>
            <a:endParaRPr lang="en-US"/>
          </a:p>
        </p:txBody>
      </p:sp>
    </p:spTree>
    <p:extLst>
      <p:ext uri="{BB962C8B-B14F-4D97-AF65-F5344CB8AC3E}">
        <p14:creationId xmlns:p14="http://schemas.microsoft.com/office/powerpoint/2010/main" val="335804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dirty="0"/>
              <a:t>A service affiliation combines three elements: information about the researcher, information about the organization, and information about their service affiliation. </a:t>
            </a: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researcher</a:t>
            </a:r>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Type of affiliation: Service </a:t>
            </a:r>
          </a:p>
          <a:p>
            <a:r>
              <a:rPr lang="en-HK" sz="1200" b="0" i="0" kern="1200" dirty="0">
                <a:solidFill>
                  <a:schemeClr val="tx1"/>
                </a:solidFill>
                <a:effectLst/>
                <a:latin typeface="+mn-lt"/>
                <a:ea typeface="+mn-ea"/>
                <a:cs typeface="+mn-cs"/>
              </a:rPr>
              <a:t>Identifier: The reviewer’s ORCID iD</a:t>
            </a:r>
          </a:p>
          <a:p>
            <a:r>
              <a:rPr lang="en-HK" sz="1200" b="0" i="0" kern="1200" dirty="0">
                <a:solidFill>
                  <a:schemeClr val="tx1"/>
                </a:solidFill>
                <a:effectLst/>
                <a:latin typeface="+mn-lt"/>
                <a:ea typeface="+mn-ea"/>
                <a:cs typeface="+mn-cs"/>
              </a:rPr>
              <a:t>Role: The role that the researcher played, e.g. Review Editor.</a:t>
            </a: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organization</a:t>
            </a:r>
            <a:endParaRPr lang="en-HK" sz="1200" b="0" i="0" kern="1200" dirty="0">
              <a:solidFill>
                <a:schemeClr val="tx1"/>
              </a:solidFill>
              <a:effectLst/>
              <a:latin typeface="+mn-lt"/>
              <a:ea typeface="+mn-ea"/>
              <a:cs typeface="+mn-cs"/>
            </a:endParaRPr>
          </a:p>
          <a:p>
            <a:r>
              <a:rPr lang="en-HK" sz="1200" b="0" i="0" kern="1200" dirty="0">
                <a:solidFill>
                  <a:schemeClr val="tx1"/>
                </a:solidFill>
                <a:effectLst/>
                <a:latin typeface="+mn-lt"/>
                <a:ea typeface="+mn-ea"/>
                <a:cs typeface="+mn-cs"/>
              </a:rPr>
              <a:t>Organization: This describes the organization for whom the researcher performed the service - a journal publisher, conference organizer, scholarly society, funding agency, faculty, etc.</a:t>
            </a:r>
          </a:p>
          <a:p>
            <a:r>
              <a:rPr lang="en-HK" sz="1200" b="0" i="0" kern="1200" dirty="0">
                <a:solidFill>
                  <a:schemeClr val="tx1"/>
                </a:solidFill>
                <a:effectLst/>
                <a:latin typeface="+mn-lt"/>
                <a:ea typeface="+mn-ea"/>
                <a:cs typeface="+mn-cs"/>
              </a:rPr>
              <a:t>Identifier: The persistent identifier for the organization</a:t>
            </a:r>
          </a:p>
          <a:p>
            <a:endParaRPr lang="en-HK" sz="1200" b="0" i="0" kern="1200" dirty="0">
              <a:solidFill>
                <a:schemeClr val="tx1"/>
              </a:solidFill>
              <a:effectLst/>
              <a:latin typeface="+mn-lt"/>
              <a:ea typeface="+mn-ea"/>
              <a:cs typeface="+mn-cs"/>
            </a:endParaRPr>
          </a:p>
          <a:p>
            <a:r>
              <a:rPr lang="en-HK" sz="1200" b="1" i="0" kern="1200" dirty="0">
                <a:solidFill>
                  <a:schemeClr val="tx1"/>
                </a:solidFill>
                <a:effectLst/>
                <a:latin typeface="+mn-lt"/>
                <a:ea typeface="+mn-ea"/>
                <a:cs typeface="+mn-cs"/>
              </a:rPr>
              <a:t>Information about the service</a:t>
            </a:r>
          </a:p>
          <a:p>
            <a:r>
              <a:rPr lang="en-HK" sz="1200" b="0" i="0" kern="1200" dirty="0">
                <a:solidFill>
                  <a:schemeClr val="tx1"/>
                </a:solidFill>
                <a:effectLst/>
                <a:latin typeface="+mn-lt"/>
                <a:ea typeface="+mn-ea"/>
                <a:cs typeface="+mn-cs"/>
              </a:rPr>
              <a:t>Duration: The start date of the duration is mandatory. </a:t>
            </a:r>
          </a:p>
          <a:p>
            <a:r>
              <a:rPr lang="en-HK" sz="1200" b="0" i="0" kern="1200" dirty="0">
                <a:solidFill>
                  <a:schemeClr val="tx1"/>
                </a:solidFill>
                <a:effectLst/>
                <a:latin typeface="+mn-lt"/>
                <a:ea typeface="+mn-ea"/>
                <a:cs typeface="+mn-cs"/>
              </a:rPr>
              <a:t>Department: The journal, committee, panel, department, etc. the service </a:t>
            </a:r>
          </a:p>
          <a:p>
            <a:r>
              <a:rPr lang="en-HK" sz="1200" b="0" i="0" kern="1200" dirty="0">
                <a:solidFill>
                  <a:schemeClr val="tx1"/>
                </a:solidFill>
                <a:effectLst/>
                <a:latin typeface="+mn-lt"/>
                <a:ea typeface="+mn-ea"/>
                <a:cs typeface="+mn-cs"/>
              </a:rPr>
              <a:t>URL: URL where more information about the service can be found.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200" b="0" i="0" kern="1200" dirty="0">
                <a:solidFill>
                  <a:schemeClr val="tx1"/>
                </a:solidFill>
                <a:effectLst/>
                <a:latin typeface="+mn-lt"/>
                <a:ea typeface="+mn-ea"/>
                <a:cs typeface="+mn-cs"/>
              </a:rPr>
              <a:t>Identifier: Persistent identifier with more complete metadata about the service affiliation.</a:t>
            </a:r>
          </a:p>
          <a:p>
            <a:endParaRPr lang="en-HK"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4127DA-194F-8448-8E3F-FD22FD1C5D2F}" type="slidenum">
              <a:rPr lang="en-US" smtClean="0"/>
              <a:t>5</a:t>
            </a:fld>
            <a:endParaRPr lang="en-US"/>
          </a:p>
        </p:txBody>
      </p:sp>
    </p:spTree>
    <p:extLst>
      <p:ext uri="{BB962C8B-B14F-4D97-AF65-F5344CB8AC3E}">
        <p14:creationId xmlns:p14="http://schemas.microsoft.com/office/powerpoint/2010/main" val="344470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t>6</a:t>
            </a:fld>
            <a:endParaRPr lang="en-US"/>
          </a:p>
        </p:txBody>
      </p:sp>
    </p:spTree>
    <p:extLst>
      <p:ext uri="{BB962C8B-B14F-4D97-AF65-F5344CB8AC3E}">
        <p14:creationId xmlns:p14="http://schemas.microsoft.com/office/powerpoint/2010/main" val="3096052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t>7</a:t>
            </a:fld>
            <a:endParaRPr lang="en-US"/>
          </a:p>
        </p:txBody>
      </p:sp>
    </p:spTree>
    <p:extLst>
      <p:ext uri="{BB962C8B-B14F-4D97-AF65-F5344CB8AC3E}">
        <p14:creationId xmlns:p14="http://schemas.microsoft.com/office/powerpoint/2010/main" val="420108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t>8</a:t>
            </a:fld>
            <a:endParaRPr lang="en-US"/>
          </a:p>
        </p:txBody>
      </p:sp>
    </p:spTree>
    <p:extLst>
      <p:ext uri="{BB962C8B-B14F-4D97-AF65-F5344CB8AC3E}">
        <p14:creationId xmlns:p14="http://schemas.microsoft.com/office/powerpoint/2010/main" val="3070163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HK" dirty="0"/>
          </a:p>
        </p:txBody>
      </p:sp>
      <p:sp>
        <p:nvSpPr>
          <p:cNvPr id="4" name="Slide Number Placeholder 3"/>
          <p:cNvSpPr>
            <a:spLocks noGrp="1"/>
          </p:cNvSpPr>
          <p:nvPr>
            <p:ph type="sldNum" sz="quarter" idx="10"/>
          </p:nvPr>
        </p:nvSpPr>
        <p:spPr/>
        <p:txBody>
          <a:bodyPr/>
          <a:lstStyle/>
          <a:p>
            <a:fld id="{544127DA-194F-8448-8E3F-FD22FD1C5D2F}" type="slidenum">
              <a:rPr lang="en-US" smtClean="0"/>
              <a:t>9</a:t>
            </a:fld>
            <a:endParaRPr lang="en-US"/>
          </a:p>
        </p:txBody>
      </p:sp>
    </p:spTree>
    <p:extLst>
      <p:ext uri="{BB962C8B-B14F-4D97-AF65-F5344CB8AC3E}">
        <p14:creationId xmlns:p14="http://schemas.microsoft.com/office/powerpoint/2010/main" val="2839364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age">
    <p:spTree>
      <p:nvGrpSpPr>
        <p:cNvPr id="1" name=""/>
        <p:cNvGrpSpPr/>
        <p:nvPr/>
      </p:nvGrpSpPr>
      <p:grpSpPr>
        <a:xfrm>
          <a:off x="0" y="0"/>
          <a:ext cx="0" cy="0"/>
          <a:chOff x="0" y="0"/>
          <a:chExt cx="0" cy="0"/>
        </a:xfrm>
      </p:grpSpPr>
      <p:sp>
        <p:nvSpPr>
          <p:cNvPr id="6" name="Content Placeholder 5"/>
          <p:cNvSpPr>
            <a:spLocks noGrp="1"/>
          </p:cNvSpPr>
          <p:nvPr>
            <p:ph sz="quarter" idx="11" hasCustomPrompt="1"/>
          </p:nvPr>
        </p:nvSpPr>
        <p:spPr>
          <a:xfrm>
            <a:off x="2427983" y="4085494"/>
            <a:ext cx="8951220" cy="509955"/>
          </a:xfrm>
        </p:spPr>
        <p:txBody>
          <a:bodyPr>
            <a:noAutofit/>
          </a:bodyPr>
          <a:lstStyle>
            <a:lvl1pPr marL="0" indent="0" algn="r">
              <a:buFontTx/>
              <a:buNone/>
              <a:defRPr sz="2800" cap="all" spc="91" baseline="0">
                <a:solidFill>
                  <a:schemeClr val="bg1"/>
                </a:solidFill>
                <a:latin typeface="Open Sans" panose="020B0606030504020204"/>
              </a:defRPr>
            </a:lvl1pPr>
          </a:lstStyle>
          <a:p>
            <a:pPr lvl="0"/>
            <a:r>
              <a:rPr lang="en-US" dirty="0"/>
              <a:t>Click to edit TITLE a</a:t>
            </a:r>
          </a:p>
        </p:txBody>
      </p:sp>
      <p:sp>
        <p:nvSpPr>
          <p:cNvPr id="9" name="Content Placeholder 5"/>
          <p:cNvSpPr>
            <a:spLocks noGrp="1"/>
          </p:cNvSpPr>
          <p:nvPr>
            <p:ph sz="quarter" idx="12" hasCustomPrompt="1"/>
          </p:nvPr>
        </p:nvSpPr>
        <p:spPr>
          <a:xfrm>
            <a:off x="2427981" y="4616946"/>
            <a:ext cx="8965659" cy="509955"/>
          </a:xfrm>
        </p:spPr>
        <p:txBody>
          <a:bodyPr>
            <a:noAutofit/>
          </a:bodyPr>
          <a:lstStyle>
            <a:lvl1pPr marL="0" indent="0" algn="r">
              <a:buFontTx/>
              <a:buNone/>
              <a:defRPr sz="1800" cap="all" spc="91" baseline="0">
                <a:solidFill>
                  <a:schemeClr val="bg1"/>
                </a:solidFill>
                <a:latin typeface="Open Sans" panose="020B0606030504020204"/>
              </a:defRPr>
            </a:lvl1pPr>
          </a:lstStyle>
          <a:p>
            <a:pPr lvl="0"/>
            <a:r>
              <a:rPr lang="en-US" dirty="0"/>
              <a:t>Click to edit </a:t>
            </a:r>
            <a:r>
              <a:rPr lang="en-US" dirty="0" err="1"/>
              <a:t>subTITLE</a:t>
            </a:r>
            <a:r>
              <a:rPr lang="en-US" dirty="0"/>
              <a:t> b</a:t>
            </a:r>
          </a:p>
        </p:txBody>
      </p:sp>
      <p:sp>
        <p:nvSpPr>
          <p:cNvPr id="10" name="Content Placeholder 5"/>
          <p:cNvSpPr>
            <a:spLocks noGrp="1"/>
          </p:cNvSpPr>
          <p:nvPr>
            <p:ph sz="quarter" idx="13" hasCustomPrompt="1"/>
          </p:nvPr>
        </p:nvSpPr>
        <p:spPr>
          <a:xfrm>
            <a:off x="2427981" y="5624152"/>
            <a:ext cx="8965659" cy="509955"/>
          </a:xfrm>
        </p:spPr>
        <p:txBody>
          <a:bodyPr>
            <a:noAutofit/>
          </a:bodyPr>
          <a:lstStyle>
            <a:lvl1pPr marL="0" indent="0" algn="r">
              <a:buFontTx/>
              <a:buNone/>
              <a:defRPr sz="1351" cap="all" spc="91" baseline="0">
                <a:solidFill>
                  <a:schemeClr val="bg1"/>
                </a:solidFill>
                <a:latin typeface="Open Sans" panose="020B0606030504020204"/>
              </a:defRPr>
            </a:lvl1pPr>
          </a:lstStyle>
          <a:p>
            <a:pPr lvl="0"/>
            <a:r>
              <a:rPr lang="en-US" dirty="0"/>
              <a:t>CLICK TO EDIT presentation type | Month Day, Year</a:t>
            </a:r>
          </a:p>
        </p:txBody>
      </p:sp>
      <p:sp>
        <p:nvSpPr>
          <p:cNvPr id="12" name="Content Placeholder 5"/>
          <p:cNvSpPr>
            <a:spLocks noGrp="1"/>
          </p:cNvSpPr>
          <p:nvPr>
            <p:ph sz="quarter" idx="14" hasCustomPrompt="1"/>
          </p:nvPr>
        </p:nvSpPr>
        <p:spPr>
          <a:xfrm>
            <a:off x="5504884" y="6193176"/>
            <a:ext cx="4057597" cy="283306"/>
          </a:xfrm>
        </p:spPr>
        <p:txBody>
          <a:bodyPr>
            <a:noAutofit/>
          </a:bodyPr>
          <a:lstStyle>
            <a:lvl1pPr marL="0" indent="0" algn="r">
              <a:buFontTx/>
              <a:buNone/>
              <a:defRPr sz="1271" cap="all" spc="51" baseline="0">
                <a:solidFill>
                  <a:srgbClr val="B3D555"/>
                </a:solidFill>
                <a:latin typeface="Open Sans" panose="020B0606030504020204"/>
              </a:defRPr>
            </a:lvl1pPr>
          </a:lstStyle>
          <a:p>
            <a:pPr lvl="0"/>
            <a:r>
              <a:rPr lang="en-US" dirty="0"/>
              <a:t>CLICK TO EDIT presenter name</a:t>
            </a:r>
          </a:p>
        </p:txBody>
      </p:sp>
      <p:sp>
        <p:nvSpPr>
          <p:cNvPr id="13" name="Content Placeholder 5"/>
          <p:cNvSpPr>
            <a:spLocks noGrp="1"/>
          </p:cNvSpPr>
          <p:nvPr>
            <p:ph sz="quarter" idx="15" hasCustomPrompt="1"/>
          </p:nvPr>
        </p:nvSpPr>
        <p:spPr>
          <a:xfrm>
            <a:off x="5504884" y="6401548"/>
            <a:ext cx="4057597" cy="269367"/>
          </a:xfrm>
        </p:spPr>
        <p:txBody>
          <a:bodyPr>
            <a:noAutofit/>
          </a:bodyPr>
          <a:lstStyle>
            <a:lvl1pPr marL="0" indent="0" algn="r">
              <a:buFontTx/>
              <a:buNone/>
              <a:defRPr sz="1099" b="0" i="1" cap="none" spc="0" baseline="0">
                <a:solidFill>
                  <a:schemeClr val="tx2"/>
                </a:solidFill>
                <a:latin typeface="Open Sans" panose="020B0606030504020204"/>
                <a:ea typeface="Open Sans" panose="020B0606030504020204"/>
                <a:cs typeface="Open Sans" panose="020B0606030504020204"/>
              </a:defRPr>
            </a:lvl1pPr>
          </a:lstStyle>
          <a:p>
            <a:pPr lvl="0"/>
            <a:r>
              <a:rPr lang="en-US" dirty="0"/>
              <a:t>CLICK TO EDIT presenter title</a:t>
            </a:r>
          </a:p>
        </p:txBody>
      </p:sp>
      <p:sp>
        <p:nvSpPr>
          <p:cNvPr id="14" name="Content Placeholder 5"/>
          <p:cNvSpPr>
            <a:spLocks noGrp="1"/>
          </p:cNvSpPr>
          <p:nvPr>
            <p:ph sz="quarter" idx="16" hasCustomPrompt="1"/>
          </p:nvPr>
        </p:nvSpPr>
        <p:spPr>
          <a:xfrm>
            <a:off x="5504884" y="6605576"/>
            <a:ext cx="4057597" cy="269367"/>
          </a:xfrm>
        </p:spPr>
        <p:txBody>
          <a:bodyPr>
            <a:noAutofit/>
          </a:bodyPr>
          <a:lstStyle>
            <a:lvl1pPr marL="0" indent="0" algn="r">
              <a:buFontTx/>
              <a:buNone/>
              <a:defRPr sz="1000" b="0" i="0" cap="none" spc="0" baseline="0">
                <a:solidFill>
                  <a:schemeClr val="tx2"/>
                </a:solidFill>
                <a:latin typeface="Open Sans" panose="020B0606030504020204"/>
                <a:ea typeface="Open Sans" panose="020B0606030504020204"/>
                <a:cs typeface="Open Sans" panose="020B0606030504020204"/>
              </a:defRPr>
            </a:lvl1pPr>
          </a:lstStyle>
          <a:p>
            <a:pPr lvl="0"/>
            <a:r>
              <a:rPr lang="en-US" dirty="0"/>
              <a:t>CLICK TO EDIT </a:t>
            </a:r>
            <a:r>
              <a:rPr lang="en-US" dirty="0" err="1"/>
              <a:t>orcid.org</a:t>
            </a:r>
            <a:r>
              <a:rPr lang="en-US" dirty="0"/>
              <a:t> | ID#</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t="-239" r="-835"/>
          <a:stretch/>
        </p:blipFill>
        <p:spPr>
          <a:xfrm>
            <a:off x="19301" y="-14514"/>
            <a:ext cx="12264571" cy="6111674"/>
          </a:xfrm>
          <a:prstGeom prst="rect">
            <a:avLst/>
          </a:prstGeom>
        </p:spPr>
      </p:pic>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b="-4471"/>
          <a:stretch/>
        </p:blipFill>
        <p:spPr>
          <a:xfrm>
            <a:off x="123827" y="6097166"/>
            <a:ext cx="3289372" cy="779703"/>
          </a:xfrm>
          <a:prstGeom prst="rect">
            <a:avLst/>
          </a:prstGeom>
        </p:spPr>
      </p:pic>
      <p:pic>
        <p:nvPicPr>
          <p:cNvPr id="15" name="Picture 1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9953629" y="6097969"/>
            <a:ext cx="2238375" cy="693580"/>
          </a:xfrm>
          <a:prstGeom prst="rect">
            <a:avLst/>
          </a:prstGeom>
        </p:spPr>
      </p:pic>
      <p:sp>
        <p:nvSpPr>
          <p:cNvPr id="22" name="Content Placeholder 5"/>
          <p:cNvSpPr>
            <a:spLocks noGrp="1"/>
          </p:cNvSpPr>
          <p:nvPr>
            <p:ph sz="quarter" idx="17" hasCustomPrompt="1"/>
          </p:nvPr>
        </p:nvSpPr>
        <p:spPr>
          <a:xfrm>
            <a:off x="5173790" y="3554042"/>
            <a:ext cx="6713415" cy="509955"/>
          </a:xfrm>
          <a:effectLst>
            <a:outerShdw blurRad="50800" dist="38100" dir="5400000" algn="t" rotWithShape="0">
              <a:prstClr val="black">
                <a:alpha val="40000"/>
              </a:prstClr>
            </a:outerShdw>
          </a:effectLst>
        </p:spPr>
        <p:txBody>
          <a:bodyPr>
            <a:noAutofit/>
          </a:bodyPr>
          <a:lstStyle>
            <a:lvl1pPr marL="0" indent="0" algn="r">
              <a:buFontTx/>
              <a:buNone/>
              <a:defRPr sz="2800" b="1" cap="all" spc="91" baseline="0">
                <a:solidFill>
                  <a:srgbClr val="97BC2E"/>
                </a:solidFill>
                <a:latin typeface="Open Sans" panose="020B0606030504020204"/>
              </a:defRPr>
            </a:lvl1pPr>
          </a:lstStyle>
          <a:p>
            <a:pPr lvl="0"/>
            <a:r>
              <a:rPr lang="en-US" dirty="0"/>
              <a:t>Click to edit TITLE a</a:t>
            </a:r>
          </a:p>
        </p:txBody>
      </p:sp>
      <p:sp>
        <p:nvSpPr>
          <p:cNvPr id="23" name="Content Placeholder 5"/>
          <p:cNvSpPr>
            <a:spLocks noGrp="1"/>
          </p:cNvSpPr>
          <p:nvPr>
            <p:ph sz="quarter" idx="18" hasCustomPrompt="1"/>
          </p:nvPr>
        </p:nvSpPr>
        <p:spPr>
          <a:xfrm>
            <a:off x="5173787" y="4085494"/>
            <a:ext cx="6724244" cy="509955"/>
          </a:xfrm>
          <a:effectLst>
            <a:outerShdw blurRad="50800" dist="38100" dir="5400000" algn="t" rotWithShape="0">
              <a:prstClr val="black">
                <a:alpha val="40000"/>
              </a:prstClr>
            </a:outerShdw>
          </a:effectLst>
        </p:spPr>
        <p:txBody>
          <a:bodyPr>
            <a:noAutofit/>
          </a:bodyPr>
          <a:lstStyle>
            <a:lvl1pPr marL="0" indent="0" algn="r">
              <a:buFontTx/>
              <a:buNone/>
              <a:defRPr sz="1800" b="1" cap="all" spc="91" baseline="0">
                <a:solidFill>
                  <a:schemeClr val="bg1"/>
                </a:solidFill>
                <a:latin typeface="Open Sans" panose="020B0606030504020204"/>
              </a:defRPr>
            </a:lvl1pPr>
          </a:lstStyle>
          <a:p>
            <a:pPr lvl="0"/>
            <a:r>
              <a:rPr lang="en-US" dirty="0"/>
              <a:t>Click to edit </a:t>
            </a:r>
            <a:r>
              <a:rPr lang="en-US" dirty="0" err="1"/>
              <a:t>subTITLE</a:t>
            </a:r>
            <a:r>
              <a:rPr lang="en-US" dirty="0"/>
              <a:t> b</a:t>
            </a:r>
          </a:p>
        </p:txBody>
      </p:sp>
      <p:sp>
        <p:nvSpPr>
          <p:cNvPr id="24" name="Content Placeholder 5"/>
          <p:cNvSpPr>
            <a:spLocks noGrp="1"/>
          </p:cNvSpPr>
          <p:nvPr>
            <p:ph sz="quarter" idx="19" hasCustomPrompt="1"/>
          </p:nvPr>
        </p:nvSpPr>
        <p:spPr>
          <a:xfrm>
            <a:off x="5173787" y="5624151"/>
            <a:ext cx="6724244" cy="509955"/>
          </a:xfrm>
        </p:spPr>
        <p:txBody>
          <a:bodyPr>
            <a:noAutofit/>
          </a:bodyPr>
          <a:lstStyle>
            <a:lvl1pPr marL="0" indent="0" algn="r">
              <a:buFontTx/>
              <a:buNone/>
              <a:defRPr sz="1351" cap="all" spc="91" baseline="0">
                <a:solidFill>
                  <a:schemeClr val="bg1"/>
                </a:solidFill>
                <a:latin typeface="Open Sans" panose="020B0606030504020204"/>
              </a:defRPr>
            </a:lvl1pPr>
          </a:lstStyle>
          <a:p>
            <a:pPr lvl="0"/>
            <a:r>
              <a:rPr lang="en-US" dirty="0"/>
              <a:t>CLICK TO EDIT presentation type | Month Day, Year</a:t>
            </a:r>
          </a:p>
        </p:txBody>
      </p:sp>
    </p:spTree>
    <p:extLst>
      <p:ext uri="{BB962C8B-B14F-4D97-AF65-F5344CB8AC3E}">
        <p14:creationId xmlns:p14="http://schemas.microsoft.com/office/powerpoint/2010/main" val="34489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lternate Head, subhead &amp; 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baseline="0">
                <a:solidFill>
                  <a:srgbClr val="B3D555"/>
                </a:solidFill>
                <a:latin typeface="Noto Sans" panose="020B0502040504020204" pitchFamily="34" charset="0"/>
              </a:defRPr>
            </a:lvl1pPr>
          </a:lstStyle>
          <a:p>
            <a:r>
              <a:rPr lang="en-US" dirty="0"/>
              <a:t>Click to edit Master title style</a:t>
            </a:r>
          </a:p>
        </p:txBody>
      </p:sp>
      <p:sp>
        <p:nvSpPr>
          <p:cNvPr id="4" name="Content Placeholder 8"/>
          <p:cNvSpPr>
            <a:spLocks noGrp="1"/>
          </p:cNvSpPr>
          <p:nvPr>
            <p:ph sz="quarter" idx="13" hasCustomPrompt="1"/>
          </p:nvPr>
        </p:nvSpPr>
        <p:spPr>
          <a:xfrm>
            <a:off x="812800" y="1562101"/>
            <a:ext cx="10566400" cy="501162"/>
          </a:xfrm>
        </p:spPr>
        <p:txBody>
          <a:bodyPr>
            <a:normAutofit/>
          </a:bodyPr>
          <a:lstStyle>
            <a:lvl1pPr marL="0" indent="0">
              <a:buNone/>
              <a:defRPr sz="2600" b="1" i="0" cap="all" baseline="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Click here to edit Subhead</a:t>
            </a:r>
          </a:p>
        </p:txBody>
      </p:sp>
      <p:sp>
        <p:nvSpPr>
          <p:cNvPr id="6" name="Text Placeholder 5"/>
          <p:cNvSpPr>
            <a:spLocks noGrp="1"/>
          </p:cNvSpPr>
          <p:nvPr>
            <p:ph type="body" sz="quarter" idx="14" hasCustomPrompt="1"/>
          </p:nvPr>
        </p:nvSpPr>
        <p:spPr>
          <a:xfrm>
            <a:off x="1187939" y="2172678"/>
            <a:ext cx="10191260" cy="3439136"/>
          </a:xfrm>
        </p:spPr>
        <p:txBody>
          <a:bodyPr>
            <a:normAutofit/>
          </a:bodyPr>
          <a:lstStyle>
            <a:lvl1pPr marL="0" indent="0">
              <a:buFontTx/>
              <a:buNone/>
              <a:defRPr sz="2400" baseline="0">
                <a:latin typeface="Noto Sans" panose="020B0502040504020204" pitchFamily="34" charset="0"/>
              </a:defRPr>
            </a:lvl1pPr>
            <a:lvl2pPr marL="210296" indent="0">
              <a:buFontTx/>
              <a:buNone/>
              <a:defRPr/>
            </a:lvl2pPr>
            <a:lvl3pPr marL="457167" indent="0">
              <a:buFontTx/>
              <a:buNone/>
              <a:defRPr/>
            </a:lvl3pPr>
            <a:lvl4pPr marL="731466" indent="0">
              <a:buFontTx/>
              <a:buNone/>
              <a:defRPr/>
            </a:lvl4pPr>
            <a:lvl5pPr marL="1005766" indent="0">
              <a:buFontTx/>
              <a:buNone/>
              <a:defRPr/>
            </a:lvl5pPr>
          </a:lstStyle>
          <a:p>
            <a:pPr lvl="0"/>
            <a:r>
              <a:rPr lang="en-US" dirty="0"/>
              <a:t>Click to edit text </a:t>
            </a:r>
          </a:p>
        </p:txBody>
      </p:sp>
    </p:spTree>
    <p:extLst>
      <p:ext uri="{BB962C8B-B14F-4D97-AF65-F5344CB8AC3E}">
        <p14:creationId xmlns:p14="http://schemas.microsoft.com/office/powerpoint/2010/main" val="243973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gre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
            <a:ext cx="12192000" cy="6863323"/>
          </a:xfrm>
          <a:prstGeom prst="rect">
            <a:avLst/>
          </a:prstGeom>
        </p:spPr>
      </p:pic>
      <p:sp>
        <p:nvSpPr>
          <p:cNvPr id="5" name="Title 6"/>
          <p:cNvSpPr>
            <a:spLocks noGrp="1"/>
          </p:cNvSpPr>
          <p:nvPr>
            <p:ph type="title" hasCustomPrompt="1"/>
          </p:nvPr>
        </p:nvSpPr>
        <p:spPr>
          <a:xfrm>
            <a:off x="812800" y="405302"/>
            <a:ext cx="10566400" cy="984738"/>
          </a:xfrm>
        </p:spPr>
        <p:txBody>
          <a:bodyPr/>
          <a:lstStyle>
            <a:lvl1pPr>
              <a:defRPr b="1">
                <a:solidFill>
                  <a:srgbClr val="97BC2E"/>
                </a:solidFill>
                <a:latin typeface="Noto Sans" panose="020B0502040504020204" pitchFamily="34" charset="0"/>
              </a:defRPr>
            </a:lvl1pPr>
          </a:lstStyle>
          <a:p>
            <a:r>
              <a:rPr lang="en-US" dirty="0"/>
              <a:t>CLICK TO EDIT GREEN HEADER</a:t>
            </a:r>
          </a:p>
        </p:txBody>
      </p:sp>
      <p:sp>
        <p:nvSpPr>
          <p:cNvPr id="7" name="Content Placeholder 8"/>
          <p:cNvSpPr>
            <a:spLocks noGrp="1"/>
          </p:cNvSpPr>
          <p:nvPr>
            <p:ph sz="quarter" idx="13"/>
          </p:nvPr>
        </p:nvSpPr>
        <p:spPr>
          <a:xfrm>
            <a:off x="812800" y="1562100"/>
            <a:ext cx="10566400" cy="4572000"/>
          </a:xfrm>
        </p:spPr>
        <p:txBody>
          <a:bodyPr/>
          <a:lstStyle>
            <a:lvl1pPr>
              <a:defRPr>
                <a:solidFill>
                  <a:schemeClr val="bg1">
                    <a:lumMod val="95000"/>
                  </a:schemeClr>
                </a:solidFill>
                <a:latin typeface="Noto Sans" panose="020B0502040504020204" pitchFamily="34" charset="0"/>
              </a:defRPr>
            </a:lvl1pPr>
            <a:lvl2pPr>
              <a:defRPr>
                <a:solidFill>
                  <a:schemeClr val="bg1">
                    <a:lumMod val="95000"/>
                  </a:schemeClr>
                </a:solidFill>
                <a:latin typeface="Noto Sans" panose="020B0502040504020204" pitchFamily="34" charset="0"/>
              </a:defRPr>
            </a:lvl2pPr>
            <a:lvl3pPr>
              <a:defRPr>
                <a:solidFill>
                  <a:schemeClr val="bg1">
                    <a:lumMod val="95000"/>
                  </a:schemeClr>
                </a:solidFill>
                <a:latin typeface="Noto Sans" panose="020B0502040504020204" pitchFamily="34" charset="0"/>
              </a:defRPr>
            </a:lvl3pPr>
            <a:lvl4pPr>
              <a:defRPr>
                <a:solidFill>
                  <a:schemeClr val="bg1">
                    <a:lumMod val="95000"/>
                  </a:schemeClr>
                </a:solidFill>
                <a:latin typeface="Noto Sans" panose="020B0502040504020204" pitchFamily="34" charset="0"/>
              </a:defRPr>
            </a:lvl4pPr>
            <a:lvl5pPr>
              <a:defRPr>
                <a:solidFill>
                  <a:schemeClr val="bg1">
                    <a:lumMod val="95000"/>
                  </a:schemeClr>
                </a:solidFill>
                <a:latin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30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Bullet text pag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812800" y="405302"/>
            <a:ext cx="10566400" cy="984738"/>
          </a:xfrm>
        </p:spPr>
        <p:txBody>
          <a:bodyPr/>
          <a:lstStyle>
            <a:lvl1pPr>
              <a:defRPr b="1" baseline="0">
                <a:solidFill>
                  <a:srgbClr val="B3D555"/>
                </a:solidFill>
                <a:latin typeface="Noto Sans" panose="020B0502040504020204" pitchFamily="34" charset="0"/>
              </a:defRPr>
            </a:lvl1pPr>
          </a:lstStyle>
          <a:p>
            <a:r>
              <a:rPr lang="en-US" dirty="0"/>
              <a:t>CLICK TO EDIT GREEN HEADER</a:t>
            </a:r>
          </a:p>
        </p:txBody>
      </p:sp>
      <p:sp>
        <p:nvSpPr>
          <p:cNvPr id="9" name="Content Placeholder 8"/>
          <p:cNvSpPr>
            <a:spLocks noGrp="1"/>
          </p:cNvSpPr>
          <p:nvPr>
            <p:ph sz="quarter" idx="13"/>
          </p:nvPr>
        </p:nvSpPr>
        <p:spPr>
          <a:xfrm>
            <a:off x="812800" y="1562100"/>
            <a:ext cx="10566400" cy="4572000"/>
          </a:xfrm>
        </p:spPr>
        <p:txBody>
          <a:bodyPr/>
          <a:lstStyle>
            <a:lvl1pPr>
              <a:defRPr>
                <a:latin typeface="Noto Sans" panose="020B0502040504020204" pitchFamily="34" charset="0"/>
              </a:defRPr>
            </a:lvl1pPr>
            <a:lvl2pPr>
              <a:defRPr>
                <a:latin typeface="Noto Sans" panose="020B0502040504020204" pitchFamily="34" charset="0"/>
              </a:defRPr>
            </a:lvl2pPr>
            <a:lvl3pPr>
              <a:defRPr>
                <a:latin typeface="Noto Sans" panose="020B0502040504020204" pitchFamily="34" charset="0"/>
              </a:defRPr>
            </a:lvl3pPr>
            <a:lvl4pPr>
              <a:defRPr>
                <a:latin typeface="Noto Sans" panose="020B0502040504020204" pitchFamily="34" charset="0"/>
              </a:defRPr>
            </a:lvl4pPr>
            <a:lvl5pPr>
              <a:defRPr>
                <a:latin typeface="Noto Sans" panose="020B050204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112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on (static)">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7"/>
            <a:ext cx="12192000" cy="6863323"/>
          </a:xfrm>
          <a:prstGeom prst="rect">
            <a:avLst/>
          </a:prstGeom>
        </p:spPr>
      </p:pic>
      <p:sp>
        <p:nvSpPr>
          <p:cNvPr id="6" name="TextBox 5"/>
          <p:cNvSpPr txBox="1"/>
          <p:nvPr userDrawn="1"/>
        </p:nvSpPr>
        <p:spPr>
          <a:xfrm>
            <a:off x="625233" y="1359880"/>
            <a:ext cx="10941539" cy="661720"/>
          </a:xfrm>
          <a:prstGeom prst="rect">
            <a:avLst/>
          </a:prstGeom>
          <a:noFill/>
        </p:spPr>
        <p:txBody>
          <a:bodyPr wrap="square" rtlCol="0">
            <a:spAutoFit/>
          </a:bodyPr>
          <a:lstStyle/>
          <a:p>
            <a:pPr algn="ctr">
              <a:lnSpc>
                <a:spcPts val="5300"/>
              </a:lnSpc>
            </a:pPr>
            <a:r>
              <a:rPr lang="en-US" sz="1800" dirty="0">
                <a:latin typeface="Noto Sans" panose="020B0502040504020204" pitchFamily="34" charset="0"/>
              </a:rPr>
              <a:t>Text</a:t>
            </a:r>
          </a:p>
        </p:txBody>
      </p:sp>
    </p:spTree>
    <p:extLst>
      <p:ext uri="{BB962C8B-B14F-4D97-AF65-F5344CB8AC3E}">
        <p14:creationId xmlns:p14="http://schemas.microsoft.com/office/powerpoint/2010/main" val="204272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mported graphic o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solidFill>
                  <a:schemeClr val="bg2">
                    <a:lumMod val="50000"/>
                  </a:schemeClr>
                </a:solidFill>
                <a:latin typeface="Noto Sans" panose="020B0502040504020204" pitchFamily="34" charset="0"/>
              </a:defRPr>
            </a:lvl1pPr>
          </a:lstStyle>
          <a:p>
            <a:r>
              <a:rPr lang="en-US" dirty="0"/>
              <a:t>CLICK TO EDIT GREY HEADER</a:t>
            </a:r>
          </a:p>
        </p:txBody>
      </p:sp>
      <p:sp>
        <p:nvSpPr>
          <p:cNvPr id="5" name="Picture Placeholder 4"/>
          <p:cNvSpPr>
            <a:spLocks noGrp="1"/>
          </p:cNvSpPr>
          <p:nvPr>
            <p:ph type="pic" sz="quarter" idx="11" hasCustomPrompt="1"/>
          </p:nvPr>
        </p:nvSpPr>
        <p:spPr>
          <a:xfrm>
            <a:off x="812800" y="1562100"/>
            <a:ext cx="10566400" cy="4572000"/>
          </a:xfrm>
        </p:spPr>
        <p:txBody>
          <a:bodyPr anchor="ctr"/>
          <a:lstStyle>
            <a:lvl1pPr algn="ctr">
              <a:defRPr>
                <a:latin typeface="Noto Sans" panose="020B0502040504020204" pitchFamily="34" charset="0"/>
              </a:defRPr>
            </a:lvl1pPr>
          </a:lstStyle>
          <a:p>
            <a:r>
              <a:rPr lang="en-US" dirty="0"/>
              <a:t>Click to add Picture or imported chart</a:t>
            </a:r>
          </a:p>
        </p:txBody>
      </p:sp>
    </p:spTree>
    <p:extLst>
      <p:ext uri="{BB962C8B-B14F-4D97-AF65-F5344CB8AC3E}">
        <p14:creationId xmlns:p14="http://schemas.microsoft.com/office/powerpoint/2010/main" val="211300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134100"/>
          </a:xfrm>
        </p:spPr>
        <p:txBody>
          <a:bodyPr anchor="ctr"/>
          <a:lstStyle>
            <a:lvl1pPr algn="ctr">
              <a:defRPr>
                <a:latin typeface="Noto Sans" panose="020B0502040504020204" pitchFamily="34" charset="0"/>
              </a:defRPr>
            </a:lvl1pPr>
          </a:lstStyle>
          <a:p>
            <a:r>
              <a:rPr lang="en-US" dirty="0"/>
              <a:t>Click to add photo / image</a:t>
            </a:r>
          </a:p>
        </p:txBody>
      </p:sp>
    </p:spTree>
    <p:extLst>
      <p:ext uri="{BB962C8B-B14F-4D97-AF65-F5344CB8AC3E}">
        <p14:creationId xmlns:p14="http://schemas.microsoft.com/office/powerpoint/2010/main" val="45194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a:defRPr>
            </a:lvl1pPr>
          </a:lstStyle>
          <a:p>
            <a:fld id="{C764DE79-268F-4C1A-8933-263129D2AF90}" type="datetimeFigureOut">
              <a:rPr lang="en-US" smtClean="0"/>
              <a:pPr/>
              <a:t>9/13/2018</a:t>
            </a:fld>
            <a:endParaRPr lang="en-US" dirty="0"/>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a:defRPr>
            </a:lvl1pPr>
          </a:lstStyle>
          <a:p>
            <a:endParaRPr lang="en-US" dirty="0"/>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a:defRPr>
            </a:lvl1pPr>
          </a:lstStyle>
          <a:p>
            <a:fld id="{48F63A3B-78C7-47BE-AE5E-E10140E04643}" type="slidenum">
              <a:rPr lang="en-US" smtClean="0"/>
              <a:pPr/>
              <a:t>‹#›</a:t>
            </a:fld>
            <a:endParaRPr lang="en-US" dirty="0"/>
          </a:p>
        </p:txBody>
      </p:sp>
      <p:sp>
        <p:nvSpPr>
          <p:cNvPr id="7" name="Rectangle 6"/>
          <p:cNvSpPr/>
          <p:nvPr userDrawn="1"/>
        </p:nvSpPr>
        <p:spPr>
          <a:xfrm>
            <a:off x="0" y="6126480"/>
            <a:ext cx="121920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2600" y="6176969"/>
            <a:ext cx="660400" cy="630237"/>
          </a:xfrm>
          <a:prstGeom prst="rect">
            <a:avLst/>
          </a:prstGeom>
        </p:spPr>
      </p:pic>
      <p:cxnSp>
        <p:nvCxnSpPr>
          <p:cNvPr id="9" name="Straight Connector 8"/>
          <p:cNvCxnSpPr/>
          <p:nvPr userDrawn="1"/>
        </p:nvCxnSpPr>
        <p:spPr>
          <a:xfrm>
            <a:off x="-36945" y="6139182"/>
            <a:ext cx="123239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4531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9" r:id="rId5"/>
    <p:sldLayoutId id="2147483665" r:id="rId6"/>
    <p:sldLayoutId id="2147483667" r:id="rId7"/>
  </p:sldLayoutIdLst>
  <p:hf hdr="0" ftr="0" dt="0"/>
  <p:txStyles>
    <p:titleStyle>
      <a:lvl1pPr algn="l" defTabSz="914354" rtl="0" eaLnBrk="1" latinLnBrk="0" hangingPunct="1">
        <a:lnSpc>
          <a:spcPct val="90000"/>
        </a:lnSpc>
        <a:spcBef>
          <a:spcPct val="0"/>
        </a:spcBef>
        <a:buNone/>
        <a:defRPr sz="4400" b="1" kern="1200" cap="all" baseline="0">
          <a:solidFill>
            <a:srgbClr val="97BC2E"/>
          </a:solidFill>
          <a:latin typeface="Open Sans" panose="020B0606030504020204"/>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64" userDrawn="1">
          <p15:clr>
            <a:srgbClr val="5ACBF0"/>
          </p15:clr>
        </p15:guide>
        <p15:guide id="2" pos="512" userDrawn="1">
          <p15:clr>
            <a:srgbClr val="5ACBF0"/>
          </p15:clr>
        </p15:guide>
        <p15:guide id="3" pos="7168" userDrawn="1">
          <p15:clr>
            <a:srgbClr val="5ACBF0"/>
          </p15:clr>
        </p15:guide>
        <p15:guide id="4" pos="2560" userDrawn="1">
          <p15:clr>
            <a:srgbClr val="5ACBF0"/>
          </p15:clr>
        </p15:guide>
        <p15:guide id="5" pos="5120" userDrawn="1">
          <p15:clr>
            <a:srgbClr val="5ACBF0"/>
          </p15:clr>
        </p15:guide>
        <p15:guide id="6" orient="horz" pos="984" userDrawn="1">
          <p15:clr>
            <a:srgbClr val="5ACBF0"/>
          </p15:clr>
        </p15:guide>
        <p15:guide id="7" orient="horz" pos="864" userDrawn="1">
          <p15:clr>
            <a:srgbClr val="5ACBF0"/>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orcid.org/0000-0002-6138-0903"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6.gif"/><Relationship Id="rId4" Type="http://schemas.openxmlformats.org/officeDocument/2006/relationships/hyperlink" Target="https://orcid.org/0000-0001-7079-797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rcid.org/0000-0001-7079-7973" TargetMode="External"/><Relationship Id="rId5" Type="http://schemas.openxmlformats.org/officeDocument/2006/relationships/image" Target="../media/image6.gif"/><Relationship Id="rId4" Type="http://schemas.openxmlformats.org/officeDocument/2006/relationships/hyperlink" Target="https://orcid.org/0000-0002-7199-77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FBFFC8-CD8E-4DF4-A03D-A88742A76D9F}"/>
              </a:ext>
            </a:extLst>
          </p:cNvPr>
          <p:cNvSpPr>
            <a:spLocks noGrp="1"/>
          </p:cNvSpPr>
          <p:nvPr>
            <p:ph sz="quarter" idx="14"/>
          </p:nvPr>
        </p:nvSpPr>
        <p:spPr/>
        <p:txBody>
          <a:bodyPr/>
          <a:lstStyle/>
          <a:p>
            <a:r>
              <a:rPr lang="en-HK" dirty="0">
                <a:solidFill>
                  <a:srgbClr val="97BC2E"/>
                </a:solidFill>
              </a:rPr>
              <a:t>Alainna Therese Wrigley</a:t>
            </a:r>
          </a:p>
        </p:txBody>
      </p:sp>
      <p:sp>
        <p:nvSpPr>
          <p:cNvPr id="3" name="Content Placeholder 2">
            <a:extLst>
              <a:ext uri="{FF2B5EF4-FFF2-40B4-BE49-F238E27FC236}">
                <a16:creationId xmlns:a16="http://schemas.microsoft.com/office/drawing/2014/main" id="{297D01EA-6495-4DEB-A1F6-B61A13AF910E}"/>
              </a:ext>
            </a:extLst>
          </p:cNvPr>
          <p:cNvSpPr>
            <a:spLocks noGrp="1"/>
          </p:cNvSpPr>
          <p:nvPr>
            <p:ph sz="quarter" idx="15"/>
          </p:nvPr>
        </p:nvSpPr>
        <p:spPr/>
        <p:txBody>
          <a:bodyPr/>
          <a:lstStyle/>
          <a:p>
            <a:r>
              <a:rPr lang="en-HK" dirty="0"/>
              <a:t>Senior Community Manager (Asia-Pacific)</a:t>
            </a:r>
          </a:p>
        </p:txBody>
      </p:sp>
      <p:sp>
        <p:nvSpPr>
          <p:cNvPr id="4" name="Content Placeholder 3">
            <a:extLst>
              <a:ext uri="{FF2B5EF4-FFF2-40B4-BE49-F238E27FC236}">
                <a16:creationId xmlns:a16="http://schemas.microsoft.com/office/drawing/2014/main" id="{464FC789-D5D3-4C7F-B708-CD245269F6F3}"/>
              </a:ext>
            </a:extLst>
          </p:cNvPr>
          <p:cNvSpPr>
            <a:spLocks noGrp="1"/>
          </p:cNvSpPr>
          <p:nvPr>
            <p:ph sz="quarter" idx="16"/>
          </p:nvPr>
        </p:nvSpPr>
        <p:spPr>
          <a:xfrm>
            <a:off x="5173790" y="6605576"/>
            <a:ext cx="4388691" cy="269367"/>
          </a:xfrm>
        </p:spPr>
        <p:txBody>
          <a:bodyPr/>
          <a:lstStyle/>
          <a:p>
            <a:r>
              <a:rPr lang="en-HK" dirty="0"/>
              <a:t>community@orcid.org |      </a:t>
            </a:r>
            <a:r>
              <a:rPr lang="en-HK" dirty="0">
                <a:hlinkClick r:id="rId3"/>
              </a:rPr>
              <a:t>https://orcid.org/0000-0002-6138-0903</a:t>
            </a:r>
            <a:r>
              <a:rPr lang="en-HK" dirty="0"/>
              <a:t> </a:t>
            </a:r>
          </a:p>
        </p:txBody>
      </p:sp>
      <p:sp>
        <p:nvSpPr>
          <p:cNvPr id="5" name="Content Placeholder 4">
            <a:extLst>
              <a:ext uri="{FF2B5EF4-FFF2-40B4-BE49-F238E27FC236}">
                <a16:creationId xmlns:a16="http://schemas.microsoft.com/office/drawing/2014/main" id="{93B2F3B5-2A4F-4F6B-84C1-045D06D9CB2F}"/>
              </a:ext>
            </a:extLst>
          </p:cNvPr>
          <p:cNvSpPr>
            <a:spLocks noGrp="1"/>
          </p:cNvSpPr>
          <p:nvPr>
            <p:ph sz="quarter" idx="17"/>
          </p:nvPr>
        </p:nvSpPr>
        <p:spPr/>
        <p:txBody>
          <a:bodyPr/>
          <a:lstStyle/>
          <a:p>
            <a:r>
              <a:rPr lang="en-HK" sz="3200" dirty="0">
                <a:solidFill>
                  <a:schemeClr val="bg1"/>
                </a:solidFill>
                <a:latin typeface="Noto Sans" panose="020B0502040504020204" pitchFamily="34" charset="0"/>
              </a:rPr>
              <a:t>Peer Review Week 2018</a:t>
            </a:r>
            <a:endParaRPr lang="en-US" sz="3200" dirty="0">
              <a:solidFill>
                <a:schemeClr val="bg1"/>
              </a:solidFill>
              <a:latin typeface="Noto Sans" panose="020B0502040504020204" pitchFamily="34" charset="0"/>
            </a:endParaRPr>
          </a:p>
          <a:p>
            <a:endParaRPr lang="en-HK" sz="3200" dirty="0">
              <a:solidFill>
                <a:schemeClr val="bg1"/>
              </a:solidFill>
            </a:endParaRPr>
          </a:p>
        </p:txBody>
      </p:sp>
      <p:sp>
        <p:nvSpPr>
          <p:cNvPr id="7" name="Content Placeholder 6">
            <a:extLst>
              <a:ext uri="{FF2B5EF4-FFF2-40B4-BE49-F238E27FC236}">
                <a16:creationId xmlns:a16="http://schemas.microsoft.com/office/drawing/2014/main" id="{56C40C37-883F-449F-B461-4C149BD048D6}"/>
              </a:ext>
            </a:extLst>
          </p:cNvPr>
          <p:cNvSpPr>
            <a:spLocks noGrp="1"/>
          </p:cNvSpPr>
          <p:nvPr>
            <p:ph sz="quarter" idx="18"/>
          </p:nvPr>
        </p:nvSpPr>
        <p:spPr/>
        <p:txBody>
          <a:bodyPr/>
          <a:lstStyle/>
          <a:p>
            <a:r>
              <a:rPr lang="en-HK" sz="2000" dirty="0">
                <a:latin typeface="Noto Sans" panose="020B0502040504020204" pitchFamily="34" charset="0"/>
              </a:rPr>
              <a:t>ORCID Peer review Updates</a:t>
            </a:r>
            <a:endParaRPr lang="en-US" sz="2000" dirty="0">
              <a:latin typeface="Noto Sans" panose="020B0502040504020204" pitchFamily="34" charset="0"/>
            </a:endParaRPr>
          </a:p>
        </p:txBody>
      </p:sp>
      <p:sp>
        <p:nvSpPr>
          <p:cNvPr id="8" name="Content Placeholder 7">
            <a:extLst>
              <a:ext uri="{FF2B5EF4-FFF2-40B4-BE49-F238E27FC236}">
                <a16:creationId xmlns:a16="http://schemas.microsoft.com/office/drawing/2014/main" id="{EA1837FB-BB52-402A-B2C0-38C6E12B6718}"/>
              </a:ext>
            </a:extLst>
          </p:cNvPr>
          <p:cNvSpPr>
            <a:spLocks noGrp="1"/>
          </p:cNvSpPr>
          <p:nvPr>
            <p:ph sz="quarter" idx="19"/>
          </p:nvPr>
        </p:nvSpPr>
        <p:spPr>
          <a:xfrm>
            <a:off x="5810251" y="5624151"/>
            <a:ext cx="5924549" cy="509955"/>
          </a:xfrm>
        </p:spPr>
        <p:txBody>
          <a:bodyPr/>
          <a:lstStyle/>
          <a:p>
            <a:r>
              <a:rPr lang="en-HK" dirty="0"/>
              <a:t>September 14, 2018</a:t>
            </a:r>
          </a:p>
        </p:txBody>
      </p:sp>
      <p:pic>
        <p:nvPicPr>
          <p:cNvPr id="2054" name="Picture 6" descr="ORCID iD">
            <a:extLst>
              <a:ext uri="{FF2B5EF4-FFF2-40B4-BE49-F238E27FC236}">
                <a16:creationId xmlns:a16="http://schemas.microsoft.com/office/drawing/2014/main" id="{679FF76F-6C58-47EA-AECC-C7619DB4C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0" y="6645275"/>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85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3CCD-1FA1-482C-94FC-E2E228F55EF7}"/>
              </a:ext>
            </a:extLst>
          </p:cNvPr>
          <p:cNvSpPr>
            <a:spLocks noGrp="1"/>
          </p:cNvSpPr>
          <p:nvPr>
            <p:ph type="title"/>
          </p:nvPr>
        </p:nvSpPr>
        <p:spPr/>
        <p:txBody>
          <a:bodyPr/>
          <a:lstStyle/>
          <a:p>
            <a:r>
              <a:rPr lang="en-HK" dirty="0"/>
              <a:t>Peer review on ORCID</a:t>
            </a:r>
          </a:p>
        </p:txBody>
      </p:sp>
      <p:sp>
        <p:nvSpPr>
          <p:cNvPr id="3" name="Content Placeholder 2">
            <a:extLst>
              <a:ext uri="{FF2B5EF4-FFF2-40B4-BE49-F238E27FC236}">
                <a16:creationId xmlns:a16="http://schemas.microsoft.com/office/drawing/2014/main" id="{5C3D6D22-6DD9-4F32-BD09-E3C8C8E7D4B2}"/>
              </a:ext>
            </a:extLst>
          </p:cNvPr>
          <p:cNvSpPr>
            <a:spLocks noGrp="1"/>
          </p:cNvSpPr>
          <p:nvPr>
            <p:ph sz="quarter" idx="13"/>
          </p:nvPr>
        </p:nvSpPr>
        <p:spPr>
          <a:xfrm>
            <a:off x="812800" y="1390040"/>
            <a:ext cx="5191466" cy="4763872"/>
          </a:xfrm>
        </p:spPr>
        <p:txBody>
          <a:bodyPr>
            <a:normAutofit fontScale="92500" lnSpcReduction="10000"/>
          </a:bodyPr>
          <a:lstStyle/>
          <a:p>
            <a:pPr marL="0" indent="0">
              <a:buNone/>
            </a:pPr>
            <a:r>
              <a:rPr lang="en-HK" b="1" dirty="0"/>
              <a:t>Peer review section </a:t>
            </a:r>
          </a:p>
          <a:p>
            <a:r>
              <a:rPr lang="en-HK" sz="2600" dirty="0"/>
              <a:t>Based on CASRAI Peer Review Services data profile</a:t>
            </a:r>
          </a:p>
          <a:p>
            <a:r>
              <a:rPr lang="en-HK" sz="2600" dirty="0"/>
              <a:t>Reviews can be added only by a trusted organization using API – users cannot self-assert</a:t>
            </a:r>
          </a:p>
          <a:p>
            <a:pPr marL="0" indent="0">
              <a:buNone/>
            </a:pPr>
            <a:r>
              <a:rPr lang="en-HK" b="1" dirty="0"/>
              <a:t>Service affiliation</a:t>
            </a:r>
          </a:p>
          <a:p>
            <a:r>
              <a:rPr lang="en-HK" sz="2600" dirty="0"/>
              <a:t>Expanded affiliations in user interface and in API 3.0_RC1</a:t>
            </a:r>
          </a:p>
          <a:p>
            <a:r>
              <a:rPr lang="en-HK" sz="2600" dirty="0"/>
              <a:t>Recognize significant donations of time to an organization as reviewer, e.g. expert review panel, conference panel chair.</a:t>
            </a:r>
          </a:p>
          <a:p>
            <a:endParaRPr lang="en-HK" dirty="0"/>
          </a:p>
          <a:p>
            <a:endParaRPr lang="en-HK" dirty="0"/>
          </a:p>
        </p:txBody>
      </p:sp>
      <p:pic>
        <p:nvPicPr>
          <p:cNvPr id="12" name="Picture 11">
            <a:extLst>
              <a:ext uri="{FF2B5EF4-FFF2-40B4-BE49-F238E27FC236}">
                <a16:creationId xmlns:a16="http://schemas.microsoft.com/office/drawing/2014/main" id="{2FA097D2-0FB1-43AC-A58E-A2E0DE75D2C6}"/>
              </a:ext>
            </a:extLst>
          </p:cNvPr>
          <p:cNvPicPr>
            <a:picLocks noChangeAspect="1"/>
          </p:cNvPicPr>
          <p:nvPr/>
        </p:nvPicPr>
        <p:blipFill>
          <a:blip r:embed="rId3"/>
          <a:stretch>
            <a:fillRect/>
          </a:stretch>
        </p:blipFill>
        <p:spPr>
          <a:xfrm>
            <a:off x="6004266" y="1223773"/>
            <a:ext cx="5995242" cy="2321278"/>
          </a:xfrm>
          <a:prstGeom prst="rect">
            <a:avLst/>
          </a:prstGeom>
        </p:spPr>
      </p:pic>
      <p:sp>
        <p:nvSpPr>
          <p:cNvPr id="13" name="TextBox 12">
            <a:extLst>
              <a:ext uri="{FF2B5EF4-FFF2-40B4-BE49-F238E27FC236}">
                <a16:creationId xmlns:a16="http://schemas.microsoft.com/office/drawing/2014/main" id="{C28AD071-8C4F-4728-986E-14B192596826}"/>
              </a:ext>
            </a:extLst>
          </p:cNvPr>
          <p:cNvSpPr txBox="1"/>
          <p:nvPr/>
        </p:nvSpPr>
        <p:spPr>
          <a:xfrm>
            <a:off x="6445956" y="3567861"/>
            <a:ext cx="5553552" cy="307777"/>
          </a:xfrm>
          <a:prstGeom prst="rect">
            <a:avLst/>
          </a:prstGeom>
          <a:noFill/>
        </p:spPr>
        <p:txBody>
          <a:bodyPr wrap="square" rtlCol="0">
            <a:spAutoFit/>
          </a:bodyPr>
          <a:lstStyle/>
          <a:p>
            <a:pPr algn="r"/>
            <a:r>
              <a:rPr lang="en-HK" sz="1400" dirty="0"/>
              <a:t>Source:     </a:t>
            </a:r>
            <a:r>
              <a:rPr lang="en-HK" sz="1400" dirty="0">
                <a:hlinkClick r:id="rId4"/>
              </a:rPr>
              <a:t>https://orcid.org/0000-0001-7079-7973</a:t>
            </a:r>
            <a:r>
              <a:rPr lang="en-HK" sz="1400" dirty="0"/>
              <a:t> </a:t>
            </a:r>
          </a:p>
        </p:txBody>
      </p:sp>
      <p:pic>
        <p:nvPicPr>
          <p:cNvPr id="14" name="Picture 2" descr="ORCID iD">
            <a:extLst>
              <a:ext uri="{FF2B5EF4-FFF2-40B4-BE49-F238E27FC236}">
                <a16:creationId xmlns:a16="http://schemas.microsoft.com/office/drawing/2014/main" id="{4C908D64-64A5-4617-986C-1D97CC043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2529" y="3652939"/>
            <a:ext cx="163182" cy="16318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E165A9-D45B-45B6-A853-583D5FF61BBB}"/>
              </a:ext>
            </a:extLst>
          </p:cNvPr>
          <p:cNvSpPr txBox="1"/>
          <p:nvPr/>
        </p:nvSpPr>
        <p:spPr>
          <a:xfrm>
            <a:off x="1219199" y="6227522"/>
            <a:ext cx="10972801" cy="523220"/>
          </a:xfrm>
          <a:prstGeom prst="rect">
            <a:avLst/>
          </a:prstGeom>
          <a:noFill/>
        </p:spPr>
        <p:txBody>
          <a:bodyPr wrap="square" rtlCol="0">
            <a:spAutoFit/>
          </a:bodyPr>
          <a:lstStyle/>
          <a:p>
            <a:r>
              <a:rPr lang="en-HK"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ORCID Peer review workflow: https://members.orcid.org/api/workflow/peer-review</a:t>
            </a:r>
          </a:p>
          <a:p>
            <a:r>
              <a:rPr lang="en-HK"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ORCID service et al affiliation tutorial: https://github.com/ORCID/ORCID-Source/blob/master/orcid-api-web/tutorial/affiliations.md</a:t>
            </a:r>
          </a:p>
        </p:txBody>
      </p:sp>
      <p:pic>
        <p:nvPicPr>
          <p:cNvPr id="8" name="Picture 7">
            <a:extLst>
              <a:ext uri="{FF2B5EF4-FFF2-40B4-BE49-F238E27FC236}">
                <a16:creationId xmlns:a16="http://schemas.microsoft.com/office/drawing/2014/main" id="{B3AD2597-A3A0-4500-B4E6-937C31D8061B}"/>
              </a:ext>
            </a:extLst>
          </p:cNvPr>
          <p:cNvPicPr>
            <a:picLocks noChangeAspect="1"/>
          </p:cNvPicPr>
          <p:nvPr/>
        </p:nvPicPr>
        <p:blipFill>
          <a:blip r:embed="rId6"/>
          <a:stretch>
            <a:fillRect/>
          </a:stretch>
        </p:blipFill>
        <p:spPr>
          <a:xfrm>
            <a:off x="6004266" y="4171950"/>
            <a:ext cx="6023186" cy="1296010"/>
          </a:xfrm>
          <a:prstGeom prst="rect">
            <a:avLst/>
          </a:prstGeom>
        </p:spPr>
      </p:pic>
      <p:sp>
        <p:nvSpPr>
          <p:cNvPr id="9" name="TextBox 8">
            <a:extLst>
              <a:ext uri="{FF2B5EF4-FFF2-40B4-BE49-F238E27FC236}">
                <a16:creationId xmlns:a16="http://schemas.microsoft.com/office/drawing/2014/main" id="{642E3483-B90B-48EC-96D3-942635F1CFF0}"/>
              </a:ext>
            </a:extLst>
          </p:cNvPr>
          <p:cNvSpPr txBox="1"/>
          <p:nvPr/>
        </p:nvSpPr>
        <p:spPr>
          <a:xfrm>
            <a:off x="6473900" y="5467960"/>
            <a:ext cx="5553552" cy="307777"/>
          </a:xfrm>
          <a:prstGeom prst="rect">
            <a:avLst/>
          </a:prstGeom>
          <a:noFill/>
        </p:spPr>
        <p:txBody>
          <a:bodyPr wrap="square" rtlCol="0">
            <a:spAutoFit/>
          </a:bodyPr>
          <a:lstStyle/>
          <a:p>
            <a:pPr algn="r"/>
            <a:r>
              <a:rPr lang="en-HK" sz="1400" dirty="0"/>
              <a:t>Source: Testing data</a:t>
            </a:r>
          </a:p>
        </p:txBody>
      </p:sp>
    </p:spTree>
    <p:extLst>
      <p:ext uri="{BB962C8B-B14F-4D97-AF65-F5344CB8AC3E}">
        <p14:creationId xmlns:p14="http://schemas.microsoft.com/office/powerpoint/2010/main" val="1021105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2363" y="-743196"/>
            <a:ext cx="10065837" cy="7549372"/>
          </a:xfrm>
          <a:prstGeom prst="rect">
            <a:avLst/>
          </a:prstGeom>
        </p:spPr>
      </p:pic>
      <p:sp>
        <p:nvSpPr>
          <p:cNvPr id="5" name="TextBox 4">
            <a:extLst>
              <a:ext uri="{FF2B5EF4-FFF2-40B4-BE49-F238E27FC236}">
                <a16:creationId xmlns:a16="http://schemas.microsoft.com/office/drawing/2014/main" id="{538BEE3B-3BCA-46BF-ACD3-780916DAB40D}"/>
              </a:ext>
            </a:extLst>
          </p:cNvPr>
          <p:cNvSpPr txBox="1"/>
          <p:nvPr/>
        </p:nvSpPr>
        <p:spPr>
          <a:xfrm>
            <a:off x="9382896" y="999670"/>
            <a:ext cx="2519408" cy="954107"/>
          </a:xfrm>
          <a:prstGeom prst="rect">
            <a:avLst/>
          </a:prstGeom>
          <a:noFill/>
        </p:spPr>
        <p:txBody>
          <a:bodyPr wrap="none" rtlCol="0">
            <a:spAutoFit/>
          </a:bodyPr>
          <a:lstStyle/>
          <a:p>
            <a:r>
              <a:rPr lang="en-US" sz="2000" b="1" dirty="0">
                <a:solidFill>
                  <a:srgbClr val="A4CE38"/>
                </a:solidFill>
                <a:latin typeface="Open Sans" panose="020B0606030504020204" pitchFamily="34" charset="0"/>
                <a:ea typeface="Open Sans" panose="020B0606030504020204" pitchFamily="34" charset="0"/>
                <a:cs typeface="Open Sans" panose="020B0606030504020204" pitchFamily="34" charset="0"/>
              </a:rPr>
              <a:t>DISPLAY</a:t>
            </a: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In metadata</a:t>
            </a: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In reviewer profiles</a:t>
            </a:r>
          </a:p>
        </p:txBody>
      </p:sp>
      <p:sp>
        <p:nvSpPr>
          <p:cNvPr id="6" name="TextBox 5">
            <a:extLst>
              <a:ext uri="{FF2B5EF4-FFF2-40B4-BE49-F238E27FC236}">
                <a16:creationId xmlns:a16="http://schemas.microsoft.com/office/drawing/2014/main" id="{8225B0D0-0A6D-4E45-944E-3A1069F625F6}"/>
              </a:ext>
            </a:extLst>
          </p:cNvPr>
          <p:cNvSpPr txBox="1"/>
          <p:nvPr/>
        </p:nvSpPr>
        <p:spPr>
          <a:xfrm>
            <a:off x="9380915" y="1972410"/>
            <a:ext cx="2304320" cy="1785104"/>
          </a:xfrm>
          <a:prstGeom prst="rect">
            <a:avLst/>
          </a:prstGeom>
          <a:noFill/>
        </p:spPr>
        <p:txBody>
          <a:bodyPr wrap="square" rtlCol="0">
            <a:spAutoFit/>
          </a:bodyPr>
          <a:lstStyle/>
          <a:p>
            <a:r>
              <a:rPr lang="en-US" sz="2000" b="1" dirty="0">
                <a:solidFill>
                  <a:srgbClr val="D97435"/>
                </a:solidFill>
                <a:latin typeface="Open Sans" panose="020B0606030504020204" pitchFamily="34" charset="0"/>
                <a:ea typeface="Open Sans" panose="020B0606030504020204" pitchFamily="34" charset="0"/>
                <a:cs typeface="Open Sans" panose="020B0606030504020204" pitchFamily="34" charset="0"/>
              </a:rPr>
              <a:t>CONNECT</a:t>
            </a:r>
            <a:endParaRPr lang="en-US" b="1" dirty="0">
              <a:solidFill>
                <a:srgbClr val="D97435"/>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Review activity or review service to records</a:t>
            </a:r>
          </a:p>
          <a:p>
            <a:pPr marL="285750" indent="-285750">
              <a:buFont typeface="Arial"/>
              <a:buChar char="•"/>
            </a:pPr>
            <a:r>
              <a:rPr lang="en-HK" dirty="0">
                <a:latin typeface="Open Sans" panose="020B0606030504020204" pitchFamily="34" charset="0"/>
                <a:ea typeface="Open Sans" panose="020B0606030504020204" pitchFamily="34" charset="0"/>
                <a:cs typeface="Open Sans" panose="020B0606030504020204" pitchFamily="34" charset="0"/>
              </a:rPr>
              <a:t>Use unique reference ID</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4FA40DB8-46D9-437B-BC07-0B3493FCA362}"/>
              </a:ext>
            </a:extLst>
          </p:cNvPr>
          <p:cNvSpPr txBox="1"/>
          <p:nvPr/>
        </p:nvSpPr>
        <p:spPr>
          <a:xfrm>
            <a:off x="9380916" y="47285"/>
            <a:ext cx="2594340" cy="954107"/>
          </a:xfrm>
          <a:prstGeom prst="rect">
            <a:avLst/>
          </a:prstGeom>
          <a:noFill/>
        </p:spPr>
        <p:txBody>
          <a:bodyPr wrap="square" rtlCol="0">
            <a:spAutoFit/>
          </a:bodyPr>
          <a:lstStyle/>
          <a:p>
            <a:r>
              <a:rPr lang="en-US" sz="2000" b="1" dirty="0">
                <a:solidFill>
                  <a:srgbClr val="2D8DB0"/>
                </a:solidFill>
                <a:latin typeface="Open Sans" panose="020B0606030504020204" pitchFamily="34" charset="0"/>
                <a:ea typeface="Open Sans" panose="020B0606030504020204" pitchFamily="34" charset="0"/>
                <a:cs typeface="Open Sans" panose="020B0606030504020204" pitchFamily="34" charset="0"/>
              </a:rPr>
              <a:t>AUTHENTICATE</a:t>
            </a: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Verified </a:t>
            </a:r>
            <a:r>
              <a:rPr lang="en-US" dirty="0" err="1">
                <a:latin typeface="Open Sans" panose="020B0606030504020204" pitchFamily="34" charset="0"/>
                <a:ea typeface="Open Sans" panose="020B0606030504020204" pitchFamily="34" charset="0"/>
                <a:cs typeface="Open Sans" panose="020B0606030504020204" pitchFamily="34" charset="0"/>
              </a:rPr>
              <a:t>iDs</a:t>
            </a:r>
            <a:r>
              <a:rPr lang="en-US" dirty="0">
                <a:latin typeface="Open Sans" panose="020B0606030504020204" pitchFamily="34" charset="0"/>
                <a:ea typeface="Open Sans" panose="020B0606030504020204" pitchFamily="34" charset="0"/>
                <a:cs typeface="Open Sans" panose="020B0606030504020204" pitchFamily="34" charset="0"/>
              </a:rPr>
              <a:t> </a:t>
            </a:r>
            <a:br>
              <a:rPr lang="en-US" dirty="0">
                <a:latin typeface="Open Sans" panose="020B0606030504020204" pitchFamily="34" charset="0"/>
                <a:ea typeface="Open Sans" panose="020B0606030504020204" pitchFamily="34" charset="0"/>
                <a:cs typeface="Open Sans" panose="020B0606030504020204" pitchFamily="34" charset="0"/>
              </a:rPr>
            </a:br>
            <a:r>
              <a:rPr lang="en-US" dirty="0">
                <a:latin typeface="Open Sans" panose="020B0606030504020204" pitchFamily="34" charset="0"/>
                <a:ea typeface="Open Sans" panose="020B0606030504020204" pitchFamily="34" charset="0"/>
                <a:cs typeface="Open Sans" panose="020B0606030504020204" pitchFamily="34" charset="0"/>
              </a:rPr>
              <a:t>using OAuth</a:t>
            </a:r>
          </a:p>
        </p:txBody>
      </p:sp>
      <p:sp>
        <p:nvSpPr>
          <p:cNvPr id="9" name="TextBox 8">
            <a:extLst>
              <a:ext uri="{FF2B5EF4-FFF2-40B4-BE49-F238E27FC236}">
                <a16:creationId xmlns:a16="http://schemas.microsoft.com/office/drawing/2014/main" id="{DBDD7167-5758-4C28-86C9-27E79264FDD9}"/>
              </a:ext>
            </a:extLst>
          </p:cNvPr>
          <p:cNvSpPr txBox="1"/>
          <p:nvPr/>
        </p:nvSpPr>
        <p:spPr>
          <a:xfrm>
            <a:off x="9382896" y="4908687"/>
            <a:ext cx="2592360" cy="1231106"/>
          </a:xfrm>
          <a:prstGeom prst="rect">
            <a:avLst/>
          </a:prstGeom>
          <a:noFill/>
        </p:spPr>
        <p:txBody>
          <a:bodyPr wrap="square" rtlCol="0">
            <a:spAutoFit/>
          </a:bodyPr>
          <a:lstStyle/>
          <a:p>
            <a:r>
              <a:rPr lang="en-US" sz="2000" b="1" dirty="0">
                <a:solidFill>
                  <a:srgbClr val="90528A"/>
                </a:solidFill>
                <a:latin typeface="Open Sans" panose="020B0606030504020204" pitchFamily="34" charset="0"/>
                <a:ea typeface="Open Sans" panose="020B0606030504020204" pitchFamily="34" charset="0"/>
                <a:cs typeface="Open Sans" panose="020B0606030504020204" pitchFamily="34" charset="0"/>
              </a:rPr>
              <a:t>SYNCHRONIZE</a:t>
            </a:r>
            <a:endParaRPr lang="en-US" b="1" dirty="0">
              <a:solidFill>
                <a:srgbClr val="90528A"/>
              </a:solidFill>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Auto-update records and your databases</a:t>
            </a:r>
          </a:p>
        </p:txBody>
      </p:sp>
      <p:pic>
        <p:nvPicPr>
          <p:cNvPr id="11" name="Picture 10" descr="General-infographic2-LADP.png">
            <a:extLst>
              <a:ext uri="{FF2B5EF4-FFF2-40B4-BE49-F238E27FC236}">
                <a16:creationId xmlns:a16="http://schemas.microsoft.com/office/drawing/2014/main" id="{822553AB-7651-4CCB-AB86-A42C4A72621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89977"/>
          <a:stretch/>
        </p:blipFill>
        <p:spPr>
          <a:xfrm>
            <a:off x="0" y="-62653"/>
            <a:ext cx="869244" cy="6188286"/>
          </a:xfrm>
          <a:prstGeom prst="rect">
            <a:avLst/>
          </a:prstGeom>
        </p:spPr>
      </p:pic>
      <p:sp>
        <p:nvSpPr>
          <p:cNvPr id="12" name="TextBox 11">
            <a:extLst>
              <a:ext uri="{FF2B5EF4-FFF2-40B4-BE49-F238E27FC236}">
                <a16:creationId xmlns:a16="http://schemas.microsoft.com/office/drawing/2014/main" id="{5DBBC197-F76F-44A6-B0AB-7E99F84E7230}"/>
              </a:ext>
            </a:extLst>
          </p:cNvPr>
          <p:cNvSpPr txBox="1"/>
          <p:nvPr/>
        </p:nvSpPr>
        <p:spPr>
          <a:xfrm>
            <a:off x="1219199" y="6433901"/>
            <a:ext cx="8353779" cy="307777"/>
          </a:xfrm>
          <a:prstGeom prst="rect">
            <a:avLst/>
          </a:prstGeom>
          <a:noFill/>
        </p:spPr>
        <p:txBody>
          <a:bodyPr wrap="square" rtlCol="0">
            <a:spAutoFit/>
          </a:bodyPr>
          <a:lstStyle/>
          <a:p>
            <a:r>
              <a:rPr lang="en-HK" sz="14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Peer review workflow: https://members.orcid.org/api/workflow/peer-review</a:t>
            </a:r>
          </a:p>
        </p:txBody>
      </p:sp>
      <p:sp>
        <p:nvSpPr>
          <p:cNvPr id="10" name="TextBox 9">
            <a:extLst>
              <a:ext uri="{FF2B5EF4-FFF2-40B4-BE49-F238E27FC236}">
                <a16:creationId xmlns:a16="http://schemas.microsoft.com/office/drawing/2014/main" id="{4C1F1A2E-5549-4905-8312-C32AA943D432}"/>
              </a:ext>
            </a:extLst>
          </p:cNvPr>
          <p:cNvSpPr txBox="1"/>
          <p:nvPr/>
        </p:nvSpPr>
        <p:spPr>
          <a:xfrm>
            <a:off x="9380915" y="3709205"/>
            <a:ext cx="2519408" cy="1231106"/>
          </a:xfrm>
          <a:prstGeom prst="rect">
            <a:avLst/>
          </a:prstGeom>
          <a:noFill/>
        </p:spPr>
        <p:txBody>
          <a:bodyPr wrap="square" rtlCol="0">
            <a:spAutoFit/>
          </a:bodyPr>
          <a:lstStyle/>
          <a:p>
            <a:r>
              <a:rPr lang="en-US" sz="2000" b="1" dirty="0">
                <a:solidFill>
                  <a:srgbClr val="D6B344"/>
                </a:solidFill>
                <a:latin typeface="Open Sans" panose="020B0606030504020204" pitchFamily="34" charset="0"/>
                <a:ea typeface="Open Sans" panose="020B0606030504020204" pitchFamily="34" charset="0"/>
                <a:cs typeface="Open Sans" panose="020B0606030504020204" pitchFamily="34" charset="0"/>
              </a:rPr>
              <a:t>COLLECT</a:t>
            </a:r>
          </a:p>
          <a:p>
            <a:pPr marL="285750" indent="-285750">
              <a:buFont typeface="Arial"/>
              <a:buChar char="•"/>
            </a:pPr>
            <a:r>
              <a:rPr lang="en-US" dirty="0">
                <a:latin typeface="Open Sans" panose="020B0606030504020204" pitchFamily="34" charset="0"/>
                <a:ea typeface="Open Sans" panose="020B0606030504020204" pitchFamily="34" charset="0"/>
                <a:cs typeface="Open Sans" panose="020B0606030504020204" pitchFamily="34" charset="0"/>
              </a:rPr>
              <a:t>Affiliations, works, review history, &amp;c from records </a:t>
            </a:r>
          </a:p>
        </p:txBody>
      </p:sp>
    </p:spTree>
    <p:extLst>
      <p:ext uri="{BB962C8B-B14F-4D97-AF65-F5344CB8AC3E}">
        <p14:creationId xmlns:p14="http://schemas.microsoft.com/office/powerpoint/2010/main" val="19421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4656-56E5-4390-85DE-C9FB7170353B}"/>
              </a:ext>
            </a:extLst>
          </p:cNvPr>
          <p:cNvSpPr>
            <a:spLocks noGrp="1"/>
          </p:cNvSpPr>
          <p:nvPr>
            <p:ph type="title"/>
          </p:nvPr>
        </p:nvSpPr>
        <p:spPr/>
        <p:txBody>
          <a:bodyPr>
            <a:normAutofit/>
          </a:bodyPr>
          <a:lstStyle/>
          <a:p>
            <a:r>
              <a:rPr lang="en-HK" dirty="0"/>
              <a:t>Peer review on ORCID </a:t>
            </a:r>
          </a:p>
        </p:txBody>
      </p:sp>
      <p:sp>
        <p:nvSpPr>
          <p:cNvPr id="3" name="Content Placeholder 2">
            <a:extLst>
              <a:ext uri="{FF2B5EF4-FFF2-40B4-BE49-F238E27FC236}">
                <a16:creationId xmlns:a16="http://schemas.microsoft.com/office/drawing/2014/main" id="{35D68BD5-0DDE-4C8C-866C-E8C399832A5B}"/>
              </a:ext>
            </a:extLst>
          </p:cNvPr>
          <p:cNvSpPr>
            <a:spLocks noGrp="1"/>
          </p:cNvSpPr>
          <p:nvPr>
            <p:ph sz="quarter" idx="13"/>
          </p:nvPr>
        </p:nvSpPr>
        <p:spPr>
          <a:xfrm>
            <a:off x="849376" y="1424941"/>
            <a:ext cx="10566400" cy="501162"/>
          </a:xfrm>
        </p:spPr>
        <p:txBody>
          <a:bodyPr>
            <a:normAutofit/>
          </a:bodyPr>
          <a:lstStyle/>
          <a:p>
            <a:pPr marL="0" indent="0">
              <a:buNone/>
            </a:pPr>
            <a:r>
              <a:rPr lang="en-HK" dirty="0"/>
              <a:t>Peer review activity</a:t>
            </a:r>
          </a:p>
        </p:txBody>
      </p:sp>
      <p:sp>
        <p:nvSpPr>
          <p:cNvPr id="6" name="Text Placeholder 5">
            <a:extLst>
              <a:ext uri="{FF2B5EF4-FFF2-40B4-BE49-F238E27FC236}">
                <a16:creationId xmlns:a16="http://schemas.microsoft.com/office/drawing/2014/main" id="{1278D2FC-5EDD-4F8F-B736-A285F25084BF}"/>
              </a:ext>
            </a:extLst>
          </p:cNvPr>
          <p:cNvSpPr>
            <a:spLocks noGrp="1"/>
          </p:cNvSpPr>
          <p:nvPr>
            <p:ph type="body" sz="quarter" idx="14"/>
          </p:nvPr>
        </p:nvSpPr>
        <p:spPr>
          <a:xfrm>
            <a:off x="1187939" y="1984248"/>
            <a:ext cx="10191260" cy="4178808"/>
          </a:xfrm>
        </p:spPr>
        <p:txBody>
          <a:bodyPr>
            <a:normAutofit fontScale="70000" lnSpcReduction="20000"/>
          </a:bodyPr>
          <a:lstStyle/>
          <a:p>
            <a:r>
              <a:rPr lang="en-HK" dirty="0">
                <a:solidFill>
                  <a:srgbClr val="2D8DB0"/>
                </a:solidFill>
              </a:rPr>
              <a:t>Standard citation elements:</a:t>
            </a:r>
          </a:p>
          <a:p>
            <a:pPr marL="342900" indent="-342900">
              <a:buFont typeface="Arial" panose="020B0604020202020204" pitchFamily="34" charset="0"/>
              <a:buChar char="•"/>
            </a:pPr>
            <a:r>
              <a:rPr lang="en-HK" dirty="0">
                <a:solidFill>
                  <a:srgbClr val="2D8DB0"/>
                </a:solidFill>
              </a:rPr>
              <a:t>Person</a:t>
            </a:r>
          </a:p>
          <a:p>
            <a:pPr marL="553196" lvl="1" indent="-342900">
              <a:buFont typeface="Arial" panose="020B0604020202020204" pitchFamily="34" charset="0"/>
              <a:buChar char="•"/>
            </a:pPr>
            <a:r>
              <a:rPr lang="en-HK" dirty="0">
                <a:solidFill>
                  <a:srgbClr val="2D8DB0"/>
                </a:solidFill>
              </a:rPr>
              <a:t>Role</a:t>
            </a:r>
          </a:p>
          <a:p>
            <a:pPr marL="342900" indent="-342900">
              <a:buFont typeface="Arial" panose="020B0604020202020204" pitchFamily="34" charset="0"/>
              <a:buChar char="•"/>
            </a:pPr>
            <a:r>
              <a:rPr lang="en-HK" dirty="0">
                <a:solidFill>
                  <a:srgbClr val="2D8DB0"/>
                </a:solidFill>
              </a:rPr>
              <a:t>Group</a:t>
            </a:r>
          </a:p>
          <a:p>
            <a:pPr marL="342900" indent="-342900">
              <a:buFont typeface="Arial" panose="020B0604020202020204" pitchFamily="34" charset="0"/>
              <a:buChar char="•"/>
            </a:pPr>
            <a:r>
              <a:rPr lang="en-HK" dirty="0">
                <a:solidFill>
                  <a:srgbClr val="2D8DB0"/>
                </a:solidFill>
              </a:rPr>
              <a:t>Review</a:t>
            </a:r>
          </a:p>
          <a:p>
            <a:pPr marL="553196" lvl="1" indent="-342900">
              <a:buFont typeface="Arial" panose="020B0604020202020204" pitchFamily="34" charset="0"/>
              <a:buChar char="•"/>
            </a:pPr>
            <a:r>
              <a:rPr lang="en-HK" dirty="0">
                <a:solidFill>
                  <a:srgbClr val="2D8DB0"/>
                </a:solidFill>
              </a:rPr>
              <a:t>Type</a:t>
            </a:r>
          </a:p>
          <a:p>
            <a:pPr marL="553196" lvl="1" indent="-342900">
              <a:buFont typeface="Arial" panose="020B0604020202020204" pitchFamily="34" charset="0"/>
              <a:buChar char="•"/>
            </a:pPr>
            <a:r>
              <a:rPr lang="en-HK" dirty="0">
                <a:solidFill>
                  <a:srgbClr val="2D8DB0"/>
                </a:solidFill>
              </a:rPr>
              <a:t>Review identifier(s) </a:t>
            </a:r>
          </a:p>
          <a:p>
            <a:pPr marL="553196" lvl="1" indent="-342900">
              <a:buFont typeface="Arial" panose="020B0604020202020204" pitchFamily="34" charset="0"/>
              <a:buChar char="•"/>
            </a:pPr>
            <a:r>
              <a:rPr lang="en-HK" dirty="0">
                <a:solidFill>
                  <a:srgbClr val="2D8DB0"/>
                </a:solidFill>
              </a:rPr>
              <a:t>Review date </a:t>
            </a:r>
          </a:p>
          <a:p>
            <a:pPr marL="553196" lvl="1" indent="-342900">
              <a:buFont typeface="Arial" panose="020B0604020202020204" pitchFamily="34" charset="0"/>
              <a:buChar char="•"/>
            </a:pPr>
            <a:r>
              <a:rPr lang="en-HK" dirty="0"/>
              <a:t>Review URL</a:t>
            </a:r>
          </a:p>
          <a:p>
            <a:pPr marL="342900" indent="-342900">
              <a:buFont typeface="Arial" panose="020B0604020202020204" pitchFamily="34" charset="0"/>
              <a:buChar char="•"/>
            </a:pPr>
            <a:r>
              <a:rPr lang="en-HK" dirty="0"/>
              <a:t>Subject</a:t>
            </a:r>
          </a:p>
          <a:p>
            <a:pPr marL="553196" lvl="1" indent="-342900">
              <a:buFont typeface="Arial" panose="020B0604020202020204" pitchFamily="34" charset="0"/>
              <a:buChar char="•"/>
            </a:pPr>
            <a:r>
              <a:rPr lang="en-HK" dirty="0"/>
              <a:t>Subject title</a:t>
            </a:r>
          </a:p>
          <a:p>
            <a:pPr marL="553196" lvl="1" indent="-342900">
              <a:buFont typeface="Arial" panose="020B0604020202020204" pitchFamily="34" charset="0"/>
              <a:buChar char="•"/>
            </a:pPr>
            <a:r>
              <a:rPr lang="en-HK" dirty="0"/>
              <a:t>Subject identifier(s)</a:t>
            </a:r>
          </a:p>
          <a:p>
            <a:pPr marL="553196" lvl="1" indent="-342900">
              <a:buFont typeface="Arial" panose="020B0604020202020204" pitchFamily="34" charset="0"/>
              <a:buChar char="•"/>
            </a:pPr>
            <a:r>
              <a:rPr lang="en-HK" dirty="0"/>
              <a:t>Subject URL </a:t>
            </a:r>
          </a:p>
          <a:p>
            <a:pPr marL="342900" indent="-342900">
              <a:buFont typeface="Arial" panose="020B0604020202020204" pitchFamily="34" charset="0"/>
              <a:buChar char="•"/>
            </a:pPr>
            <a:r>
              <a:rPr lang="en-HK" dirty="0">
                <a:solidFill>
                  <a:srgbClr val="2D8DB0"/>
                </a:solidFill>
              </a:rPr>
              <a:t>Convening organization </a:t>
            </a:r>
          </a:p>
          <a:p>
            <a:pPr marL="553196" lvl="1" indent="-342900">
              <a:buFont typeface="Arial" panose="020B0604020202020204" pitchFamily="34" charset="0"/>
              <a:buChar char="•"/>
            </a:pPr>
            <a:r>
              <a:rPr lang="en-HK" dirty="0"/>
              <a:t>Organization identifier</a:t>
            </a:r>
          </a:p>
        </p:txBody>
      </p:sp>
      <p:pic>
        <p:nvPicPr>
          <p:cNvPr id="4" name="Picture 3">
            <a:extLst>
              <a:ext uri="{FF2B5EF4-FFF2-40B4-BE49-F238E27FC236}">
                <a16:creationId xmlns:a16="http://schemas.microsoft.com/office/drawing/2014/main" id="{42ECC33B-CE33-4DCC-8C36-6A64FA5193DB}"/>
              </a:ext>
            </a:extLst>
          </p:cNvPr>
          <p:cNvPicPr>
            <a:picLocks noChangeAspect="1"/>
          </p:cNvPicPr>
          <p:nvPr/>
        </p:nvPicPr>
        <p:blipFill rotWithShape="1">
          <a:blip r:embed="rId3"/>
          <a:srcRect b="44628"/>
          <a:stretch/>
        </p:blipFill>
        <p:spPr>
          <a:xfrm>
            <a:off x="6611112" y="1562101"/>
            <a:ext cx="5473188" cy="2254072"/>
          </a:xfrm>
          <a:prstGeom prst="rect">
            <a:avLst/>
          </a:prstGeom>
        </p:spPr>
      </p:pic>
      <p:sp>
        <p:nvSpPr>
          <p:cNvPr id="5" name="TextBox 4">
            <a:extLst>
              <a:ext uri="{FF2B5EF4-FFF2-40B4-BE49-F238E27FC236}">
                <a16:creationId xmlns:a16="http://schemas.microsoft.com/office/drawing/2014/main" id="{21461E75-510C-4761-9900-133F0FE3CA72}"/>
              </a:ext>
            </a:extLst>
          </p:cNvPr>
          <p:cNvSpPr txBox="1"/>
          <p:nvPr/>
        </p:nvSpPr>
        <p:spPr>
          <a:xfrm>
            <a:off x="7799170" y="3733072"/>
            <a:ext cx="4200338" cy="307777"/>
          </a:xfrm>
          <a:prstGeom prst="rect">
            <a:avLst/>
          </a:prstGeom>
          <a:noFill/>
        </p:spPr>
        <p:txBody>
          <a:bodyPr wrap="square" rtlCol="0">
            <a:spAutoFit/>
          </a:bodyPr>
          <a:lstStyle/>
          <a:p>
            <a:pPr algn="r"/>
            <a:r>
              <a:rPr lang="en-HK" sz="1400" dirty="0"/>
              <a:t>Source:     </a:t>
            </a:r>
            <a:r>
              <a:rPr lang="en-HK" sz="1400" dirty="0">
                <a:hlinkClick r:id="rId4"/>
              </a:rPr>
              <a:t>https://orcid.org/0000-0002-7199-7747</a:t>
            </a:r>
            <a:r>
              <a:rPr lang="en-HK" sz="1400" dirty="0"/>
              <a:t> </a:t>
            </a:r>
          </a:p>
        </p:txBody>
      </p:sp>
      <p:pic>
        <p:nvPicPr>
          <p:cNvPr id="1026" name="Picture 2" descr="ORCID iD">
            <a:extLst>
              <a:ext uri="{FF2B5EF4-FFF2-40B4-BE49-F238E27FC236}">
                <a16:creationId xmlns:a16="http://schemas.microsoft.com/office/drawing/2014/main" id="{60224450-B09D-4627-B983-64033DBCF8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3311" y="3817583"/>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501CBC-DEF2-42FA-9110-CA8E496572B9}"/>
              </a:ext>
            </a:extLst>
          </p:cNvPr>
          <p:cNvSpPr txBox="1"/>
          <p:nvPr/>
        </p:nvSpPr>
        <p:spPr>
          <a:xfrm>
            <a:off x="1241777" y="6228559"/>
            <a:ext cx="2483555" cy="523220"/>
          </a:xfrm>
          <a:prstGeom prst="rect">
            <a:avLst/>
          </a:prstGeom>
          <a:noFill/>
        </p:spPr>
        <p:txBody>
          <a:bodyPr wrap="square" rtlCol="0">
            <a:spAutoFit/>
          </a:bodyPr>
          <a:lstStyle/>
          <a:p>
            <a:r>
              <a:rPr lang="en-HK" sz="1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Mandatory elements</a:t>
            </a:r>
            <a:endParaRPr lang="en-HK" sz="1400" dirty="0">
              <a:latin typeface="Open Sans" panose="020B0606030504020204" pitchFamily="34" charset="0"/>
              <a:ea typeface="Open Sans" panose="020B0606030504020204" pitchFamily="34" charset="0"/>
              <a:cs typeface="Open Sans" panose="020B0606030504020204" pitchFamily="34" charset="0"/>
            </a:endParaRPr>
          </a:p>
          <a:p>
            <a:r>
              <a:rPr lang="en-HK" sz="1400" dirty="0">
                <a:latin typeface="Open Sans" panose="020B0606030504020204" pitchFamily="34" charset="0"/>
                <a:ea typeface="Open Sans" panose="020B0606030504020204" pitchFamily="34" charset="0"/>
                <a:cs typeface="Open Sans" panose="020B0606030504020204" pitchFamily="34" charset="0"/>
              </a:rPr>
              <a:t>Optional elements</a:t>
            </a:r>
          </a:p>
        </p:txBody>
      </p:sp>
      <p:sp>
        <p:nvSpPr>
          <p:cNvPr id="10" name="TextBox 9">
            <a:extLst>
              <a:ext uri="{FF2B5EF4-FFF2-40B4-BE49-F238E27FC236}">
                <a16:creationId xmlns:a16="http://schemas.microsoft.com/office/drawing/2014/main" id="{0E955F07-5426-4973-83A3-49A1D6FF30CE}"/>
              </a:ext>
            </a:extLst>
          </p:cNvPr>
          <p:cNvSpPr txBox="1"/>
          <p:nvPr/>
        </p:nvSpPr>
        <p:spPr>
          <a:xfrm>
            <a:off x="6449780" y="5875287"/>
            <a:ext cx="5553552" cy="307777"/>
          </a:xfrm>
          <a:prstGeom prst="rect">
            <a:avLst/>
          </a:prstGeom>
          <a:noFill/>
        </p:spPr>
        <p:txBody>
          <a:bodyPr wrap="square" rtlCol="0">
            <a:spAutoFit/>
          </a:bodyPr>
          <a:lstStyle/>
          <a:p>
            <a:pPr algn="r"/>
            <a:r>
              <a:rPr lang="en-HK" sz="1400" dirty="0"/>
              <a:t>Source:     </a:t>
            </a:r>
            <a:r>
              <a:rPr lang="en-HK" sz="1400" dirty="0">
                <a:hlinkClick r:id="rId6"/>
              </a:rPr>
              <a:t>https://orcid.org/0000-0001-7079-7973</a:t>
            </a:r>
            <a:r>
              <a:rPr lang="en-HK" sz="1400" dirty="0"/>
              <a:t> </a:t>
            </a:r>
          </a:p>
        </p:txBody>
      </p:sp>
      <p:pic>
        <p:nvPicPr>
          <p:cNvPr id="11" name="Picture 2" descr="ORCID iD">
            <a:extLst>
              <a:ext uri="{FF2B5EF4-FFF2-40B4-BE49-F238E27FC236}">
                <a16:creationId xmlns:a16="http://schemas.microsoft.com/office/drawing/2014/main" id="{C5B6CC7E-8BF0-4F9B-907E-A67CA5834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46353" y="5960365"/>
            <a:ext cx="163182" cy="1631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16EF919-3337-4764-BD2B-F46F03926F8F}"/>
              </a:ext>
            </a:extLst>
          </p:cNvPr>
          <p:cNvPicPr>
            <a:picLocks noChangeAspect="1"/>
          </p:cNvPicPr>
          <p:nvPr/>
        </p:nvPicPr>
        <p:blipFill>
          <a:blip r:embed="rId7"/>
          <a:stretch>
            <a:fillRect/>
          </a:stretch>
        </p:blipFill>
        <p:spPr>
          <a:xfrm>
            <a:off x="6611113" y="4139725"/>
            <a:ext cx="5392220" cy="1825983"/>
          </a:xfrm>
          <a:prstGeom prst="rect">
            <a:avLst/>
          </a:prstGeom>
        </p:spPr>
      </p:pic>
      <p:sp>
        <p:nvSpPr>
          <p:cNvPr id="15" name="Rectangle: Rounded Corners 14">
            <a:extLst>
              <a:ext uri="{FF2B5EF4-FFF2-40B4-BE49-F238E27FC236}">
                <a16:creationId xmlns:a16="http://schemas.microsoft.com/office/drawing/2014/main" id="{18AEB9CF-150E-4BFB-894B-BA9A287ABCDC}"/>
              </a:ext>
            </a:extLst>
          </p:cNvPr>
          <p:cNvSpPr/>
          <p:nvPr/>
        </p:nvSpPr>
        <p:spPr>
          <a:xfrm>
            <a:off x="8846353" y="3733072"/>
            <a:ext cx="3153155"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7" name="Rectangle: Rounded Corners 16">
            <a:extLst>
              <a:ext uri="{FF2B5EF4-FFF2-40B4-BE49-F238E27FC236}">
                <a16:creationId xmlns:a16="http://schemas.microsoft.com/office/drawing/2014/main" id="{2F11BE02-5B10-4912-96B1-CA315FBDAA9E}"/>
              </a:ext>
            </a:extLst>
          </p:cNvPr>
          <p:cNvSpPr/>
          <p:nvPr/>
        </p:nvSpPr>
        <p:spPr>
          <a:xfrm>
            <a:off x="8799037" y="5879902"/>
            <a:ext cx="3153155"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8" name="Rectangle: Rounded Corners 17">
            <a:extLst>
              <a:ext uri="{FF2B5EF4-FFF2-40B4-BE49-F238E27FC236}">
                <a16:creationId xmlns:a16="http://schemas.microsoft.com/office/drawing/2014/main" id="{FE413EA4-8626-4408-BC51-08769ED76BA6}"/>
              </a:ext>
            </a:extLst>
          </p:cNvPr>
          <p:cNvSpPr/>
          <p:nvPr/>
        </p:nvSpPr>
        <p:spPr>
          <a:xfrm>
            <a:off x="1592113" y="2250222"/>
            <a:ext cx="785327"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9" name="Rectangle: Rounded Corners 18">
            <a:extLst>
              <a:ext uri="{FF2B5EF4-FFF2-40B4-BE49-F238E27FC236}">
                <a16:creationId xmlns:a16="http://schemas.microsoft.com/office/drawing/2014/main" id="{1596552A-1678-4A8D-808B-2AD713317111}"/>
              </a:ext>
            </a:extLst>
          </p:cNvPr>
          <p:cNvSpPr/>
          <p:nvPr/>
        </p:nvSpPr>
        <p:spPr>
          <a:xfrm>
            <a:off x="1755647" y="2485410"/>
            <a:ext cx="621793"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Rectangle: Rounded Corners 19">
            <a:extLst>
              <a:ext uri="{FF2B5EF4-FFF2-40B4-BE49-F238E27FC236}">
                <a16:creationId xmlns:a16="http://schemas.microsoft.com/office/drawing/2014/main" id="{16F9BB4A-577C-42B2-A370-BB3163CA2A73}"/>
              </a:ext>
            </a:extLst>
          </p:cNvPr>
          <p:cNvSpPr/>
          <p:nvPr/>
        </p:nvSpPr>
        <p:spPr>
          <a:xfrm>
            <a:off x="8915659" y="2579888"/>
            <a:ext cx="548381" cy="21330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1" name="Rectangle: Rounded Corners 20">
            <a:extLst>
              <a:ext uri="{FF2B5EF4-FFF2-40B4-BE49-F238E27FC236}">
                <a16:creationId xmlns:a16="http://schemas.microsoft.com/office/drawing/2014/main" id="{42FF22A4-A74D-4722-80D8-960EB9AC8F87}"/>
              </a:ext>
            </a:extLst>
          </p:cNvPr>
          <p:cNvSpPr/>
          <p:nvPr/>
        </p:nvSpPr>
        <p:spPr>
          <a:xfrm>
            <a:off x="8906514" y="5102107"/>
            <a:ext cx="548381" cy="21330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2" name="Rectangle: Rounded Corners 21">
            <a:extLst>
              <a:ext uri="{FF2B5EF4-FFF2-40B4-BE49-F238E27FC236}">
                <a16:creationId xmlns:a16="http://schemas.microsoft.com/office/drawing/2014/main" id="{D66DE29D-B4CF-45C3-94A9-3D5B69404006}"/>
              </a:ext>
            </a:extLst>
          </p:cNvPr>
          <p:cNvSpPr/>
          <p:nvPr/>
        </p:nvSpPr>
        <p:spPr>
          <a:xfrm>
            <a:off x="1597150" y="2798825"/>
            <a:ext cx="716282"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3" name="Rectangle: Rounded Corners 22">
            <a:extLst>
              <a:ext uri="{FF2B5EF4-FFF2-40B4-BE49-F238E27FC236}">
                <a16:creationId xmlns:a16="http://schemas.microsoft.com/office/drawing/2014/main" id="{B83AA84A-21AC-48CB-999B-FE06289BF1CD}"/>
              </a:ext>
            </a:extLst>
          </p:cNvPr>
          <p:cNvSpPr/>
          <p:nvPr/>
        </p:nvSpPr>
        <p:spPr>
          <a:xfrm>
            <a:off x="6528817" y="1866119"/>
            <a:ext cx="2176272" cy="399361"/>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4" name="Rectangle: Rounded Corners 23">
            <a:extLst>
              <a:ext uri="{FF2B5EF4-FFF2-40B4-BE49-F238E27FC236}">
                <a16:creationId xmlns:a16="http://schemas.microsoft.com/office/drawing/2014/main" id="{C7E3CC9A-A70E-466E-AE2A-E1980BAEF772}"/>
              </a:ext>
            </a:extLst>
          </p:cNvPr>
          <p:cNvSpPr/>
          <p:nvPr/>
        </p:nvSpPr>
        <p:spPr>
          <a:xfrm>
            <a:off x="6528817" y="4435189"/>
            <a:ext cx="2176272" cy="399361"/>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Rectangle: Rounded Corners 24">
            <a:extLst>
              <a:ext uri="{FF2B5EF4-FFF2-40B4-BE49-F238E27FC236}">
                <a16:creationId xmlns:a16="http://schemas.microsoft.com/office/drawing/2014/main" id="{76D4F9FD-22EF-438E-8BBF-3FA38E090D55}"/>
              </a:ext>
            </a:extLst>
          </p:cNvPr>
          <p:cNvSpPr/>
          <p:nvPr/>
        </p:nvSpPr>
        <p:spPr>
          <a:xfrm>
            <a:off x="1597150" y="3106601"/>
            <a:ext cx="780290"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Rectangle: Rounded Corners 25">
            <a:extLst>
              <a:ext uri="{FF2B5EF4-FFF2-40B4-BE49-F238E27FC236}">
                <a16:creationId xmlns:a16="http://schemas.microsoft.com/office/drawing/2014/main" id="{8286CF63-5A8A-4695-8C70-98E818DC5863}"/>
              </a:ext>
            </a:extLst>
          </p:cNvPr>
          <p:cNvSpPr/>
          <p:nvPr/>
        </p:nvSpPr>
        <p:spPr>
          <a:xfrm>
            <a:off x="6528816" y="2281873"/>
            <a:ext cx="5553551" cy="1515702"/>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Rectangle: Rounded Corners 26">
            <a:extLst>
              <a:ext uri="{FF2B5EF4-FFF2-40B4-BE49-F238E27FC236}">
                <a16:creationId xmlns:a16="http://schemas.microsoft.com/office/drawing/2014/main" id="{B40D1BD3-6310-4B0F-938F-62DA540C4391}"/>
              </a:ext>
            </a:extLst>
          </p:cNvPr>
          <p:cNvSpPr/>
          <p:nvPr/>
        </p:nvSpPr>
        <p:spPr>
          <a:xfrm>
            <a:off x="6528815" y="4836933"/>
            <a:ext cx="5553551" cy="972852"/>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Rectangle: Rounded Corners 27">
            <a:extLst>
              <a:ext uri="{FF2B5EF4-FFF2-40B4-BE49-F238E27FC236}">
                <a16:creationId xmlns:a16="http://schemas.microsoft.com/office/drawing/2014/main" id="{6185C93A-5241-421D-86CF-9F97B35CC724}"/>
              </a:ext>
            </a:extLst>
          </p:cNvPr>
          <p:cNvSpPr/>
          <p:nvPr/>
        </p:nvSpPr>
        <p:spPr>
          <a:xfrm>
            <a:off x="1755647" y="3357791"/>
            <a:ext cx="621793"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0" name="Rectangle: Rounded Corners 29">
            <a:extLst>
              <a:ext uri="{FF2B5EF4-FFF2-40B4-BE49-F238E27FC236}">
                <a16:creationId xmlns:a16="http://schemas.microsoft.com/office/drawing/2014/main" id="{2BC4DB5E-00B9-48A8-A547-CAB946B83294}"/>
              </a:ext>
            </a:extLst>
          </p:cNvPr>
          <p:cNvSpPr/>
          <p:nvPr/>
        </p:nvSpPr>
        <p:spPr>
          <a:xfrm>
            <a:off x="8029477" y="2578871"/>
            <a:ext cx="548381" cy="21330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1" name="Rectangle: Rounded Corners 30">
            <a:extLst>
              <a:ext uri="{FF2B5EF4-FFF2-40B4-BE49-F238E27FC236}">
                <a16:creationId xmlns:a16="http://schemas.microsoft.com/office/drawing/2014/main" id="{C198D556-2B0D-4299-8A1D-14B2CA9F98F3}"/>
              </a:ext>
            </a:extLst>
          </p:cNvPr>
          <p:cNvSpPr/>
          <p:nvPr/>
        </p:nvSpPr>
        <p:spPr>
          <a:xfrm>
            <a:off x="8029478" y="5120726"/>
            <a:ext cx="548381" cy="21330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Rectangle: Rounded Corners 31">
            <a:extLst>
              <a:ext uri="{FF2B5EF4-FFF2-40B4-BE49-F238E27FC236}">
                <a16:creationId xmlns:a16="http://schemas.microsoft.com/office/drawing/2014/main" id="{D590CEF4-EC59-49E9-8E39-23B2C24A1CE6}"/>
              </a:ext>
            </a:extLst>
          </p:cNvPr>
          <p:cNvSpPr/>
          <p:nvPr/>
        </p:nvSpPr>
        <p:spPr>
          <a:xfrm>
            <a:off x="1772438" y="3608980"/>
            <a:ext cx="2031466"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Rectangle: Rounded Corners 32">
            <a:extLst>
              <a:ext uri="{FF2B5EF4-FFF2-40B4-BE49-F238E27FC236}">
                <a16:creationId xmlns:a16="http://schemas.microsoft.com/office/drawing/2014/main" id="{288CD567-CD5C-46B2-B603-FA42C6AB065C}"/>
              </a:ext>
            </a:extLst>
          </p:cNvPr>
          <p:cNvSpPr/>
          <p:nvPr/>
        </p:nvSpPr>
        <p:spPr>
          <a:xfrm>
            <a:off x="6677080" y="2740389"/>
            <a:ext cx="2549216" cy="21330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Rectangle: Rounded Corners 33">
            <a:extLst>
              <a:ext uri="{FF2B5EF4-FFF2-40B4-BE49-F238E27FC236}">
                <a16:creationId xmlns:a16="http://schemas.microsoft.com/office/drawing/2014/main" id="{15B94AEB-8522-4058-AA5A-6335F0938C6B}"/>
              </a:ext>
            </a:extLst>
          </p:cNvPr>
          <p:cNvSpPr/>
          <p:nvPr/>
        </p:nvSpPr>
        <p:spPr>
          <a:xfrm>
            <a:off x="6677080" y="5277610"/>
            <a:ext cx="2914976" cy="20681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5" name="Rectangle: Rounded Corners 34">
            <a:extLst>
              <a:ext uri="{FF2B5EF4-FFF2-40B4-BE49-F238E27FC236}">
                <a16:creationId xmlns:a16="http://schemas.microsoft.com/office/drawing/2014/main" id="{0ED8ED67-13F5-4336-B6FC-C0595DE75DB0}"/>
              </a:ext>
            </a:extLst>
          </p:cNvPr>
          <p:cNvSpPr/>
          <p:nvPr/>
        </p:nvSpPr>
        <p:spPr>
          <a:xfrm>
            <a:off x="1761743" y="3830231"/>
            <a:ext cx="1328929"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6" name="Rectangle: Rounded Corners 35">
            <a:extLst>
              <a:ext uri="{FF2B5EF4-FFF2-40B4-BE49-F238E27FC236}">
                <a16:creationId xmlns:a16="http://schemas.microsoft.com/office/drawing/2014/main" id="{EDD32858-81FD-456E-954B-616F95600F33}"/>
              </a:ext>
            </a:extLst>
          </p:cNvPr>
          <p:cNvSpPr/>
          <p:nvPr/>
        </p:nvSpPr>
        <p:spPr>
          <a:xfrm>
            <a:off x="6678097" y="2574675"/>
            <a:ext cx="463368" cy="185796"/>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7" name="Rectangle: Rounded Corners 36">
            <a:extLst>
              <a:ext uri="{FF2B5EF4-FFF2-40B4-BE49-F238E27FC236}">
                <a16:creationId xmlns:a16="http://schemas.microsoft.com/office/drawing/2014/main" id="{1FB7EA9C-DB92-4CA9-A3C5-36DDEE53DC80}"/>
              </a:ext>
            </a:extLst>
          </p:cNvPr>
          <p:cNvSpPr/>
          <p:nvPr/>
        </p:nvSpPr>
        <p:spPr>
          <a:xfrm>
            <a:off x="6678097" y="5142009"/>
            <a:ext cx="463368" cy="185796"/>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9" name="Rectangle: Rounded Corners 38">
            <a:extLst>
              <a:ext uri="{FF2B5EF4-FFF2-40B4-BE49-F238E27FC236}">
                <a16:creationId xmlns:a16="http://schemas.microsoft.com/office/drawing/2014/main" id="{C96EF38E-1FB5-4C86-82B3-50DD68BF6D39}"/>
              </a:ext>
            </a:extLst>
          </p:cNvPr>
          <p:cNvSpPr/>
          <p:nvPr/>
        </p:nvSpPr>
        <p:spPr>
          <a:xfrm>
            <a:off x="1592113" y="5462474"/>
            <a:ext cx="2504399"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0" name="Rectangle: Rounded Corners 39">
            <a:extLst>
              <a:ext uri="{FF2B5EF4-FFF2-40B4-BE49-F238E27FC236}">
                <a16:creationId xmlns:a16="http://schemas.microsoft.com/office/drawing/2014/main" id="{ECDEB6D4-0AD7-4235-BC8B-22E0933C651A}"/>
              </a:ext>
            </a:extLst>
          </p:cNvPr>
          <p:cNvSpPr/>
          <p:nvPr/>
        </p:nvSpPr>
        <p:spPr>
          <a:xfrm>
            <a:off x="6677079" y="5451008"/>
            <a:ext cx="2631513" cy="19609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1" name="Rectangle: Rounded Corners 40">
            <a:extLst>
              <a:ext uri="{FF2B5EF4-FFF2-40B4-BE49-F238E27FC236}">
                <a16:creationId xmlns:a16="http://schemas.microsoft.com/office/drawing/2014/main" id="{ABC5E381-410A-4085-BA00-28B3DC2B585D}"/>
              </a:ext>
            </a:extLst>
          </p:cNvPr>
          <p:cNvSpPr/>
          <p:nvPr/>
        </p:nvSpPr>
        <p:spPr>
          <a:xfrm>
            <a:off x="6678097" y="2930594"/>
            <a:ext cx="2552219" cy="161518"/>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2" name="Rectangle: Rounded Corners 41">
            <a:extLst>
              <a:ext uri="{FF2B5EF4-FFF2-40B4-BE49-F238E27FC236}">
                <a16:creationId xmlns:a16="http://schemas.microsoft.com/office/drawing/2014/main" id="{0424EB64-FE19-4C96-BCC5-1BC2B8257D3C}"/>
              </a:ext>
            </a:extLst>
          </p:cNvPr>
          <p:cNvSpPr/>
          <p:nvPr/>
        </p:nvSpPr>
        <p:spPr>
          <a:xfrm>
            <a:off x="6677079" y="3414377"/>
            <a:ext cx="1473273" cy="185849"/>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4" name="Rectangle: Rounded Corners 43">
            <a:extLst>
              <a:ext uri="{FF2B5EF4-FFF2-40B4-BE49-F238E27FC236}">
                <a16:creationId xmlns:a16="http://schemas.microsoft.com/office/drawing/2014/main" id="{72741053-6E36-4B77-B3D1-ED6198B013C2}"/>
              </a:ext>
            </a:extLst>
          </p:cNvPr>
          <p:cNvSpPr/>
          <p:nvPr/>
        </p:nvSpPr>
        <p:spPr>
          <a:xfrm>
            <a:off x="6677078" y="3109918"/>
            <a:ext cx="5200978"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5" name="Rectangle: Rounded Corners 44">
            <a:extLst>
              <a:ext uri="{FF2B5EF4-FFF2-40B4-BE49-F238E27FC236}">
                <a16:creationId xmlns:a16="http://schemas.microsoft.com/office/drawing/2014/main" id="{66834E18-632C-4030-B252-979CECB2DE5B}"/>
              </a:ext>
            </a:extLst>
          </p:cNvPr>
          <p:cNvSpPr/>
          <p:nvPr/>
        </p:nvSpPr>
        <p:spPr>
          <a:xfrm>
            <a:off x="1755647" y="4631898"/>
            <a:ext cx="1328929"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46" name="Rectangle: Rounded Corners 45">
            <a:extLst>
              <a:ext uri="{FF2B5EF4-FFF2-40B4-BE49-F238E27FC236}">
                <a16:creationId xmlns:a16="http://schemas.microsoft.com/office/drawing/2014/main" id="{BF120664-1F1C-47E3-8E69-FFA917FDEB05}"/>
              </a:ext>
            </a:extLst>
          </p:cNvPr>
          <p:cNvSpPr/>
          <p:nvPr/>
        </p:nvSpPr>
        <p:spPr>
          <a:xfrm>
            <a:off x="1751850" y="4874599"/>
            <a:ext cx="2052054"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Tree>
    <p:extLst>
      <p:ext uri="{BB962C8B-B14F-4D97-AF65-F5344CB8AC3E}">
        <p14:creationId xmlns:p14="http://schemas.microsoft.com/office/powerpoint/2010/main" val="15782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0"/>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1"/>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3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3"/>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3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3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9"/>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41"/>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40"/>
                                        </p:tgtEl>
                                        <p:attrNameLst>
                                          <p:attrName>style.visibility</p:attrName>
                                        </p:attrNameLst>
                                      </p:cBhvr>
                                      <p:to>
                                        <p:strVal val="hidden"/>
                                      </p:to>
                                    </p:set>
                                  </p:childTnLst>
                                </p:cTn>
                              </p:par>
                              <p:par>
                                <p:cTn id="117" presetID="1"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45"/>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44"/>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9" grpId="0" animBg="1"/>
      <p:bldP spid="39" grpId="1" animBg="1"/>
      <p:bldP spid="40" grpId="0" animBg="1"/>
      <p:bldP spid="40" grpId="1" animBg="1"/>
      <p:bldP spid="41" grpId="0" animBg="1"/>
      <p:bldP spid="41" grpId="1" animBg="1"/>
      <p:bldP spid="42" grpId="0" animBg="1"/>
      <p:bldP spid="44" grpId="0" animBg="1"/>
      <p:bldP spid="44" grpId="1" animBg="1"/>
      <p:bldP spid="45" grpId="0" animBg="1"/>
      <p:bldP spid="45" grpId="1"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EAE26F2C-11F1-48A8-A9FF-22A4FCCBB986}"/>
              </a:ext>
            </a:extLst>
          </p:cNvPr>
          <p:cNvPicPr>
            <a:picLocks noChangeAspect="1"/>
          </p:cNvPicPr>
          <p:nvPr/>
        </p:nvPicPr>
        <p:blipFill>
          <a:blip r:embed="rId3"/>
          <a:stretch>
            <a:fillRect/>
          </a:stretch>
        </p:blipFill>
        <p:spPr>
          <a:xfrm>
            <a:off x="5023104" y="1946440"/>
            <a:ext cx="7162800" cy="1541221"/>
          </a:xfrm>
          <a:prstGeom prst="rect">
            <a:avLst/>
          </a:prstGeom>
        </p:spPr>
      </p:pic>
      <p:pic>
        <p:nvPicPr>
          <p:cNvPr id="11" name="Picture 10">
            <a:extLst>
              <a:ext uri="{FF2B5EF4-FFF2-40B4-BE49-F238E27FC236}">
                <a16:creationId xmlns:a16="http://schemas.microsoft.com/office/drawing/2014/main" id="{74DC5AC3-F2D8-4839-A1A3-B93D2304E21D}"/>
              </a:ext>
            </a:extLst>
          </p:cNvPr>
          <p:cNvPicPr>
            <a:picLocks noChangeAspect="1"/>
          </p:cNvPicPr>
          <p:nvPr/>
        </p:nvPicPr>
        <p:blipFill>
          <a:blip r:embed="rId4"/>
          <a:stretch>
            <a:fillRect/>
          </a:stretch>
        </p:blipFill>
        <p:spPr>
          <a:xfrm>
            <a:off x="5001632" y="2321254"/>
            <a:ext cx="7183213" cy="2970835"/>
          </a:xfrm>
          <a:prstGeom prst="rect">
            <a:avLst/>
          </a:prstGeom>
        </p:spPr>
      </p:pic>
      <p:sp>
        <p:nvSpPr>
          <p:cNvPr id="2" name="Title 1">
            <a:extLst>
              <a:ext uri="{FF2B5EF4-FFF2-40B4-BE49-F238E27FC236}">
                <a16:creationId xmlns:a16="http://schemas.microsoft.com/office/drawing/2014/main" id="{0BFB4656-56E5-4390-85DE-C9FB7170353B}"/>
              </a:ext>
            </a:extLst>
          </p:cNvPr>
          <p:cNvSpPr>
            <a:spLocks noGrp="1"/>
          </p:cNvSpPr>
          <p:nvPr>
            <p:ph type="title"/>
          </p:nvPr>
        </p:nvSpPr>
        <p:spPr/>
        <p:txBody>
          <a:bodyPr>
            <a:normAutofit/>
          </a:bodyPr>
          <a:lstStyle/>
          <a:p>
            <a:r>
              <a:rPr lang="en-HK" dirty="0"/>
              <a:t>Peer review on ORCID</a:t>
            </a:r>
          </a:p>
        </p:txBody>
      </p:sp>
      <p:sp>
        <p:nvSpPr>
          <p:cNvPr id="3" name="Content Placeholder 2">
            <a:extLst>
              <a:ext uri="{FF2B5EF4-FFF2-40B4-BE49-F238E27FC236}">
                <a16:creationId xmlns:a16="http://schemas.microsoft.com/office/drawing/2014/main" id="{35D68BD5-0DDE-4C8C-866C-E8C399832A5B}"/>
              </a:ext>
            </a:extLst>
          </p:cNvPr>
          <p:cNvSpPr>
            <a:spLocks noGrp="1"/>
          </p:cNvSpPr>
          <p:nvPr>
            <p:ph sz="quarter" idx="13"/>
          </p:nvPr>
        </p:nvSpPr>
        <p:spPr>
          <a:xfrm>
            <a:off x="849376" y="1424941"/>
            <a:ext cx="10566400" cy="501162"/>
          </a:xfrm>
        </p:spPr>
        <p:txBody>
          <a:bodyPr>
            <a:normAutofit/>
          </a:bodyPr>
          <a:lstStyle/>
          <a:p>
            <a:pPr marL="0" indent="0">
              <a:buNone/>
            </a:pPr>
            <a:r>
              <a:rPr lang="en-HK" dirty="0"/>
              <a:t>Service affiliation </a:t>
            </a:r>
            <a:r>
              <a:rPr lang="en-HK" dirty="0">
                <a:solidFill>
                  <a:srgbClr val="D6B344"/>
                </a:solidFill>
              </a:rPr>
              <a:t>– NEW!</a:t>
            </a:r>
          </a:p>
        </p:txBody>
      </p:sp>
      <p:sp>
        <p:nvSpPr>
          <p:cNvPr id="6" name="Text Placeholder 5">
            <a:extLst>
              <a:ext uri="{FF2B5EF4-FFF2-40B4-BE49-F238E27FC236}">
                <a16:creationId xmlns:a16="http://schemas.microsoft.com/office/drawing/2014/main" id="{1278D2FC-5EDD-4F8F-B736-A285F25084BF}"/>
              </a:ext>
            </a:extLst>
          </p:cNvPr>
          <p:cNvSpPr>
            <a:spLocks noGrp="1"/>
          </p:cNvSpPr>
          <p:nvPr>
            <p:ph type="body" sz="quarter" idx="14"/>
          </p:nvPr>
        </p:nvSpPr>
        <p:spPr>
          <a:xfrm>
            <a:off x="1187939" y="1984248"/>
            <a:ext cx="10191260" cy="4178808"/>
          </a:xfrm>
        </p:spPr>
        <p:txBody>
          <a:bodyPr>
            <a:normAutofit fontScale="77500" lnSpcReduction="20000"/>
          </a:bodyPr>
          <a:lstStyle/>
          <a:p>
            <a:r>
              <a:rPr lang="en-HK" dirty="0"/>
              <a:t>Standard citation elements:</a:t>
            </a:r>
          </a:p>
          <a:p>
            <a:pPr marL="342900" indent="-342900">
              <a:buFont typeface="Arial" panose="020B0604020202020204" pitchFamily="34" charset="0"/>
              <a:buChar char="•"/>
            </a:pPr>
            <a:r>
              <a:rPr lang="en-HK" dirty="0">
                <a:solidFill>
                  <a:schemeClr val="accent1">
                    <a:lumMod val="75000"/>
                  </a:schemeClr>
                </a:solidFill>
              </a:rPr>
              <a:t>Service organization</a:t>
            </a:r>
          </a:p>
          <a:p>
            <a:pPr marL="553196" lvl="1" indent="-342900">
              <a:buFont typeface="Arial" panose="020B0604020202020204" pitchFamily="34" charset="0"/>
              <a:buChar char="•"/>
            </a:pPr>
            <a:r>
              <a:rPr lang="en-HK" dirty="0">
                <a:solidFill>
                  <a:schemeClr val="accent1">
                    <a:lumMod val="75000"/>
                  </a:schemeClr>
                </a:solidFill>
              </a:rPr>
              <a:t>City</a:t>
            </a:r>
          </a:p>
          <a:p>
            <a:pPr marL="553196" lvl="1" indent="-342900">
              <a:buFont typeface="Arial" panose="020B0604020202020204" pitchFamily="34" charset="0"/>
              <a:buChar char="•"/>
            </a:pPr>
            <a:r>
              <a:rPr lang="en-HK" dirty="0"/>
              <a:t>State, province, prefecture</a:t>
            </a:r>
          </a:p>
          <a:p>
            <a:pPr marL="553196" lvl="1" indent="-342900">
              <a:buFont typeface="Arial" panose="020B0604020202020204" pitchFamily="34" charset="0"/>
              <a:buChar char="•"/>
            </a:pPr>
            <a:r>
              <a:rPr lang="en-HK" dirty="0">
                <a:solidFill>
                  <a:schemeClr val="accent1">
                    <a:lumMod val="75000"/>
                  </a:schemeClr>
                </a:solidFill>
              </a:rPr>
              <a:t>Country or region</a:t>
            </a:r>
          </a:p>
          <a:p>
            <a:pPr marL="553196" lvl="1" indent="-342900">
              <a:buFont typeface="Arial" panose="020B0604020202020204" pitchFamily="34" charset="0"/>
              <a:buChar char="•"/>
            </a:pPr>
            <a:r>
              <a:rPr lang="en-HK" dirty="0">
                <a:solidFill>
                  <a:schemeClr val="accent1">
                    <a:lumMod val="75000"/>
                  </a:schemeClr>
                </a:solidFill>
              </a:rPr>
              <a:t>Organization identifier</a:t>
            </a:r>
          </a:p>
          <a:p>
            <a:pPr marL="342900" indent="-342900">
              <a:buFont typeface="Arial" panose="020B0604020202020204" pitchFamily="34" charset="0"/>
              <a:buChar char="•"/>
            </a:pPr>
            <a:r>
              <a:rPr lang="en-HK" dirty="0">
                <a:solidFill>
                  <a:schemeClr val="accent1">
                    <a:lumMod val="75000"/>
                  </a:schemeClr>
                </a:solidFill>
              </a:rPr>
              <a:t>Service duration</a:t>
            </a:r>
          </a:p>
          <a:p>
            <a:pPr marL="553196" lvl="1" indent="-342900">
              <a:buFont typeface="Arial" panose="020B0604020202020204" pitchFamily="34" charset="0"/>
              <a:buChar char="•"/>
            </a:pPr>
            <a:r>
              <a:rPr lang="en-HK" dirty="0">
                <a:solidFill>
                  <a:schemeClr val="accent1">
                    <a:lumMod val="75000"/>
                  </a:schemeClr>
                </a:solidFill>
              </a:rPr>
              <a:t>Start date</a:t>
            </a:r>
          </a:p>
          <a:p>
            <a:pPr marL="553196" lvl="1" indent="-342900">
              <a:buFont typeface="Arial" panose="020B0604020202020204" pitchFamily="34" charset="0"/>
              <a:buChar char="•"/>
            </a:pPr>
            <a:r>
              <a:rPr lang="en-HK" dirty="0"/>
              <a:t>End date</a:t>
            </a:r>
          </a:p>
          <a:p>
            <a:pPr marL="342900" indent="-342900">
              <a:buFont typeface="Arial" panose="020B0604020202020204" pitchFamily="34" charset="0"/>
              <a:buChar char="•"/>
            </a:pPr>
            <a:r>
              <a:rPr lang="en-HK" dirty="0"/>
              <a:t>Service identifier</a:t>
            </a:r>
          </a:p>
          <a:p>
            <a:pPr marL="342900" indent="-342900">
              <a:buFont typeface="Arial" panose="020B0604020202020204" pitchFamily="34" charset="0"/>
              <a:buChar char="•"/>
            </a:pPr>
            <a:r>
              <a:rPr lang="en-HK" dirty="0"/>
              <a:t>Service role or title </a:t>
            </a:r>
          </a:p>
          <a:p>
            <a:pPr marL="342900" indent="-342900">
              <a:buFont typeface="Arial" panose="020B0604020202020204" pitchFamily="34" charset="0"/>
              <a:buChar char="•"/>
            </a:pPr>
            <a:r>
              <a:rPr lang="en-HK" dirty="0"/>
              <a:t>Service department, </a:t>
            </a:r>
            <a:br>
              <a:rPr lang="en-HK" dirty="0"/>
            </a:br>
            <a:r>
              <a:rPr lang="en-HK" dirty="0"/>
              <a:t>committee, journal, etc.</a:t>
            </a:r>
          </a:p>
          <a:p>
            <a:pPr marL="342900" indent="-342900">
              <a:buFont typeface="Arial" panose="020B0604020202020204" pitchFamily="34" charset="0"/>
              <a:buChar char="•"/>
            </a:pPr>
            <a:r>
              <a:rPr lang="en-HK" dirty="0"/>
              <a:t>Service URL </a:t>
            </a:r>
          </a:p>
        </p:txBody>
      </p:sp>
      <p:sp>
        <p:nvSpPr>
          <p:cNvPr id="8" name="TextBox 7">
            <a:extLst>
              <a:ext uri="{FF2B5EF4-FFF2-40B4-BE49-F238E27FC236}">
                <a16:creationId xmlns:a16="http://schemas.microsoft.com/office/drawing/2014/main" id="{5F501CBC-DEF2-42FA-9110-CA8E496572B9}"/>
              </a:ext>
            </a:extLst>
          </p:cNvPr>
          <p:cNvSpPr txBox="1"/>
          <p:nvPr/>
        </p:nvSpPr>
        <p:spPr>
          <a:xfrm>
            <a:off x="1241777" y="6228559"/>
            <a:ext cx="2483555" cy="523220"/>
          </a:xfrm>
          <a:prstGeom prst="rect">
            <a:avLst/>
          </a:prstGeom>
          <a:noFill/>
        </p:spPr>
        <p:txBody>
          <a:bodyPr wrap="square" rtlCol="0">
            <a:spAutoFit/>
          </a:bodyPr>
          <a:lstStyle/>
          <a:p>
            <a:r>
              <a:rPr lang="en-HK" sz="1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Mandatory elements</a:t>
            </a:r>
            <a:endParaRPr lang="en-HK" sz="1400" dirty="0">
              <a:latin typeface="Open Sans" panose="020B0606030504020204" pitchFamily="34" charset="0"/>
              <a:ea typeface="Open Sans" panose="020B0606030504020204" pitchFamily="34" charset="0"/>
              <a:cs typeface="Open Sans" panose="020B0606030504020204" pitchFamily="34" charset="0"/>
            </a:endParaRPr>
          </a:p>
          <a:p>
            <a:r>
              <a:rPr lang="en-HK" sz="1400" dirty="0">
                <a:latin typeface="Open Sans" panose="020B0606030504020204" pitchFamily="34" charset="0"/>
                <a:ea typeface="Open Sans" panose="020B0606030504020204" pitchFamily="34" charset="0"/>
                <a:cs typeface="Open Sans" panose="020B0606030504020204" pitchFamily="34" charset="0"/>
              </a:rPr>
              <a:t>Optional elements</a:t>
            </a:r>
          </a:p>
        </p:txBody>
      </p:sp>
      <p:sp>
        <p:nvSpPr>
          <p:cNvPr id="10" name="TextBox 9">
            <a:extLst>
              <a:ext uri="{FF2B5EF4-FFF2-40B4-BE49-F238E27FC236}">
                <a16:creationId xmlns:a16="http://schemas.microsoft.com/office/drawing/2014/main" id="{0E955F07-5426-4973-83A3-49A1D6FF30CE}"/>
              </a:ext>
            </a:extLst>
          </p:cNvPr>
          <p:cNvSpPr txBox="1"/>
          <p:nvPr/>
        </p:nvSpPr>
        <p:spPr>
          <a:xfrm>
            <a:off x="6548197" y="5320932"/>
            <a:ext cx="5553552" cy="307777"/>
          </a:xfrm>
          <a:prstGeom prst="rect">
            <a:avLst/>
          </a:prstGeom>
          <a:noFill/>
        </p:spPr>
        <p:txBody>
          <a:bodyPr wrap="square" rtlCol="0">
            <a:spAutoFit/>
          </a:bodyPr>
          <a:lstStyle/>
          <a:p>
            <a:pPr algn="r"/>
            <a:r>
              <a:rPr lang="en-HK" sz="1400" dirty="0"/>
              <a:t>Source: Testing data</a:t>
            </a:r>
          </a:p>
        </p:txBody>
      </p:sp>
      <p:sp>
        <p:nvSpPr>
          <p:cNvPr id="18" name="Rectangle: Rounded Corners 17">
            <a:extLst>
              <a:ext uri="{FF2B5EF4-FFF2-40B4-BE49-F238E27FC236}">
                <a16:creationId xmlns:a16="http://schemas.microsoft.com/office/drawing/2014/main" id="{FE413EA4-8626-4408-BC51-08769ED76BA6}"/>
              </a:ext>
            </a:extLst>
          </p:cNvPr>
          <p:cNvSpPr/>
          <p:nvPr/>
        </p:nvSpPr>
        <p:spPr>
          <a:xfrm>
            <a:off x="1601257" y="2295013"/>
            <a:ext cx="2504399"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5" name="Rectangle: Rounded Corners 34">
            <a:extLst>
              <a:ext uri="{FF2B5EF4-FFF2-40B4-BE49-F238E27FC236}">
                <a16:creationId xmlns:a16="http://schemas.microsoft.com/office/drawing/2014/main" id="{0ED8ED67-13F5-4336-B6FC-C0595DE75DB0}"/>
              </a:ext>
            </a:extLst>
          </p:cNvPr>
          <p:cNvSpPr/>
          <p:nvPr/>
        </p:nvSpPr>
        <p:spPr>
          <a:xfrm>
            <a:off x="1602008" y="3613475"/>
            <a:ext cx="2052054" cy="39044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46" name="Rectangle: Rounded Corners 45">
            <a:extLst>
              <a:ext uri="{FF2B5EF4-FFF2-40B4-BE49-F238E27FC236}">
                <a16:creationId xmlns:a16="http://schemas.microsoft.com/office/drawing/2014/main" id="{BF120664-1F1C-47E3-8E69-FFA917FDEB05}"/>
              </a:ext>
            </a:extLst>
          </p:cNvPr>
          <p:cNvSpPr/>
          <p:nvPr/>
        </p:nvSpPr>
        <p:spPr>
          <a:xfrm>
            <a:off x="1592113" y="4865314"/>
            <a:ext cx="2288512"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47" name="Rectangle: Rounded Corners 46">
            <a:extLst>
              <a:ext uri="{FF2B5EF4-FFF2-40B4-BE49-F238E27FC236}">
                <a16:creationId xmlns:a16="http://schemas.microsoft.com/office/drawing/2014/main" id="{2CDC7B5E-7050-4FB3-8895-393A3A3F7D4D}"/>
              </a:ext>
            </a:extLst>
          </p:cNvPr>
          <p:cNvSpPr/>
          <p:nvPr/>
        </p:nvSpPr>
        <p:spPr>
          <a:xfrm>
            <a:off x="1582833" y="5210900"/>
            <a:ext cx="2797714" cy="49822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48" name="Rectangle: Rounded Corners 47">
            <a:extLst>
              <a:ext uri="{FF2B5EF4-FFF2-40B4-BE49-F238E27FC236}">
                <a16:creationId xmlns:a16="http://schemas.microsoft.com/office/drawing/2014/main" id="{34933AE4-B975-4182-B78B-84E65228C250}"/>
              </a:ext>
            </a:extLst>
          </p:cNvPr>
          <p:cNvSpPr/>
          <p:nvPr/>
        </p:nvSpPr>
        <p:spPr>
          <a:xfrm>
            <a:off x="4951142" y="2355774"/>
            <a:ext cx="3980336"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50" name="Rectangle: Rounded Corners 49">
            <a:extLst>
              <a:ext uri="{FF2B5EF4-FFF2-40B4-BE49-F238E27FC236}">
                <a16:creationId xmlns:a16="http://schemas.microsoft.com/office/drawing/2014/main" id="{21443405-AE3D-4DF6-B6A3-74D537EDDD2B}"/>
              </a:ext>
            </a:extLst>
          </p:cNvPr>
          <p:cNvSpPr/>
          <p:nvPr/>
        </p:nvSpPr>
        <p:spPr>
          <a:xfrm>
            <a:off x="4951142" y="2613941"/>
            <a:ext cx="1280172" cy="25693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51" name="Rectangle: Rounded Corners 50">
            <a:extLst>
              <a:ext uri="{FF2B5EF4-FFF2-40B4-BE49-F238E27FC236}">
                <a16:creationId xmlns:a16="http://schemas.microsoft.com/office/drawing/2014/main" id="{8D9C68FD-DC6E-4FE9-BD69-C9D0C3DE85A8}"/>
              </a:ext>
            </a:extLst>
          </p:cNvPr>
          <p:cNvSpPr/>
          <p:nvPr/>
        </p:nvSpPr>
        <p:spPr>
          <a:xfrm>
            <a:off x="1582833" y="5709120"/>
            <a:ext cx="1485625" cy="307777"/>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52" name="Rectangle: Rounded Corners 51">
            <a:extLst>
              <a:ext uri="{FF2B5EF4-FFF2-40B4-BE49-F238E27FC236}">
                <a16:creationId xmlns:a16="http://schemas.microsoft.com/office/drawing/2014/main" id="{68E9E041-2B5D-450D-A545-1B8C9080CE77}"/>
              </a:ext>
            </a:extLst>
          </p:cNvPr>
          <p:cNvSpPr/>
          <p:nvPr/>
        </p:nvSpPr>
        <p:spPr>
          <a:xfrm>
            <a:off x="6149341" y="2663551"/>
            <a:ext cx="927460" cy="20732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solidFill>
                <a:schemeClr val="tx1"/>
              </a:solidFill>
            </a:endParaRPr>
          </a:p>
        </p:txBody>
      </p:sp>
      <p:sp>
        <p:nvSpPr>
          <p:cNvPr id="12" name="Rectangle: Rounded Corners 11">
            <a:extLst>
              <a:ext uri="{FF2B5EF4-FFF2-40B4-BE49-F238E27FC236}">
                <a16:creationId xmlns:a16="http://schemas.microsoft.com/office/drawing/2014/main" id="{CB6AD840-0A06-4DFC-8123-EDBD3EFE92AB}"/>
              </a:ext>
            </a:extLst>
          </p:cNvPr>
          <p:cNvSpPr/>
          <p:nvPr/>
        </p:nvSpPr>
        <p:spPr>
          <a:xfrm>
            <a:off x="4983480" y="3487661"/>
            <a:ext cx="3326130" cy="774499"/>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Rectangle: Rounded Corners 26">
            <a:extLst>
              <a:ext uri="{FF2B5EF4-FFF2-40B4-BE49-F238E27FC236}">
                <a16:creationId xmlns:a16="http://schemas.microsoft.com/office/drawing/2014/main" id="{64366DBD-7109-4850-BB2F-8A2835FF65CB}"/>
              </a:ext>
            </a:extLst>
          </p:cNvPr>
          <p:cNvSpPr/>
          <p:nvPr/>
        </p:nvSpPr>
        <p:spPr>
          <a:xfrm>
            <a:off x="1771650" y="3316028"/>
            <a:ext cx="2627321" cy="307777"/>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Rectangle: Rounded Corners 27">
            <a:extLst>
              <a:ext uri="{FF2B5EF4-FFF2-40B4-BE49-F238E27FC236}">
                <a16:creationId xmlns:a16="http://schemas.microsoft.com/office/drawing/2014/main" id="{43F6F4A9-BCD3-4EE2-BBEB-E11783F55325}"/>
              </a:ext>
            </a:extLst>
          </p:cNvPr>
          <p:cNvSpPr/>
          <p:nvPr/>
        </p:nvSpPr>
        <p:spPr>
          <a:xfrm>
            <a:off x="4990431" y="4262160"/>
            <a:ext cx="3319179" cy="541701"/>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0" name="Rectangle: Rounded Corners 29">
            <a:extLst>
              <a:ext uri="{FF2B5EF4-FFF2-40B4-BE49-F238E27FC236}">
                <a16:creationId xmlns:a16="http://schemas.microsoft.com/office/drawing/2014/main" id="{4BEA51F7-776D-40D3-B8D1-133462A2BB34}"/>
              </a:ext>
            </a:extLst>
          </p:cNvPr>
          <p:cNvSpPr/>
          <p:nvPr/>
        </p:nvSpPr>
        <p:spPr>
          <a:xfrm>
            <a:off x="7036961" y="2663552"/>
            <a:ext cx="1638410" cy="207320"/>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38322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3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35" grpId="0" animBg="1"/>
      <p:bldP spid="3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2" grpId="0" animBg="1"/>
      <p:bldP spid="52" grpId="1" animBg="1"/>
      <p:bldP spid="12" grpId="0" animBg="1"/>
      <p:bldP spid="12" grpId="1" animBg="1"/>
      <p:bldP spid="27" grpId="0" animBg="1"/>
      <p:bldP spid="27" grpId="1" animBg="1"/>
      <p:bldP spid="28" grpId="0" animBg="1"/>
      <p:bldP spid="30" grpId="0" animBg="1"/>
      <p:bldP spid="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4656-56E5-4390-85DE-C9FB7170353B}"/>
              </a:ext>
            </a:extLst>
          </p:cNvPr>
          <p:cNvSpPr>
            <a:spLocks noGrp="1"/>
          </p:cNvSpPr>
          <p:nvPr>
            <p:ph type="title"/>
          </p:nvPr>
        </p:nvSpPr>
        <p:spPr/>
        <p:txBody>
          <a:bodyPr>
            <a:normAutofit/>
          </a:bodyPr>
          <a:lstStyle/>
          <a:p>
            <a:r>
              <a:rPr lang="en-HK" dirty="0"/>
              <a:t>Peer review on ORCID</a:t>
            </a:r>
          </a:p>
        </p:txBody>
      </p:sp>
      <p:sp>
        <p:nvSpPr>
          <p:cNvPr id="3" name="Content Placeholder 2">
            <a:extLst>
              <a:ext uri="{FF2B5EF4-FFF2-40B4-BE49-F238E27FC236}">
                <a16:creationId xmlns:a16="http://schemas.microsoft.com/office/drawing/2014/main" id="{35D68BD5-0DDE-4C8C-866C-E8C399832A5B}"/>
              </a:ext>
            </a:extLst>
          </p:cNvPr>
          <p:cNvSpPr>
            <a:spLocks noGrp="1"/>
          </p:cNvSpPr>
          <p:nvPr>
            <p:ph sz="quarter" idx="13"/>
          </p:nvPr>
        </p:nvSpPr>
        <p:spPr>
          <a:xfrm>
            <a:off x="849376" y="1424941"/>
            <a:ext cx="11088624" cy="501162"/>
          </a:xfrm>
        </p:spPr>
        <p:txBody>
          <a:bodyPr>
            <a:normAutofit/>
          </a:bodyPr>
          <a:lstStyle/>
          <a:p>
            <a:r>
              <a:rPr lang="en-HK" dirty="0"/>
              <a:t>Peer review activity – Grouping by review identifier</a:t>
            </a:r>
            <a:r>
              <a:rPr lang="en-HK" dirty="0">
                <a:solidFill>
                  <a:srgbClr val="D6B344"/>
                </a:solidFill>
              </a:rPr>
              <a:t> – NEW!</a:t>
            </a:r>
            <a:endParaRPr lang="en-HK" dirty="0"/>
          </a:p>
        </p:txBody>
      </p:sp>
      <p:sp>
        <p:nvSpPr>
          <p:cNvPr id="6" name="Text Placeholder 5">
            <a:extLst>
              <a:ext uri="{FF2B5EF4-FFF2-40B4-BE49-F238E27FC236}">
                <a16:creationId xmlns:a16="http://schemas.microsoft.com/office/drawing/2014/main" id="{1278D2FC-5EDD-4F8F-B736-A285F25084BF}"/>
              </a:ext>
            </a:extLst>
          </p:cNvPr>
          <p:cNvSpPr>
            <a:spLocks noGrp="1"/>
          </p:cNvSpPr>
          <p:nvPr>
            <p:ph type="body" sz="quarter" idx="14"/>
          </p:nvPr>
        </p:nvSpPr>
        <p:spPr>
          <a:xfrm>
            <a:off x="1187939" y="1904396"/>
            <a:ext cx="5365750" cy="1853108"/>
          </a:xfrm>
        </p:spPr>
        <p:txBody>
          <a:bodyPr>
            <a:normAutofit/>
          </a:bodyPr>
          <a:lstStyle/>
          <a:p>
            <a:pPr marL="342900" indent="-342900">
              <a:buFont typeface="Arial" panose="020B0604020202020204" pitchFamily="34" charset="0"/>
              <a:buChar char="•"/>
            </a:pPr>
            <a:r>
              <a:rPr lang="en-HK" sz="2000" dirty="0"/>
              <a:t>Multiple organizations can recognize the same review  </a:t>
            </a:r>
          </a:p>
          <a:p>
            <a:pPr marL="342900" indent="-342900">
              <a:buFont typeface="Arial" panose="020B0604020202020204" pitchFamily="34" charset="0"/>
              <a:buChar char="•"/>
            </a:pPr>
            <a:r>
              <a:rPr lang="en-HK" sz="2000" dirty="0"/>
              <a:t>Review grouping by shared identifier as in other sections of ORCID record</a:t>
            </a:r>
          </a:p>
          <a:p>
            <a:pPr marL="342900" indent="-342900">
              <a:buFont typeface="Arial" panose="020B0604020202020204" pitchFamily="34" charset="0"/>
              <a:buChar char="•"/>
            </a:pPr>
            <a:endParaRPr lang="en-HK" sz="2000" dirty="0"/>
          </a:p>
        </p:txBody>
      </p:sp>
      <p:sp>
        <p:nvSpPr>
          <p:cNvPr id="5" name="Content Placeholder 2">
            <a:extLst>
              <a:ext uri="{FF2B5EF4-FFF2-40B4-BE49-F238E27FC236}">
                <a16:creationId xmlns:a16="http://schemas.microsoft.com/office/drawing/2014/main" id="{A2BB4904-67B4-46E5-9B35-E21DD23B0A8B}"/>
              </a:ext>
            </a:extLst>
          </p:cNvPr>
          <p:cNvSpPr txBox="1">
            <a:spLocks/>
          </p:cNvSpPr>
          <p:nvPr/>
        </p:nvSpPr>
        <p:spPr>
          <a:xfrm>
            <a:off x="849376" y="3954434"/>
            <a:ext cx="11088624" cy="501162"/>
          </a:xfrm>
          <a:prstGeom prst="rect">
            <a:avLst/>
          </a:prstGeom>
        </p:spPr>
        <p:txBody>
          <a:bodyPr vert="horz" lIns="91440" tIns="45720" rIns="91440" bIns="45720" rtlCol="0">
            <a:normAutofit/>
          </a:bodyPr>
          <a:lstStyle>
            <a:lvl1pPr marL="0" indent="0" algn="l" defTabSz="914332" rtl="0" eaLnBrk="1" latinLnBrk="0" hangingPunct="1">
              <a:lnSpc>
                <a:spcPct val="90000"/>
              </a:lnSpc>
              <a:spcBef>
                <a:spcPts val="1000"/>
              </a:spcBef>
              <a:buFont typeface="Arial" panose="020B0604020202020204" pitchFamily="34" charset="0"/>
              <a:buNone/>
              <a:defRPr sz="2600" b="1" i="0" kern="1200" cap="all"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HK" dirty="0"/>
              <a:t>Peer review activity – Search by </a:t>
            </a:r>
            <a:r>
              <a:rPr lang="en-HK" dirty="0" err="1"/>
              <a:t>GRoUP</a:t>
            </a:r>
            <a:r>
              <a:rPr lang="en-HK" dirty="0"/>
              <a:t> ID </a:t>
            </a:r>
            <a:r>
              <a:rPr lang="en-HK" dirty="0">
                <a:solidFill>
                  <a:srgbClr val="D6B344"/>
                </a:solidFill>
              </a:rPr>
              <a:t>– NEW!</a:t>
            </a:r>
            <a:endParaRPr lang="en-HK" dirty="0"/>
          </a:p>
        </p:txBody>
      </p:sp>
      <p:sp>
        <p:nvSpPr>
          <p:cNvPr id="7" name="Text Placeholder 5">
            <a:extLst>
              <a:ext uri="{FF2B5EF4-FFF2-40B4-BE49-F238E27FC236}">
                <a16:creationId xmlns:a16="http://schemas.microsoft.com/office/drawing/2014/main" id="{3D310E94-B899-4006-9899-7D48D25EBC56}"/>
              </a:ext>
            </a:extLst>
          </p:cNvPr>
          <p:cNvSpPr txBox="1">
            <a:spLocks/>
          </p:cNvSpPr>
          <p:nvPr/>
        </p:nvSpPr>
        <p:spPr>
          <a:xfrm>
            <a:off x="1187939" y="4590661"/>
            <a:ext cx="5407171" cy="1508085"/>
          </a:xfrm>
          <a:prstGeom prst="rect">
            <a:avLst/>
          </a:prstGeom>
        </p:spPr>
        <p:txBody>
          <a:bodyPr vert="horz" lIns="91440" tIns="45720" rIns="91440" bIns="45720" rtlCol="0">
            <a:normAutofit fontScale="92500" lnSpcReduction="10000"/>
          </a:bodyPr>
          <a:lstStyle>
            <a:lvl1pPr marL="0" indent="0" algn="l" defTabSz="914332" rtl="0" eaLnBrk="1" latinLnBrk="0" hangingPunct="1">
              <a:lnSpc>
                <a:spcPct val="90000"/>
              </a:lnSpc>
              <a:spcBef>
                <a:spcPts val="1000"/>
              </a:spcBef>
              <a:buFontTx/>
              <a:buNone/>
              <a:defRPr sz="2400" kern="1200" baseline="0">
                <a:solidFill>
                  <a:schemeClr val="tx1"/>
                </a:solidFill>
                <a:latin typeface="Noto Sans" panose="020B0502040504020204" pitchFamily="34" charset="0"/>
                <a:ea typeface="+mn-ea"/>
                <a:cs typeface="+mn-cs"/>
              </a:defRPr>
            </a:lvl1pPr>
            <a:lvl2pPr marL="210296" indent="0" algn="l" defTabSz="914332" rtl="0" eaLnBrk="1" latinLnBrk="0" hangingPunct="1">
              <a:lnSpc>
                <a:spcPct val="90000"/>
              </a:lnSpc>
              <a:spcBef>
                <a:spcPts val="500"/>
              </a:spcBef>
              <a:buFontTx/>
              <a:buNone/>
              <a:defRPr sz="2400" kern="1200">
                <a:solidFill>
                  <a:schemeClr val="tx1"/>
                </a:solidFill>
                <a:latin typeface="Open Sans" panose="020B0606030504020204"/>
                <a:ea typeface="+mn-ea"/>
                <a:cs typeface="+mn-cs"/>
              </a:defRPr>
            </a:lvl2pPr>
            <a:lvl3pPr marL="457167" indent="0" algn="l" defTabSz="914332" rtl="0" eaLnBrk="1" latinLnBrk="0" hangingPunct="1">
              <a:lnSpc>
                <a:spcPct val="90000"/>
              </a:lnSpc>
              <a:spcBef>
                <a:spcPts val="500"/>
              </a:spcBef>
              <a:buFontTx/>
              <a:buNone/>
              <a:defRPr sz="2000" kern="1200">
                <a:solidFill>
                  <a:schemeClr val="tx1"/>
                </a:solidFill>
                <a:latin typeface="Open Sans" panose="020B0606030504020204"/>
                <a:ea typeface="+mn-ea"/>
                <a:cs typeface="+mn-cs"/>
              </a:defRPr>
            </a:lvl3pPr>
            <a:lvl4pPr marL="731466" indent="0" algn="l" defTabSz="914332" rtl="0" eaLnBrk="1" latinLnBrk="0" hangingPunct="1">
              <a:lnSpc>
                <a:spcPct val="90000"/>
              </a:lnSpc>
              <a:spcBef>
                <a:spcPts val="500"/>
              </a:spcBef>
              <a:buFontTx/>
              <a:buNone/>
              <a:defRPr sz="1800" kern="1200">
                <a:solidFill>
                  <a:schemeClr val="tx1"/>
                </a:solidFill>
                <a:latin typeface="Open Sans" panose="020B0606030504020204"/>
                <a:ea typeface="+mn-ea"/>
                <a:cs typeface="+mn-cs"/>
              </a:defRPr>
            </a:lvl4pPr>
            <a:lvl5pPr marL="1005766" indent="0" algn="l" defTabSz="914332" rtl="0" eaLnBrk="1" latinLnBrk="0" hangingPunct="1">
              <a:lnSpc>
                <a:spcPct val="90000"/>
              </a:lnSpc>
              <a:spcBef>
                <a:spcPts val="500"/>
              </a:spcBef>
              <a:buFontTx/>
              <a:buNone/>
              <a:defRPr sz="1800" kern="1200">
                <a:solidFill>
                  <a:schemeClr val="tx1"/>
                </a:solidFill>
                <a:latin typeface="Open Sans" panose="020B0606030504020204"/>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HK" sz="2000" dirty="0"/>
              <a:t>Organizations recognizing reviews should use the same Group-ID to ensure all reviews appear under same header </a:t>
            </a:r>
          </a:p>
          <a:p>
            <a:pPr marL="342900" indent="-342900">
              <a:buFont typeface="Arial" panose="020B0604020202020204" pitchFamily="34" charset="0"/>
              <a:buChar char="•"/>
            </a:pPr>
            <a:r>
              <a:rPr lang="en-HK" sz="2000" dirty="0"/>
              <a:t>The organization can search for an existing group-ID to keep from creating duplicates</a:t>
            </a:r>
          </a:p>
        </p:txBody>
      </p:sp>
      <p:pic>
        <p:nvPicPr>
          <p:cNvPr id="4" name="Picture 3">
            <a:extLst>
              <a:ext uri="{FF2B5EF4-FFF2-40B4-BE49-F238E27FC236}">
                <a16:creationId xmlns:a16="http://schemas.microsoft.com/office/drawing/2014/main" id="{5240592C-AE2B-4DA6-A8AB-C86CAFF3E125}"/>
              </a:ext>
            </a:extLst>
          </p:cNvPr>
          <p:cNvPicPr>
            <a:picLocks noChangeAspect="1"/>
          </p:cNvPicPr>
          <p:nvPr/>
        </p:nvPicPr>
        <p:blipFill rotWithShape="1">
          <a:blip r:embed="rId3"/>
          <a:srcRect t="1209" r="1586" b="9546"/>
          <a:stretch/>
        </p:blipFill>
        <p:spPr>
          <a:xfrm>
            <a:off x="6595110" y="1825757"/>
            <a:ext cx="5280660" cy="1931748"/>
          </a:xfrm>
          <a:prstGeom prst="rect">
            <a:avLst/>
          </a:prstGeom>
        </p:spPr>
      </p:pic>
      <p:sp>
        <p:nvSpPr>
          <p:cNvPr id="10" name="Rectangle: Rounded Corners 9">
            <a:extLst>
              <a:ext uri="{FF2B5EF4-FFF2-40B4-BE49-F238E27FC236}">
                <a16:creationId xmlns:a16="http://schemas.microsoft.com/office/drawing/2014/main" id="{95ABD54D-63CC-4DB3-A9E5-3E6ED55ADB21}"/>
              </a:ext>
            </a:extLst>
          </p:cNvPr>
          <p:cNvSpPr/>
          <p:nvPr/>
        </p:nvSpPr>
        <p:spPr>
          <a:xfrm>
            <a:off x="9781051" y="3451860"/>
            <a:ext cx="1165860" cy="328504"/>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2" name="Picture 11">
            <a:extLst>
              <a:ext uri="{FF2B5EF4-FFF2-40B4-BE49-F238E27FC236}">
                <a16:creationId xmlns:a16="http://schemas.microsoft.com/office/drawing/2014/main" id="{DB31E526-E8B8-4A2D-B66E-D8D87A2F149D}"/>
              </a:ext>
            </a:extLst>
          </p:cNvPr>
          <p:cNvPicPr>
            <a:picLocks noChangeAspect="1"/>
          </p:cNvPicPr>
          <p:nvPr/>
        </p:nvPicPr>
        <p:blipFill>
          <a:blip r:embed="rId4"/>
          <a:stretch>
            <a:fillRect/>
          </a:stretch>
        </p:blipFill>
        <p:spPr>
          <a:xfrm>
            <a:off x="6641736" y="4391368"/>
            <a:ext cx="5407171" cy="2162869"/>
          </a:xfrm>
          <a:prstGeom prst="rect">
            <a:avLst/>
          </a:prstGeom>
        </p:spPr>
      </p:pic>
      <p:sp>
        <p:nvSpPr>
          <p:cNvPr id="14" name="Rectangle: Rounded Corners 13">
            <a:extLst>
              <a:ext uri="{FF2B5EF4-FFF2-40B4-BE49-F238E27FC236}">
                <a16:creationId xmlns:a16="http://schemas.microsoft.com/office/drawing/2014/main" id="{5E3EE33D-3202-4362-A092-260CC471F95E}"/>
              </a:ext>
            </a:extLst>
          </p:cNvPr>
          <p:cNvSpPr/>
          <p:nvPr/>
        </p:nvSpPr>
        <p:spPr>
          <a:xfrm>
            <a:off x="10492740" y="4564026"/>
            <a:ext cx="1383030" cy="248004"/>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15" name="Rectangle: Rounded Corners 14">
            <a:extLst>
              <a:ext uri="{FF2B5EF4-FFF2-40B4-BE49-F238E27FC236}">
                <a16:creationId xmlns:a16="http://schemas.microsoft.com/office/drawing/2014/main" id="{92F1896F-B40F-4278-A8EB-3DEF18507872}"/>
              </a:ext>
            </a:extLst>
          </p:cNvPr>
          <p:cNvSpPr/>
          <p:nvPr/>
        </p:nvSpPr>
        <p:spPr>
          <a:xfrm>
            <a:off x="7933972" y="5974766"/>
            <a:ext cx="1213838" cy="181130"/>
          </a:xfrm>
          <a:prstGeom prst="roundRect">
            <a:avLst/>
          </a:prstGeom>
          <a:noFill/>
          <a:ln w="19050">
            <a:solidFill>
              <a:srgbClr val="2D8D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182371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F623-65AE-45B0-9C92-78F970E0CBB7}"/>
              </a:ext>
            </a:extLst>
          </p:cNvPr>
          <p:cNvSpPr>
            <a:spLocks noGrp="1"/>
          </p:cNvSpPr>
          <p:nvPr>
            <p:ph type="title"/>
          </p:nvPr>
        </p:nvSpPr>
        <p:spPr>
          <a:xfrm>
            <a:off x="838200" y="195009"/>
            <a:ext cx="10515600" cy="1325563"/>
          </a:xfrm>
        </p:spPr>
        <p:txBody>
          <a:bodyPr/>
          <a:lstStyle/>
          <a:p>
            <a:r>
              <a:rPr lang="en-HK" dirty="0"/>
              <a:t>Peer review: Facts &amp; Figures</a:t>
            </a:r>
          </a:p>
        </p:txBody>
      </p:sp>
      <p:graphicFrame>
        <p:nvGraphicFramePr>
          <p:cNvPr id="12" name="Content Placeholder 11">
            <a:extLst>
              <a:ext uri="{FF2B5EF4-FFF2-40B4-BE49-F238E27FC236}">
                <a16:creationId xmlns:a16="http://schemas.microsoft.com/office/drawing/2014/main" id="{046D44E1-C28A-4189-A2F3-3BEBE53F5903}"/>
              </a:ext>
            </a:extLst>
          </p:cNvPr>
          <p:cNvGraphicFramePr>
            <a:graphicFrameLocks noGrp="1"/>
          </p:cNvGraphicFramePr>
          <p:nvPr>
            <p:ph sz="quarter" idx="13"/>
            <p:extLst/>
          </p:nvPr>
        </p:nvGraphicFramePr>
        <p:xfrm>
          <a:off x="812800" y="1190847"/>
          <a:ext cx="10566399" cy="4937760"/>
        </p:xfrm>
        <a:graphic>
          <a:graphicData uri="http://schemas.openxmlformats.org/drawingml/2006/table">
            <a:tbl>
              <a:tblPr firstRow="1" bandRow="1">
                <a:tableStyleId>{5C22544A-7EE6-4342-B048-85BDC9FD1C3A}</a:tableStyleId>
              </a:tblPr>
              <a:tblGrid>
                <a:gridCol w="3522133">
                  <a:extLst>
                    <a:ext uri="{9D8B030D-6E8A-4147-A177-3AD203B41FA5}">
                      <a16:colId xmlns:a16="http://schemas.microsoft.com/office/drawing/2014/main" val="932193147"/>
                    </a:ext>
                  </a:extLst>
                </a:gridCol>
                <a:gridCol w="3522133">
                  <a:extLst>
                    <a:ext uri="{9D8B030D-6E8A-4147-A177-3AD203B41FA5}">
                      <a16:colId xmlns:a16="http://schemas.microsoft.com/office/drawing/2014/main" val="2057308556"/>
                    </a:ext>
                  </a:extLst>
                </a:gridCol>
                <a:gridCol w="3522133">
                  <a:extLst>
                    <a:ext uri="{9D8B030D-6E8A-4147-A177-3AD203B41FA5}">
                      <a16:colId xmlns:a16="http://schemas.microsoft.com/office/drawing/2014/main" val="180118334"/>
                    </a:ext>
                  </a:extLst>
                </a:gridCol>
              </a:tblGrid>
              <a:tr h="178282">
                <a:tc>
                  <a:txBody>
                    <a:bodyPr/>
                    <a:lstStyle/>
                    <a:p>
                      <a:endParaRPr lang="en-HK" dirty="0"/>
                    </a:p>
                  </a:txBody>
                  <a:tcPr/>
                </a:tc>
                <a:tc>
                  <a:txBody>
                    <a:bodyPr/>
                    <a:lstStyle/>
                    <a:p>
                      <a:r>
                        <a:rPr lang="en-HK" dirty="0"/>
                        <a:t>Sept 2017</a:t>
                      </a:r>
                    </a:p>
                  </a:txBody>
                  <a:tcPr/>
                </a:tc>
                <a:tc>
                  <a:txBody>
                    <a:bodyPr/>
                    <a:lstStyle/>
                    <a:p>
                      <a:r>
                        <a:rPr lang="en-HK" dirty="0"/>
                        <a:t>Sept 2018</a:t>
                      </a:r>
                    </a:p>
                  </a:txBody>
                  <a:tcPr/>
                </a:tc>
                <a:extLst>
                  <a:ext uri="{0D108BD9-81ED-4DB2-BD59-A6C34878D82A}">
                    <a16:rowId xmlns:a16="http://schemas.microsoft.com/office/drawing/2014/main" val="401841118"/>
                  </a:ext>
                </a:extLst>
              </a:tr>
              <a:tr h="178282">
                <a:tc>
                  <a:txBody>
                    <a:bodyPr/>
                    <a:lstStyle/>
                    <a:p>
                      <a:r>
                        <a:rPr lang="en-HK" dirty="0"/>
                        <a:t>Number of </a:t>
                      </a:r>
                      <a:r>
                        <a:rPr lang="en-HK" dirty="0" err="1"/>
                        <a:t>iDs</a:t>
                      </a:r>
                      <a:r>
                        <a:rPr lang="en-HK" dirty="0"/>
                        <a:t> with peer reviews</a:t>
                      </a:r>
                    </a:p>
                  </a:txBody>
                  <a:tcPr/>
                </a:tc>
                <a:tc>
                  <a:txBody>
                    <a:bodyPr/>
                    <a:lstStyle/>
                    <a:p>
                      <a:pPr marL="0" indent="0">
                        <a:buFont typeface="Arial" panose="020B0604020202020204" pitchFamily="34" charset="0"/>
                        <a:buNone/>
                      </a:pPr>
                      <a:r>
                        <a:rPr lang="en-HK" dirty="0"/>
                        <a:t>10,837</a:t>
                      </a:r>
                    </a:p>
                  </a:txBody>
                  <a:tcPr/>
                </a:tc>
                <a:tc>
                  <a:txBody>
                    <a:bodyPr/>
                    <a:lstStyle/>
                    <a:p>
                      <a:pPr marL="0" indent="0">
                        <a:buFont typeface="Arial" panose="020B0604020202020204" pitchFamily="34" charset="0"/>
                        <a:buNone/>
                      </a:pPr>
                      <a:r>
                        <a:rPr lang="en-HK" sz="1800" b="0" i="0" kern="1200" dirty="0">
                          <a:solidFill>
                            <a:schemeClr val="dk1"/>
                          </a:solidFill>
                          <a:effectLst/>
                          <a:latin typeface="+mn-lt"/>
                          <a:ea typeface="+mn-ea"/>
                          <a:cs typeface="+mn-cs"/>
                        </a:rPr>
                        <a:t>25,415</a:t>
                      </a:r>
                      <a:endParaRPr lang="en-HK" dirty="0"/>
                    </a:p>
                  </a:txBody>
                  <a:tcPr/>
                </a:tc>
                <a:extLst>
                  <a:ext uri="{0D108BD9-81ED-4DB2-BD59-A6C34878D82A}">
                    <a16:rowId xmlns:a16="http://schemas.microsoft.com/office/drawing/2014/main" val="3494950279"/>
                  </a:ext>
                </a:extLst>
              </a:tr>
              <a:tr h="0">
                <a:tc>
                  <a:txBody>
                    <a:bodyPr/>
                    <a:lstStyle/>
                    <a:p>
                      <a:r>
                        <a:rPr lang="en-HK" dirty="0"/>
                        <a:t>Number of peer review items</a:t>
                      </a:r>
                    </a:p>
                  </a:txBody>
                  <a:tcPr/>
                </a:tc>
                <a:tc>
                  <a:txBody>
                    <a:bodyPr/>
                    <a:lstStyle/>
                    <a:p>
                      <a:r>
                        <a:rPr lang="en-HK" dirty="0"/>
                        <a:t>148,060</a:t>
                      </a:r>
                    </a:p>
                  </a:txBody>
                  <a:tcPr/>
                </a:tc>
                <a:tc>
                  <a:txBody>
                    <a:bodyPr/>
                    <a:lstStyle/>
                    <a:p>
                      <a:r>
                        <a:rPr lang="en-HK" dirty="0"/>
                        <a:t>537,556</a:t>
                      </a:r>
                    </a:p>
                  </a:txBody>
                  <a:tcPr/>
                </a:tc>
                <a:extLst>
                  <a:ext uri="{0D108BD9-81ED-4DB2-BD59-A6C34878D82A}">
                    <a16:rowId xmlns:a16="http://schemas.microsoft.com/office/drawing/2014/main" val="772365968"/>
                  </a:ext>
                </a:extLst>
              </a:tr>
              <a:tr h="262999">
                <a:tc>
                  <a:txBody>
                    <a:bodyPr/>
                    <a:lstStyle/>
                    <a:p>
                      <a:pPr marL="285750" indent="-285750">
                        <a:buFont typeface="Arial" panose="020B0604020202020204" pitchFamily="34" charset="0"/>
                        <a:buChar char="•"/>
                      </a:pPr>
                      <a:r>
                        <a:rPr lang="en-HK" dirty="0"/>
                        <a:t>Visible to everyone</a:t>
                      </a:r>
                    </a:p>
                  </a:txBody>
                  <a:tcPr/>
                </a:tc>
                <a:tc>
                  <a:txBody>
                    <a:bodyPr/>
                    <a:lstStyle/>
                    <a:p>
                      <a:r>
                        <a:rPr lang="en-HK" dirty="0"/>
                        <a:t>124,709</a:t>
                      </a:r>
                    </a:p>
                  </a:txBody>
                  <a:tcPr/>
                </a:tc>
                <a:tc>
                  <a:txBody>
                    <a:bodyPr/>
                    <a:lstStyle/>
                    <a:p>
                      <a:r>
                        <a:rPr lang="en-HK" dirty="0"/>
                        <a:t>454,523</a:t>
                      </a:r>
                    </a:p>
                  </a:txBody>
                  <a:tcPr/>
                </a:tc>
                <a:extLst>
                  <a:ext uri="{0D108BD9-81ED-4DB2-BD59-A6C34878D82A}">
                    <a16:rowId xmlns:a16="http://schemas.microsoft.com/office/drawing/2014/main" val="163808167"/>
                  </a:ext>
                </a:extLst>
              </a:tr>
              <a:tr h="0">
                <a:tc>
                  <a:txBody>
                    <a:bodyPr/>
                    <a:lstStyle/>
                    <a:p>
                      <a:pPr marL="285750" indent="-285750">
                        <a:buFont typeface="Arial" panose="020B0604020202020204" pitchFamily="34" charset="0"/>
                        <a:buChar char="•"/>
                      </a:pPr>
                      <a:r>
                        <a:rPr lang="en-HK" dirty="0"/>
                        <a:t>Visible to trusted parties</a:t>
                      </a:r>
                    </a:p>
                  </a:txBody>
                  <a:tcPr/>
                </a:tc>
                <a:tc>
                  <a:txBody>
                    <a:bodyPr/>
                    <a:lstStyle/>
                    <a:p>
                      <a:r>
                        <a:rPr lang="en-HK" dirty="0"/>
                        <a:t>5,660</a:t>
                      </a:r>
                    </a:p>
                  </a:txBody>
                  <a:tcPr/>
                </a:tc>
                <a:tc>
                  <a:txBody>
                    <a:bodyPr/>
                    <a:lstStyle/>
                    <a:p>
                      <a:r>
                        <a:rPr lang="en-HK" sz="1800" b="0" i="0" kern="1200" dirty="0">
                          <a:solidFill>
                            <a:schemeClr val="dk1"/>
                          </a:solidFill>
                          <a:effectLst/>
                          <a:latin typeface="+mn-lt"/>
                          <a:ea typeface="+mn-ea"/>
                          <a:cs typeface="+mn-cs"/>
                        </a:rPr>
                        <a:t>23,901</a:t>
                      </a:r>
                      <a:endParaRPr lang="en-HK" dirty="0"/>
                    </a:p>
                  </a:txBody>
                  <a:tcPr/>
                </a:tc>
                <a:extLst>
                  <a:ext uri="{0D108BD9-81ED-4DB2-BD59-A6C34878D82A}">
                    <a16:rowId xmlns:a16="http://schemas.microsoft.com/office/drawing/2014/main" val="3593098384"/>
                  </a:ext>
                </a:extLst>
              </a:tr>
              <a:tr h="0">
                <a:tc>
                  <a:txBody>
                    <a:bodyPr/>
                    <a:lstStyle/>
                    <a:p>
                      <a:pPr marL="285750" indent="-285750">
                        <a:buFont typeface="Arial" panose="020B0604020202020204" pitchFamily="34" charset="0"/>
                        <a:buChar char="•"/>
                      </a:pPr>
                      <a:r>
                        <a:rPr lang="en-HK" dirty="0"/>
                        <a:t>Visible to only the user</a:t>
                      </a:r>
                    </a:p>
                  </a:txBody>
                  <a:tcPr/>
                </a:tc>
                <a:tc>
                  <a:txBody>
                    <a:bodyPr/>
                    <a:lstStyle/>
                    <a:p>
                      <a:r>
                        <a:rPr lang="en-HK" dirty="0"/>
                        <a:t>17,691</a:t>
                      </a:r>
                    </a:p>
                  </a:txBody>
                  <a:tcPr/>
                </a:tc>
                <a:tc>
                  <a:txBody>
                    <a:bodyPr/>
                    <a:lstStyle/>
                    <a:p>
                      <a:r>
                        <a:rPr lang="en-HK" sz="1800" b="0" i="0" kern="1200" dirty="0">
                          <a:solidFill>
                            <a:schemeClr val="dk1"/>
                          </a:solidFill>
                          <a:effectLst/>
                          <a:latin typeface="+mn-lt"/>
                          <a:ea typeface="+mn-ea"/>
                          <a:cs typeface="+mn-cs"/>
                        </a:rPr>
                        <a:t>59,132</a:t>
                      </a:r>
                      <a:endParaRPr lang="en-HK" dirty="0"/>
                    </a:p>
                  </a:txBody>
                  <a:tcPr/>
                </a:tc>
                <a:extLst>
                  <a:ext uri="{0D108BD9-81ED-4DB2-BD59-A6C34878D82A}">
                    <a16:rowId xmlns:a16="http://schemas.microsoft.com/office/drawing/2014/main" val="2455460623"/>
                  </a:ext>
                </a:extLst>
              </a:tr>
              <a:tr h="0">
                <a:tc>
                  <a:txBody>
                    <a:bodyPr/>
                    <a:lstStyle/>
                    <a:p>
                      <a:r>
                        <a:rPr lang="en-HK" dirty="0"/>
                        <a:t>Number of peer review groups</a:t>
                      </a:r>
                    </a:p>
                  </a:txBody>
                  <a:tcPr/>
                </a:tc>
                <a:tc>
                  <a:txBody>
                    <a:bodyPr/>
                    <a:lstStyle/>
                    <a:p>
                      <a:r>
                        <a:rPr lang="en-HK" dirty="0"/>
                        <a:t>10,108</a:t>
                      </a:r>
                    </a:p>
                  </a:txBody>
                  <a:tcPr/>
                </a:tc>
                <a:tc>
                  <a:txBody>
                    <a:bodyPr/>
                    <a:lstStyle/>
                    <a:p>
                      <a:r>
                        <a:rPr lang="en-HK" dirty="0"/>
                        <a:t>18,474</a:t>
                      </a:r>
                    </a:p>
                  </a:txBody>
                  <a:tcPr/>
                </a:tc>
                <a:extLst>
                  <a:ext uri="{0D108BD9-81ED-4DB2-BD59-A6C34878D82A}">
                    <a16:rowId xmlns:a16="http://schemas.microsoft.com/office/drawing/2014/main" val="653491756"/>
                  </a:ext>
                </a:extLst>
              </a:tr>
              <a:tr h="0">
                <a:tc>
                  <a:txBody>
                    <a:bodyPr/>
                    <a:lstStyle/>
                    <a:p>
                      <a:r>
                        <a:rPr lang="en-HK" dirty="0"/>
                        <a:t>Number of unique DOIs</a:t>
                      </a:r>
                    </a:p>
                  </a:txBody>
                  <a:tcPr/>
                </a:tc>
                <a:tc>
                  <a:txBody>
                    <a:bodyPr/>
                    <a:lstStyle/>
                    <a:p>
                      <a:r>
                        <a:rPr lang="en-HK" dirty="0"/>
                        <a:t>6,948</a:t>
                      </a:r>
                    </a:p>
                  </a:txBody>
                  <a:tcPr/>
                </a:tc>
                <a:tc>
                  <a:txBody>
                    <a:bodyPr/>
                    <a:lstStyle/>
                    <a:p>
                      <a:r>
                        <a:rPr lang="en-HK" dirty="0"/>
                        <a:t>12,989</a:t>
                      </a:r>
                    </a:p>
                  </a:txBody>
                  <a:tcPr/>
                </a:tc>
                <a:extLst>
                  <a:ext uri="{0D108BD9-81ED-4DB2-BD59-A6C34878D82A}">
                    <a16:rowId xmlns:a16="http://schemas.microsoft.com/office/drawing/2014/main" val="3312206355"/>
                  </a:ext>
                </a:extLst>
              </a:tr>
              <a:tr h="472774">
                <a:tc>
                  <a:txBody>
                    <a:bodyPr/>
                    <a:lstStyle/>
                    <a:p>
                      <a:r>
                        <a:rPr lang="en-HK" dirty="0"/>
                        <a:t>Top five organizations posting peer reviews (number of reviews posted)</a:t>
                      </a:r>
                    </a:p>
                  </a:txBody>
                  <a:tcPr/>
                </a:tc>
                <a:tc>
                  <a:txBody>
                    <a:bodyPr/>
                    <a:lstStyle/>
                    <a:p>
                      <a:pPr marL="285750" indent="-285750">
                        <a:buFont typeface="Arial" panose="020B0604020202020204" pitchFamily="34" charset="0"/>
                        <a:buChar char="•"/>
                      </a:pPr>
                      <a:r>
                        <a:rPr lang="en-HK" dirty="0" err="1"/>
                        <a:t>Publons</a:t>
                      </a:r>
                      <a:r>
                        <a:rPr lang="en-HK" dirty="0"/>
                        <a:t> (135,752)</a:t>
                      </a:r>
                    </a:p>
                    <a:p>
                      <a:pPr marL="285750" indent="-285750">
                        <a:buFont typeface="Arial" panose="020B0604020202020204" pitchFamily="34" charset="0"/>
                        <a:buChar char="•"/>
                      </a:pPr>
                      <a:r>
                        <a:rPr lang="en-HK" dirty="0"/>
                        <a:t>F1000 (7,080)</a:t>
                      </a:r>
                    </a:p>
                    <a:p>
                      <a:pPr marL="285750" indent="-285750">
                        <a:buFont typeface="Arial" panose="020B0604020202020204" pitchFamily="34" charset="0"/>
                        <a:buChar char="•"/>
                      </a:pPr>
                      <a:r>
                        <a:rPr lang="en-HK" dirty="0"/>
                        <a:t>American Geophysical Union (4,365)</a:t>
                      </a:r>
                    </a:p>
                    <a:p>
                      <a:pPr marL="285750" indent="-285750">
                        <a:buFont typeface="Arial" panose="020B0604020202020204" pitchFamily="34" charset="0"/>
                        <a:buChar char="•"/>
                      </a:pPr>
                      <a:r>
                        <a:rPr lang="en-HK" dirty="0" err="1"/>
                        <a:t>eLife</a:t>
                      </a:r>
                      <a:r>
                        <a:rPr lang="en-HK" dirty="0"/>
                        <a:t> (257)</a:t>
                      </a:r>
                    </a:p>
                    <a:p>
                      <a:pPr marL="285750" indent="-285750">
                        <a:buFont typeface="Arial" panose="020B0604020202020204" pitchFamily="34" charset="0"/>
                        <a:buChar char="•"/>
                      </a:pPr>
                      <a:r>
                        <a:rPr lang="en-HK" dirty="0"/>
                        <a:t>The Society for Neuroscience (257)</a:t>
                      </a:r>
                    </a:p>
                  </a:txBody>
                  <a:tcPr/>
                </a:tc>
                <a:tc>
                  <a:txBody>
                    <a:bodyPr/>
                    <a:lstStyle/>
                    <a:p>
                      <a:pPr marL="285750" indent="-285750">
                        <a:buFont typeface="Arial" panose="020B0604020202020204" pitchFamily="34" charset="0"/>
                        <a:buChar char="•"/>
                      </a:pPr>
                      <a:r>
                        <a:rPr lang="en-HK" dirty="0" err="1"/>
                        <a:t>Publons</a:t>
                      </a:r>
                      <a:r>
                        <a:rPr lang="en-HK" dirty="0"/>
                        <a:t> (514,322)</a:t>
                      </a:r>
                    </a:p>
                    <a:p>
                      <a:pPr marL="285750" indent="-285750">
                        <a:buFont typeface="Arial" panose="020B0604020202020204" pitchFamily="34" charset="0"/>
                        <a:buChar char="•"/>
                      </a:pPr>
                      <a:r>
                        <a:rPr lang="en-HK" dirty="0"/>
                        <a:t>F1000 (13,151)</a:t>
                      </a:r>
                    </a:p>
                    <a:p>
                      <a:pPr marL="285750" indent="-285750">
                        <a:buFont typeface="Arial" panose="020B0604020202020204" pitchFamily="34" charset="0"/>
                        <a:buChar char="•"/>
                      </a:pPr>
                      <a:r>
                        <a:rPr lang="en-HK" dirty="0"/>
                        <a:t>GEMS (7,939)</a:t>
                      </a:r>
                    </a:p>
                    <a:p>
                      <a:pPr marL="285750" indent="-285750">
                        <a:buFont typeface="Arial" panose="020B0604020202020204" pitchFamily="34" charset="0"/>
                        <a:buChar char="•"/>
                      </a:pPr>
                      <a:r>
                        <a:rPr lang="en-HK" dirty="0"/>
                        <a:t>The Society for Neuroscience (503)</a:t>
                      </a:r>
                    </a:p>
                    <a:p>
                      <a:pPr marL="285750" indent="-285750">
                        <a:buFont typeface="Arial" panose="020B0604020202020204" pitchFamily="34" charset="0"/>
                        <a:buChar char="•"/>
                      </a:pPr>
                      <a:r>
                        <a:rPr lang="en-HK" dirty="0" err="1"/>
                        <a:t>eLife</a:t>
                      </a:r>
                      <a:r>
                        <a:rPr lang="en-HK" dirty="0"/>
                        <a:t> manuscript management system (414)</a:t>
                      </a:r>
                    </a:p>
                  </a:txBody>
                  <a:tcPr/>
                </a:tc>
                <a:extLst>
                  <a:ext uri="{0D108BD9-81ED-4DB2-BD59-A6C34878D82A}">
                    <a16:rowId xmlns:a16="http://schemas.microsoft.com/office/drawing/2014/main" val="1458873447"/>
                  </a:ext>
                </a:extLst>
              </a:tr>
            </a:tbl>
          </a:graphicData>
        </a:graphic>
      </p:graphicFrame>
    </p:spTree>
    <p:extLst>
      <p:ext uri="{BB962C8B-B14F-4D97-AF65-F5344CB8AC3E}">
        <p14:creationId xmlns:p14="http://schemas.microsoft.com/office/powerpoint/2010/main" val="345090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8F623-65AE-45B0-9C92-78F970E0CBB7}"/>
              </a:ext>
            </a:extLst>
          </p:cNvPr>
          <p:cNvSpPr>
            <a:spLocks noGrp="1"/>
          </p:cNvSpPr>
          <p:nvPr>
            <p:ph type="title"/>
          </p:nvPr>
        </p:nvSpPr>
        <p:spPr/>
        <p:txBody>
          <a:bodyPr/>
          <a:lstStyle/>
          <a:p>
            <a:r>
              <a:rPr lang="en-HK" dirty="0"/>
              <a:t>Peer review: Facts &amp; Figures</a:t>
            </a:r>
          </a:p>
        </p:txBody>
      </p:sp>
      <p:sp>
        <p:nvSpPr>
          <p:cNvPr id="4" name="Content Placeholder 3">
            <a:extLst>
              <a:ext uri="{FF2B5EF4-FFF2-40B4-BE49-F238E27FC236}">
                <a16:creationId xmlns:a16="http://schemas.microsoft.com/office/drawing/2014/main" id="{D39A63E6-F394-4637-AF78-7156A09F780E}"/>
              </a:ext>
            </a:extLst>
          </p:cNvPr>
          <p:cNvSpPr>
            <a:spLocks noGrp="1"/>
          </p:cNvSpPr>
          <p:nvPr>
            <p:ph sz="quarter" idx="13"/>
          </p:nvPr>
        </p:nvSpPr>
        <p:spPr/>
        <p:txBody>
          <a:bodyPr/>
          <a:lstStyle/>
          <a:p>
            <a:r>
              <a:rPr lang="en-HK" dirty="0"/>
              <a:t>How are organizations recognizing reviews?</a:t>
            </a:r>
          </a:p>
        </p:txBody>
      </p:sp>
      <p:graphicFrame>
        <p:nvGraphicFramePr>
          <p:cNvPr id="7" name="Chart 6">
            <a:extLst>
              <a:ext uri="{FF2B5EF4-FFF2-40B4-BE49-F238E27FC236}">
                <a16:creationId xmlns:a16="http://schemas.microsoft.com/office/drawing/2014/main" id="{2FD63770-B404-4926-985B-9C5C10B550A7}"/>
              </a:ext>
            </a:extLst>
          </p:cNvPr>
          <p:cNvGraphicFramePr/>
          <p:nvPr>
            <p:extLst/>
          </p:nvPr>
        </p:nvGraphicFramePr>
        <p:xfrm>
          <a:off x="924769" y="2231215"/>
          <a:ext cx="4153678" cy="346045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DD50744-6414-45A6-9F20-9015A35562FC}"/>
              </a:ext>
            </a:extLst>
          </p:cNvPr>
          <p:cNvSpPr txBox="1"/>
          <p:nvPr/>
        </p:nvSpPr>
        <p:spPr>
          <a:xfrm>
            <a:off x="5505061" y="2231215"/>
            <a:ext cx="4432041" cy="2585323"/>
          </a:xfrm>
          <a:prstGeom prst="rect">
            <a:avLst/>
          </a:prstGeom>
          <a:noFill/>
        </p:spPr>
        <p:txBody>
          <a:bodyPr wrap="square" rtlCol="0">
            <a:spAutoFit/>
          </a:bodyPr>
          <a:lstStyle/>
          <a:p>
            <a:r>
              <a:rPr lang="en-HK" b="1" dirty="0"/>
              <a:t>ORCID-enabled service provider platforms which can directly recognize reviews to ORCID records</a:t>
            </a:r>
          </a:p>
          <a:p>
            <a:pPr marL="285750" indent="-285750">
              <a:buFont typeface="Arial" panose="020B0604020202020204" pitchFamily="34" charset="0"/>
              <a:buChar char="•"/>
            </a:pPr>
            <a:r>
              <a:rPr lang="en-HK" dirty="0" err="1"/>
              <a:t>EditorialManager</a:t>
            </a:r>
            <a:r>
              <a:rPr lang="en-HK" dirty="0"/>
              <a:t> (Aries Systems)</a:t>
            </a:r>
          </a:p>
          <a:p>
            <a:pPr marL="285750" indent="-285750">
              <a:buFont typeface="Arial" panose="020B0604020202020204" pitchFamily="34" charset="0"/>
              <a:buChar char="•"/>
            </a:pPr>
            <a:r>
              <a:rPr lang="en-HK" dirty="0" err="1"/>
              <a:t>eJournalPress</a:t>
            </a:r>
            <a:r>
              <a:rPr lang="en-HK" dirty="0"/>
              <a:t> (</a:t>
            </a:r>
            <a:r>
              <a:rPr lang="en-HK" dirty="0" err="1"/>
              <a:t>eJournalPress</a:t>
            </a:r>
            <a:r>
              <a:rPr lang="en-HK" dirty="0"/>
              <a:t>)</a:t>
            </a:r>
          </a:p>
          <a:p>
            <a:pPr marL="285750" indent="-285750">
              <a:buFont typeface="Arial" panose="020B0604020202020204" pitchFamily="34" charset="0"/>
              <a:buChar char="•"/>
            </a:pPr>
            <a:r>
              <a:rPr lang="en-HK" dirty="0"/>
              <a:t>Open Research (F1000) </a:t>
            </a:r>
          </a:p>
          <a:p>
            <a:pPr marL="285750" indent="-285750">
              <a:buFont typeface="Arial" panose="020B0604020202020204" pitchFamily="34" charset="0"/>
              <a:buChar char="•"/>
            </a:pPr>
            <a:r>
              <a:rPr lang="en-HK" dirty="0" err="1"/>
              <a:t>ReView</a:t>
            </a:r>
            <a:r>
              <a:rPr lang="en-HK" dirty="0"/>
              <a:t> (</a:t>
            </a:r>
            <a:r>
              <a:rPr lang="en-HK" dirty="0" err="1"/>
              <a:t>RiverValley</a:t>
            </a:r>
            <a:r>
              <a:rPr lang="en-HK" dirty="0"/>
              <a:t> Technologies)</a:t>
            </a:r>
          </a:p>
          <a:p>
            <a:pPr marL="285750" indent="-285750">
              <a:buFont typeface="Arial" panose="020B0604020202020204" pitchFamily="34" charset="0"/>
              <a:buChar char="•"/>
            </a:pPr>
            <a:endParaRPr lang="en-HK" dirty="0">
              <a:highlight>
                <a:srgbClr val="FFFF00"/>
              </a:highlight>
            </a:endParaRPr>
          </a:p>
          <a:p>
            <a:endParaRPr lang="en-HK" dirty="0">
              <a:highlight>
                <a:srgbClr val="FFFF00"/>
              </a:highlight>
            </a:endParaRPr>
          </a:p>
        </p:txBody>
      </p:sp>
    </p:spTree>
    <p:extLst>
      <p:ext uri="{BB962C8B-B14F-4D97-AF65-F5344CB8AC3E}">
        <p14:creationId xmlns:p14="http://schemas.microsoft.com/office/powerpoint/2010/main" val="23335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1B57D-AEC4-47DA-B704-9F9E92AD21DC}"/>
              </a:ext>
            </a:extLst>
          </p:cNvPr>
          <p:cNvSpPr>
            <a:spLocks noGrp="1"/>
          </p:cNvSpPr>
          <p:nvPr>
            <p:ph type="title"/>
          </p:nvPr>
        </p:nvSpPr>
        <p:spPr/>
        <p:txBody>
          <a:bodyPr>
            <a:normAutofit/>
          </a:bodyPr>
          <a:lstStyle/>
          <a:p>
            <a:r>
              <a:rPr lang="en-HK" dirty="0"/>
              <a:t>Webinars and resources</a:t>
            </a:r>
          </a:p>
        </p:txBody>
      </p:sp>
      <p:sp>
        <p:nvSpPr>
          <p:cNvPr id="3" name="Content Placeholder 2">
            <a:extLst>
              <a:ext uri="{FF2B5EF4-FFF2-40B4-BE49-F238E27FC236}">
                <a16:creationId xmlns:a16="http://schemas.microsoft.com/office/drawing/2014/main" id="{C88D8A80-F89E-4804-B4AE-76755CA5F4F7}"/>
              </a:ext>
            </a:extLst>
          </p:cNvPr>
          <p:cNvSpPr>
            <a:spLocks noGrp="1"/>
          </p:cNvSpPr>
          <p:nvPr>
            <p:ph sz="quarter" idx="13"/>
          </p:nvPr>
        </p:nvSpPr>
        <p:spPr>
          <a:xfrm>
            <a:off x="812800" y="1560160"/>
            <a:ext cx="11112500" cy="4890598"/>
          </a:xfrm>
        </p:spPr>
        <p:txBody>
          <a:bodyPr>
            <a:normAutofit fontScale="70000" lnSpcReduction="20000"/>
          </a:bodyPr>
          <a:lstStyle/>
          <a:p>
            <a:pPr marL="0" indent="0">
              <a:lnSpc>
                <a:spcPct val="110000"/>
              </a:lnSpc>
              <a:spcBef>
                <a:spcPts val="0"/>
              </a:spcBef>
              <a:buNone/>
            </a:pPr>
            <a:r>
              <a:rPr lang="en-US" dirty="0">
                <a:solidFill>
                  <a:srgbClr val="B3D555"/>
                </a:solidFill>
              </a:rPr>
              <a:t>Upcoming webinars</a:t>
            </a:r>
            <a:br>
              <a:rPr lang="en-US" dirty="0">
                <a:solidFill>
                  <a:srgbClr val="B3D555"/>
                </a:solidFill>
              </a:rPr>
            </a:br>
            <a:r>
              <a:rPr lang="en-US" dirty="0"/>
              <a:t>October 10 (Asia-Pacific):</a:t>
            </a:r>
            <a:r>
              <a:rPr lang="en-HK" dirty="0"/>
              <a:t> </a:t>
            </a:r>
            <a:br>
              <a:rPr lang="en-HK" dirty="0"/>
            </a:br>
            <a:r>
              <a:rPr lang="en-HK" dirty="0"/>
              <a:t>Publishing community user group webinars (Dec 11 next webinar for Americas/EMEA) </a:t>
            </a:r>
            <a:br>
              <a:rPr lang="en-HK" dirty="0"/>
            </a:br>
            <a:r>
              <a:rPr lang="en-HK" dirty="0"/>
              <a:t>https://orcid.org/about/events</a:t>
            </a:r>
            <a:endParaRPr lang="en-US" dirty="0"/>
          </a:p>
          <a:p>
            <a:pPr marL="0" indent="0">
              <a:lnSpc>
                <a:spcPct val="110000"/>
              </a:lnSpc>
              <a:spcBef>
                <a:spcPts val="0"/>
              </a:spcBef>
              <a:buNone/>
            </a:pPr>
            <a:endParaRPr lang="en-US" dirty="0">
              <a:solidFill>
                <a:srgbClr val="B3D555"/>
              </a:solidFill>
            </a:endParaRPr>
          </a:p>
          <a:p>
            <a:pPr marL="0" indent="0">
              <a:lnSpc>
                <a:spcPct val="110000"/>
              </a:lnSpc>
              <a:spcBef>
                <a:spcPts val="0"/>
              </a:spcBef>
              <a:buNone/>
            </a:pPr>
            <a:r>
              <a:rPr lang="en-HK" dirty="0">
                <a:solidFill>
                  <a:srgbClr val="B3D555"/>
                </a:solidFill>
              </a:rPr>
              <a:t>ORCID in Publishing User Group</a:t>
            </a:r>
            <a:br>
              <a:rPr lang="en-US" dirty="0">
                <a:solidFill>
                  <a:srgbClr val="B3D555"/>
                </a:solidFill>
              </a:rPr>
            </a:br>
            <a:r>
              <a:rPr lang="en-US" dirty="0"/>
              <a:t>https://orcid.org/blog/2018/08/14/orcid-publishing</a:t>
            </a:r>
            <a:endParaRPr lang="en-US" dirty="0">
              <a:solidFill>
                <a:srgbClr val="B3D555"/>
              </a:solidFill>
            </a:endParaRPr>
          </a:p>
          <a:p>
            <a:pPr marL="0" indent="0">
              <a:lnSpc>
                <a:spcPct val="110000"/>
              </a:lnSpc>
              <a:spcBef>
                <a:spcPts val="0"/>
              </a:spcBef>
              <a:buNone/>
            </a:pPr>
            <a:r>
              <a:rPr lang="en-US" dirty="0">
                <a:solidFill>
                  <a:srgbClr val="B3D555"/>
                </a:solidFill>
              </a:rPr>
              <a:t>Members Support Center: Tutorials, workflows </a:t>
            </a:r>
            <a:br>
              <a:rPr lang="en-US" dirty="0">
                <a:solidFill>
                  <a:srgbClr val="B3D555"/>
                </a:solidFill>
              </a:rPr>
            </a:br>
            <a:r>
              <a:rPr lang="en-US" dirty="0"/>
              <a:t>https://members.orcid.org/api</a:t>
            </a:r>
          </a:p>
          <a:p>
            <a:pPr marL="0" indent="0">
              <a:lnSpc>
                <a:spcPct val="110000"/>
              </a:lnSpc>
              <a:spcBef>
                <a:spcPts val="0"/>
              </a:spcBef>
              <a:buNone/>
            </a:pPr>
            <a:r>
              <a:rPr lang="en-HK" dirty="0">
                <a:solidFill>
                  <a:srgbClr val="B3D555"/>
                </a:solidFill>
              </a:rPr>
              <a:t>ORCID peer review guide</a:t>
            </a:r>
            <a:br>
              <a:rPr lang="en-HK" dirty="0">
                <a:solidFill>
                  <a:srgbClr val="B3D555"/>
                </a:solidFill>
              </a:rPr>
            </a:br>
            <a:r>
              <a:rPr lang="en-HK" dirty="0"/>
              <a:t>https://members.orcid.org/api/workflow/peer-review</a:t>
            </a:r>
          </a:p>
          <a:p>
            <a:pPr marL="0" indent="0">
              <a:lnSpc>
                <a:spcPct val="110000"/>
              </a:lnSpc>
              <a:spcBef>
                <a:spcPts val="0"/>
              </a:spcBef>
              <a:buNone/>
            </a:pPr>
            <a:r>
              <a:rPr lang="en-HK" dirty="0">
                <a:solidFill>
                  <a:srgbClr val="B3D555"/>
                </a:solidFill>
              </a:rPr>
              <a:t>ORCID new service (et al) affiliations tutorial </a:t>
            </a:r>
            <a:br>
              <a:rPr lang="en-HK" dirty="0">
                <a:solidFill>
                  <a:srgbClr val="B3D555"/>
                </a:solidFill>
              </a:rPr>
            </a:br>
            <a:r>
              <a:rPr lang="en-HK" dirty="0"/>
              <a:t>https://github.com/ORCID/ORCID-Source/blob/master/orcid-api-web/tutorial/affiliations.md</a:t>
            </a:r>
          </a:p>
          <a:p>
            <a:pPr marL="0" indent="0">
              <a:lnSpc>
                <a:spcPct val="110000"/>
              </a:lnSpc>
              <a:spcBef>
                <a:spcPts val="0"/>
              </a:spcBef>
              <a:buNone/>
            </a:pPr>
            <a:r>
              <a:rPr lang="en-US" dirty="0">
                <a:solidFill>
                  <a:srgbClr val="B3D555"/>
                </a:solidFill>
              </a:rPr>
              <a:t>ORCID API users group</a:t>
            </a:r>
            <a:br>
              <a:rPr lang="en-US" dirty="0">
                <a:solidFill>
                  <a:srgbClr val="B3D555"/>
                </a:solidFill>
              </a:rPr>
            </a:br>
            <a:r>
              <a:rPr lang="en-US" dirty="0"/>
              <a:t>https://groups.google.com/group/orcid-api-users</a:t>
            </a:r>
          </a:p>
        </p:txBody>
      </p:sp>
    </p:spTree>
    <p:extLst>
      <p:ext uri="{BB962C8B-B14F-4D97-AF65-F5344CB8AC3E}">
        <p14:creationId xmlns:p14="http://schemas.microsoft.com/office/powerpoint/2010/main" val="383559313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6CE39"/>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2316</TotalTime>
  <Words>1333</Words>
  <Application>Microsoft Office PowerPoint</Application>
  <PresentationFormat>Widescreen</PresentationFormat>
  <Paragraphs>185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Noto Sans</vt:lpstr>
      <vt:lpstr>Open Sans</vt:lpstr>
      <vt:lpstr>Office Theme</vt:lpstr>
      <vt:lpstr>PowerPoint Presentation</vt:lpstr>
      <vt:lpstr>Peer review on ORCID</vt:lpstr>
      <vt:lpstr>PowerPoint Presentation</vt:lpstr>
      <vt:lpstr>Peer review on ORCID </vt:lpstr>
      <vt:lpstr>Peer review on ORCID</vt:lpstr>
      <vt:lpstr>Peer review on ORCID</vt:lpstr>
      <vt:lpstr>Peer review: Facts &amp; Figures</vt:lpstr>
      <vt:lpstr>Peer review: Facts &amp; Figures</vt:lpstr>
      <vt:lpstr>Webinars and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Linar</dc:creator>
  <cp:lastModifiedBy>atw</cp:lastModifiedBy>
  <cp:revision>161</cp:revision>
  <cp:lastPrinted>2017-01-19T11:53:34Z</cp:lastPrinted>
  <dcterms:created xsi:type="dcterms:W3CDTF">2016-10-01T00:06:23Z</dcterms:created>
  <dcterms:modified xsi:type="dcterms:W3CDTF">2018-09-14T03:27:46Z</dcterms:modified>
</cp:coreProperties>
</file>