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1"/>
    <p:sldMasterId id="2147483712" r:id="rId2"/>
    <p:sldMasterId id="2147483714" r:id="rId3"/>
  </p:sldMasterIdLst>
  <p:notesMasterIdLst>
    <p:notesMasterId r:id="rId15"/>
  </p:notesMasterIdLst>
  <p:sldIdLst>
    <p:sldId id="256" r:id="rId4"/>
    <p:sldId id="269" r:id="rId5"/>
    <p:sldId id="258" r:id="rId6"/>
    <p:sldId id="268" r:id="rId7"/>
    <p:sldId id="270" r:id="rId8"/>
    <p:sldId id="271" r:id="rId9"/>
    <p:sldId id="260" r:id="rId10"/>
    <p:sldId id="262" r:id="rId11"/>
    <p:sldId id="263" r:id="rId12"/>
    <p:sldId id="264" r:id="rId13"/>
    <p:sldId id="267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ce Meadows" initials="" lastIdx="4" clrIdx="0"/>
  <p:cmAuthor id="1" name="Robert Peter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6CBACC-C475-4218-B8AA-520DE621F09D}">
  <a:tblStyle styleId="{5B6CBACC-C475-4218-B8AA-520DE621F09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9E9"/>
          </a:solidFill>
        </a:fill>
      </a:tcStyle>
    </a:wholeTbl>
    <a:band1H>
      <a:tcTxStyle/>
      <a:tcStyle>
        <a:tcBdr/>
        <a:fill>
          <a:solidFill>
            <a:srgbClr val="D0D0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0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0"/>
    <p:restoredTop sz="94543"/>
  </p:normalViewPr>
  <p:slideViewPr>
    <p:cSldViewPr snapToGrid="0" snapToObjects="1">
      <p:cViewPr varScale="1">
        <p:scale>
          <a:sx n="83" d="100"/>
          <a:sy n="83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7T07:23:54.846" idx="1">
    <p:pos x="395" y="0"/>
    <p:text>+a.meadows@orcid.org updated with content
_Assigned to Alice Meadows_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Relationship Id="rId3" Type="http://schemas.openxmlformats.org/officeDocument/2006/relationships/hyperlink" Target="https://docs.google.com/presentation/d/1RwMRjd_SUTFKtV6-kYAddx7FuipxZ19cLOO2LHxCV6o/edit?usp=sharing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5b24a22fb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35b24a22fb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35b24a22fb_2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189370fa1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189370fa1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f4700c93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f4700c93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429fa7d68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429fa7d68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42ddfb604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42ddfb604b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OBO see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https://docs.google.com/presentation/d/1RwMRjd_SUTFKtV6-kYAddx7FuipxZ19cLOO2LHxCV6o/edit?usp=sharing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Enables simple integrations from members to pass off complex processing to service providers.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</a:t>
            </a:r>
            <a:endParaRPr/>
          </a:p>
        </p:txBody>
      </p:sp>
      <p:sp>
        <p:nvSpPr>
          <p:cNvPr id="424" name="Google Shape;424;g42ddfb604b_0_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f4700c93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f4700c93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225a949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4225a949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age">
  <p:cSld name="Title pag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1820987" y="4085488"/>
            <a:ext cx="6713415" cy="50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1820987" y="4616940"/>
            <a:ext cx="6724244" cy="50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1820987" y="5624145"/>
            <a:ext cx="6724244" cy="50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3735753" y="6193176"/>
            <a:ext cx="3043199" cy="283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5"/>
          </p:nvPr>
        </p:nvSpPr>
        <p:spPr>
          <a:xfrm>
            <a:off x="3735753" y="6401543"/>
            <a:ext cx="3043199" cy="2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6"/>
          </p:nvPr>
        </p:nvSpPr>
        <p:spPr>
          <a:xfrm>
            <a:off x="3735753" y="6605571"/>
            <a:ext cx="3043199" cy="2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Head, subhead &amp; body copy">
  <p:cSld name="Alternate Head, subhead &amp; body cop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609600" y="405301"/>
            <a:ext cx="7935629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609600" y="1562101"/>
            <a:ext cx="7924800" cy="5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2"/>
          </p:nvPr>
        </p:nvSpPr>
        <p:spPr>
          <a:xfrm>
            <a:off x="890955" y="2172679"/>
            <a:ext cx="7643445" cy="343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text page">
  <p:cSld name="Bullet text pag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09600" y="405301"/>
            <a:ext cx="7924800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09600" y="15621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ision (static)">
  <p:cSld name="1_Vision (static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686332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609600" y="405301"/>
            <a:ext cx="7924800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609600" y="15621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609600" y="405301"/>
            <a:ext cx="7935629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(static)">
  <p:cSld name="Vision (static)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686332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 txBox="1"/>
          <p:nvPr/>
        </p:nvSpPr>
        <p:spPr>
          <a:xfrm>
            <a:off x="468923" y="1359877"/>
            <a:ext cx="8206155" cy="4910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89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ORCID’S VISION</a:t>
            </a:r>
            <a:r>
              <a:rPr lang="en"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 A WORLD WHERE ALL WHO PARTICIPATE IN RESEARCH, SCHOLARSHIP, AND INNOVATION ARE UNIQUELY IDENTIFIED AND CONNECTED TO THEIR CONTRIBUTIONS AND AFFILIATIONS ACROSS TIME, DISCIPLINES, AND BORDERS.</a:t>
            </a:r>
            <a:endParaRPr sz="1900"/>
          </a:p>
          <a:p>
            <a:pPr marL="0" marR="0" lvl="0" indent="0" algn="ctr" rtl="0">
              <a:lnSpc>
                <a:spcPct val="22083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609600" y="405301"/>
            <a:ext cx="7935629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609600" y="1578709"/>
            <a:ext cx="7935629" cy="42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ported graphic or chart">
  <p:cSld name="Large imported graphic or char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609600" y="405301"/>
            <a:ext cx="7935629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22"/>
          <p:cNvSpPr>
            <a:spLocks noGrp="1"/>
          </p:cNvSpPr>
          <p:nvPr>
            <p:ph type="pic" idx="2"/>
          </p:nvPr>
        </p:nvSpPr>
        <p:spPr>
          <a:xfrm>
            <a:off x="609600" y="15621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+ Text">
  <p:cSld name="Side image +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3122343" y="405301"/>
            <a:ext cx="5422887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3122615" y="1562100"/>
            <a:ext cx="541178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>
            <a:spLocks noGrp="1"/>
          </p:cNvSpPr>
          <p:nvPr>
            <p:ph type="pic" idx="2"/>
          </p:nvPr>
        </p:nvSpPr>
        <p:spPr>
          <a:xfrm>
            <a:off x="0" y="1"/>
            <a:ext cx="3048000" cy="6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1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1143000" y="112183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pen Sans SemiBold"/>
              <a:buNone/>
              <a:defRPr sz="8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1143000" y="3602568"/>
            <a:ext cx="6858000" cy="1655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630239" y="366185"/>
            <a:ext cx="78867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>
            <a:off x="630239" y="1680633"/>
            <a:ext cx="3868737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2"/>
          </p:nvPr>
        </p:nvSpPr>
        <p:spPr>
          <a:xfrm>
            <a:off x="630239" y="2506133"/>
            <a:ext cx="3868737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3"/>
          </p:nvPr>
        </p:nvSpPr>
        <p:spPr>
          <a:xfrm>
            <a:off x="4629151" y="1680633"/>
            <a:ext cx="3887788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4"/>
          </p:nvPr>
        </p:nvSpPr>
        <p:spPr>
          <a:xfrm>
            <a:off x="4629151" y="2506133"/>
            <a:ext cx="3887788" cy="36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9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page">
  <p:cSld name="Title p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9"/>
          <p:cNvSpPr txBox="1">
            <a:spLocks noGrp="1"/>
          </p:cNvSpPr>
          <p:nvPr>
            <p:ph type="body" idx="1"/>
          </p:nvPr>
        </p:nvSpPr>
        <p:spPr>
          <a:xfrm>
            <a:off x="1820985" y="4085487"/>
            <a:ext cx="6713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body" idx="2"/>
          </p:nvPr>
        </p:nvSpPr>
        <p:spPr>
          <a:xfrm>
            <a:off x="1820986" y="4616939"/>
            <a:ext cx="6724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3"/>
          </p:nvPr>
        </p:nvSpPr>
        <p:spPr>
          <a:xfrm>
            <a:off x="1820986" y="5624145"/>
            <a:ext cx="6724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body" idx="4"/>
          </p:nvPr>
        </p:nvSpPr>
        <p:spPr>
          <a:xfrm>
            <a:off x="3735754" y="6193176"/>
            <a:ext cx="3043200" cy="2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70"/>
              <a:buFont typeface="Arial"/>
              <a:buNone/>
              <a:defRPr sz="127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5"/>
          </p:nvPr>
        </p:nvSpPr>
        <p:spPr>
          <a:xfrm>
            <a:off x="3735754" y="6401541"/>
            <a:ext cx="30432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99"/>
              <a:buFont typeface="Arial"/>
              <a:buNone/>
              <a:defRPr sz="1099" b="0" i="1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body" idx="6"/>
          </p:nvPr>
        </p:nvSpPr>
        <p:spPr>
          <a:xfrm>
            <a:off x="3735754" y="6605569"/>
            <a:ext cx="30432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ion (static)">
  <p:cSld name="Vision (static)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0"/>
          <p:cNvSpPr txBox="1"/>
          <p:nvPr/>
        </p:nvSpPr>
        <p:spPr>
          <a:xfrm>
            <a:off x="468923" y="1359877"/>
            <a:ext cx="82062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89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Open Sans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ORCID’S VISION</a:t>
            </a:r>
            <a:r>
              <a:rPr lang="en"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IS A WORLD WHERE ALL WHO PARTICIPATE IN RESEARCH, SCHOLARSHIP, AND INNOVATION ARE UNIQUELY IDENTIFIED AND CONNECTED TO THEIR CONTRIBUTIONS AND AFFILIATIONS ACROSS TIME, DISCIPLINES, AND BORDERS.</a:t>
            </a:r>
            <a:endParaRPr/>
          </a:p>
          <a:p>
            <a:pPr marL="0" marR="0" lvl="0" indent="0" algn="ctr" rtl="0">
              <a:lnSpc>
                <a:spcPct val="294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1" descr="D:\Workspace II\Brian\orcid\new project\letterhead\sources\lin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3464"/>
            <a:ext cx="9143314" cy="4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1" descr="C:\Users\videlizard\Pictures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90" y="260352"/>
            <a:ext cx="1990236" cy="69504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1"/>
          <p:cNvSpPr txBox="1">
            <a:spLocks noGrp="1"/>
          </p:cNvSpPr>
          <p:nvPr>
            <p:ph type="title"/>
          </p:nvPr>
        </p:nvSpPr>
        <p:spPr>
          <a:xfrm>
            <a:off x="969264" y="137160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body" idx="1"/>
          </p:nvPr>
        </p:nvSpPr>
        <p:spPr>
          <a:xfrm>
            <a:off x="971500" y="2377440"/>
            <a:ext cx="35661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41"/>
          <p:cNvSpPr txBox="1">
            <a:spLocks noGrp="1"/>
          </p:cNvSpPr>
          <p:nvPr>
            <p:ph type="body" idx="2"/>
          </p:nvPr>
        </p:nvSpPr>
        <p:spPr>
          <a:xfrm>
            <a:off x="4716020" y="2377440"/>
            <a:ext cx="3566100" cy="37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41"/>
          <p:cNvSpPr txBox="1">
            <a:spLocks noGrp="1"/>
          </p:cNvSpPr>
          <p:nvPr>
            <p:ph type="dt" idx="10"/>
          </p:nvPr>
        </p:nvSpPr>
        <p:spPr>
          <a:xfrm>
            <a:off x="17939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sldNum" idx="12"/>
          </p:nvPr>
        </p:nvSpPr>
        <p:spPr>
          <a:xfrm>
            <a:off x="687632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bin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ported graphic or chart">
  <p:cSld name="Large imported graphic or char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2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42"/>
          <p:cNvSpPr>
            <a:spLocks noGrp="1"/>
          </p:cNvSpPr>
          <p:nvPr>
            <p:ph type="pic" idx="2"/>
          </p:nvPr>
        </p:nvSpPr>
        <p:spPr>
          <a:xfrm>
            <a:off x="609600" y="15621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228600" marR="0" lvl="0" indent="-38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38912" marR="0" lvl="1" indent="-706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60120" marR="0" lvl="3" indent="-83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34440" marR="0" lvl="4" indent="-787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4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Head, subhead &amp; body copy">
  <p:cSld name="Alternate Head, subhead &amp; body cop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44"/>
          <p:cNvSpPr txBox="1">
            <a:spLocks noGrp="1"/>
          </p:cNvSpPr>
          <p:nvPr>
            <p:ph type="body" idx="1"/>
          </p:nvPr>
        </p:nvSpPr>
        <p:spPr>
          <a:xfrm>
            <a:off x="609600" y="1562101"/>
            <a:ext cx="7924800" cy="5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4"/>
          <p:cNvSpPr txBox="1">
            <a:spLocks noGrp="1"/>
          </p:cNvSpPr>
          <p:nvPr>
            <p:ph type="body" idx="2"/>
          </p:nvPr>
        </p:nvSpPr>
        <p:spPr>
          <a:xfrm>
            <a:off x="890954" y="2172678"/>
            <a:ext cx="7643400" cy="3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5"/>
          <p:cNvSpPr txBox="1">
            <a:spLocks noGrp="1"/>
          </p:cNvSpPr>
          <p:nvPr>
            <p:ph type="dt" idx="10"/>
          </p:nvPr>
        </p:nvSpPr>
        <p:spPr>
          <a:xfrm>
            <a:off x="17939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45"/>
          <p:cNvSpPr txBox="1">
            <a:spLocks noGrp="1"/>
          </p:cNvSpPr>
          <p:nvPr>
            <p:ph type="sldNum" idx="12"/>
          </p:nvPr>
        </p:nvSpPr>
        <p:spPr>
          <a:xfrm>
            <a:off x="687632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image + Text">
  <p:cSld name="Side image + 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6"/>
          <p:cNvSpPr txBox="1">
            <a:spLocks noGrp="1"/>
          </p:cNvSpPr>
          <p:nvPr>
            <p:ph type="title"/>
          </p:nvPr>
        </p:nvSpPr>
        <p:spPr>
          <a:xfrm>
            <a:off x="3122341" y="405302"/>
            <a:ext cx="54228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body" idx="1"/>
          </p:nvPr>
        </p:nvSpPr>
        <p:spPr>
          <a:xfrm>
            <a:off x="3122613" y="1562100"/>
            <a:ext cx="5411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46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613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L="228600" marR="0" lvl="0" indent="-38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38912" marR="0" lvl="1" indent="-706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60120" marR="0" lvl="3" indent="-83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34440" marR="0" lvl="4" indent="-787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hoto">
  <p:cSld name="Full photo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1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228600" marR="0" lvl="0" indent="-381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38912" marR="0" lvl="1" indent="-706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60120" marR="0" lvl="3" indent="-83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34440" marR="0" lvl="4" indent="-787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8"/>
          <p:cNvSpPr>
            <a:spLocks noGrp="1"/>
          </p:cNvSpPr>
          <p:nvPr>
            <p:ph type="pic" idx="2"/>
          </p:nvPr>
        </p:nvSpPr>
        <p:spPr>
          <a:xfrm>
            <a:off x="969270" y="4069080"/>
            <a:ext cx="73437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228600" marR="0" lvl="0" indent="-38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38912" marR="0" lvl="1" indent="-7061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960120" marR="0" lvl="3" indent="-838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234440" marR="0" lvl="4" indent="-787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6" name="Google Shape;216;p48" descr="D:\Workspace II\Brian\orcid\new project\letterhead\sources\lin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33464"/>
            <a:ext cx="9143314" cy="4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8" descr="C:\Users\videlizard\Pictures\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86" y="260352"/>
            <a:ext cx="1990236" cy="69504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8"/>
          <p:cNvSpPr txBox="1">
            <a:spLocks noGrp="1"/>
          </p:cNvSpPr>
          <p:nvPr>
            <p:ph type="title"/>
          </p:nvPr>
        </p:nvSpPr>
        <p:spPr>
          <a:xfrm>
            <a:off x="969264" y="137160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9" name="Google Shape;219;p48"/>
          <p:cNvSpPr txBox="1">
            <a:spLocks noGrp="1"/>
          </p:cNvSpPr>
          <p:nvPr>
            <p:ph type="body" idx="1"/>
          </p:nvPr>
        </p:nvSpPr>
        <p:spPr>
          <a:xfrm>
            <a:off x="969264" y="2377440"/>
            <a:ext cx="73152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1DB8E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C1DB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48"/>
          <p:cNvSpPr txBox="1">
            <a:spLocks noGrp="1"/>
          </p:cNvSpPr>
          <p:nvPr>
            <p:ph type="dt" idx="10"/>
          </p:nvPr>
        </p:nvSpPr>
        <p:spPr>
          <a:xfrm>
            <a:off x="17939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48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sldNum" idx="12"/>
          </p:nvPr>
        </p:nvSpPr>
        <p:spPr>
          <a:xfrm>
            <a:off x="6876320" y="6356352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48"/>
          <p:cNvSpPr/>
          <p:nvPr/>
        </p:nvSpPr>
        <p:spPr>
          <a:xfrm>
            <a:off x="229643" y="3625588"/>
            <a:ext cx="285900" cy="285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8"/>
          <p:cNvSpPr/>
          <p:nvPr/>
        </p:nvSpPr>
        <p:spPr>
          <a:xfrm rot="10800000" flipH="1">
            <a:off x="8659268" y="3625439"/>
            <a:ext cx="214200" cy="285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6126481"/>
            <a:ext cx="9144000" cy="72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09600" y="1578709"/>
            <a:ext cx="7935629" cy="42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609600" y="405301"/>
            <a:ext cx="7935629" cy="984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SemiBold"/>
              <a:buNone/>
              <a:defRPr sz="40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2400"/>
            </a:lvl9pPr>
          </a:lstStyle>
          <a:p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1951" y="6258628"/>
            <a:ext cx="495300" cy="49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3"/>
          <p:cNvCxnSpPr/>
          <p:nvPr/>
        </p:nvCxnSpPr>
        <p:spPr>
          <a:xfrm>
            <a:off x="-27708" y="6139183"/>
            <a:ext cx="924296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/>
          <p:nvPr/>
        </p:nvSpPr>
        <p:spPr>
          <a:xfrm>
            <a:off x="0" y="6126480"/>
            <a:ext cx="9144000" cy="72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8"/>
          <p:cNvSpPr txBox="1">
            <a:spLocks noGrp="1"/>
          </p:cNvSpPr>
          <p:nvPr>
            <p:ph type="body" idx="1"/>
          </p:nvPr>
        </p:nvSpPr>
        <p:spPr>
          <a:xfrm>
            <a:off x="609599" y="1578708"/>
            <a:ext cx="7935600" cy="4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title"/>
          </p:nvPr>
        </p:nvSpPr>
        <p:spPr>
          <a:xfrm>
            <a:off x="609599" y="405302"/>
            <a:ext cx="79356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71" name="Google Shape;171;p3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1950" y="6258626"/>
            <a:ext cx="494990" cy="494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38"/>
          <p:cNvCxnSpPr/>
          <p:nvPr/>
        </p:nvCxnSpPr>
        <p:spPr>
          <a:xfrm>
            <a:off x="-27709" y="6139182"/>
            <a:ext cx="9243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l.haak@orcid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9"/>
          <p:cNvSpPr txBox="1">
            <a:spLocks noGrp="1"/>
          </p:cNvSpPr>
          <p:nvPr>
            <p:ph type="body" idx="1"/>
          </p:nvPr>
        </p:nvSpPr>
        <p:spPr>
          <a:xfrm>
            <a:off x="257175" y="4107000"/>
            <a:ext cx="86169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dirty="0" smtClean="0"/>
              <a:t>COMMUNITIES OF PRACTICE MATTER</a:t>
            </a:r>
            <a:endParaRPr sz="1900" dirty="0"/>
          </a:p>
          <a:p>
            <a:pPr marL="0" marR="0" lvl="0" indent="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69"/>
          <p:cNvSpPr txBox="1">
            <a:spLocks noGrp="1"/>
          </p:cNvSpPr>
          <p:nvPr>
            <p:ph type="body" idx="2"/>
          </p:nvPr>
        </p:nvSpPr>
        <p:spPr>
          <a:xfrm>
            <a:off x="1329675" y="4617000"/>
            <a:ext cx="75444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r>
              <a:rPr lang="en-US" sz="1900" dirty="0" smtClean="0"/>
              <a:t>NETHERLANDS WORKSHOP, UTRECHT</a:t>
            </a:r>
            <a:r>
              <a:rPr lang="en" sz="1900" dirty="0" smtClean="0"/>
              <a:t>| </a:t>
            </a:r>
            <a:r>
              <a:rPr lang="en" sz="1900" dirty="0"/>
              <a:t>SEPTEMBER </a:t>
            </a:r>
            <a:r>
              <a:rPr lang="en" sz="1900" dirty="0" smtClean="0"/>
              <a:t>2</a:t>
            </a:r>
            <a:r>
              <a:rPr lang="en-US" sz="1900" dirty="0" smtClean="0"/>
              <a:t>8</a:t>
            </a:r>
            <a:r>
              <a:rPr lang="en" sz="1900" dirty="0" smtClean="0"/>
              <a:t>, </a:t>
            </a:r>
            <a:r>
              <a:rPr lang="en" sz="1900" dirty="0"/>
              <a:t>2018</a:t>
            </a:r>
            <a:endParaRPr sz="1900" dirty="0"/>
          </a:p>
          <a:p>
            <a:pPr marL="0" marR="0" lvl="0" indent="0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0920" y="5159946"/>
            <a:ext cx="24897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Laurel L Haak, PhD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Executive Director, ORCID</a:t>
            </a: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l.haak@orcid.org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https://0000-0001-5109-3700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984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PILOT </a:t>
            </a:r>
            <a:r>
              <a:rPr lang="en-US" dirty="0" smtClean="0"/>
              <a:t>PROGRAMS</a:t>
            </a:r>
            <a:endParaRPr dirty="0"/>
          </a:p>
        </p:txBody>
      </p:sp>
      <p:sp>
        <p:nvSpPr>
          <p:cNvPr id="435" name="Google Shape;435;p77"/>
          <p:cNvSpPr txBox="1">
            <a:spLocks noGrp="1"/>
          </p:cNvSpPr>
          <p:nvPr>
            <p:ph type="body" idx="1"/>
          </p:nvPr>
        </p:nvSpPr>
        <p:spPr>
          <a:xfrm>
            <a:off x="609600" y="1046825"/>
            <a:ext cx="8355106" cy="457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dirty="0" smtClean="0"/>
              <a:t>API </a:t>
            </a:r>
            <a:r>
              <a:rPr lang="en" dirty="0" smtClean="0"/>
              <a:t>3.0_rc1 </a:t>
            </a:r>
            <a:r>
              <a:rPr lang="en" dirty="0"/>
              <a:t>is available </a:t>
            </a:r>
            <a:r>
              <a:rPr lang="en" dirty="0" smtClean="0"/>
              <a:t>now</a:t>
            </a:r>
            <a:r>
              <a:rPr lang="en-US" dirty="0" smtClean="0"/>
              <a:t> and supports new affiliation types and section for research resources.  </a:t>
            </a:r>
            <a:r>
              <a:rPr lang="en-US" u="sng" dirty="0" smtClean="0"/>
              <a:t>Test program launching in October</a:t>
            </a: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endParaRPr dirty="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dirty="0" smtClean="0"/>
              <a:t>API </a:t>
            </a:r>
            <a:r>
              <a:rPr lang="en" dirty="0" smtClean="0"/>
              <a:t>3.0_rc2 </a:t>
            </a:r>
            <a:r>
              <a:rPr lang="en-US" dirty="0" smtClean="0"/>
              <a:t>will support On Behalf Of workflows (User and Token Delegation).  </a:t>
            </a:r>
            <a:r>
              <a:rPr lang="en-US" u="sng" dirty="0" smtClean="0"/>
              <a:t>Soliciting interest in pilot project 4Q 2019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0"/>
          <p:cNvSpPr txBox="1">
            <a:spLocks noGrp="1"/>
          </p:cNvSpPr>
          <p:nvPr>
            <p:ph type="title"/>
          </p:nvPr>
        </p:nvSpPr>
        <p:spPr>
          <a:xfrm>
            <a:off x="42900" y="0"/>
            <a:ext cx="9058200" cy="984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OF PRACTICE</a:t>
            </a:r>
            <a:endParaRPr/>
          </a:p>
        </p:txBody>
      </p:sp>
      <p:pic>
        <p:nvPicPr>
          <p:cNvPr id="456" name="Google Shape;45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7800" y="1137000"/>
            <a:ext cx="5797475" cy="47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297" y="1559859"/>
            <a:ext cx="7935629" cy="3266373"/>
          </a:xfrm>
        </p:spPr>
        <p:txBody>
          <a:bodyPr/>
          <a:lstStyle/>
          <a:p>
            <a:r>
              <a:rPr lang="en-US" dirty="0" smtClean="0"/>
              <a:t>ORCID is charged by the community with making real the</a:t>
            </a:r>
            <a:r>
              <a:rPr lang="en-US" dirty="0"/>
              <a:t> </a:t>
            </a:r>
            <a:r>
              <a:rPr lang="en-US" dirty="0" smtClean="0"/>
              <a:t>vision </a:t>
            </a:r>
            <a:r>
              <a:rPr lang="en-US" dirty="0"/>
              <a:t>of identifier-enabled research information infrastructure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040393" y="6297284"/>
            <a:ext cx="463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https://</a:t>
            </a:r>
            <a:r>
              <a:rPr lang="en-US" sz="1800" dirty="0" err="1">
                <a:solidFill>
                  <a:schemeClr val="tx1"/>
                </a:solidFill>
              </a:rPr>
              <a:t>orcid.org</a:t>
            </a:r>
            <a:r>
              <a:rPr lang="en-US" sz="1800" dirty="0">
                <a:solidFill>
                  <a:schemeClr val="tx1"/>
                </a:solidFill>
              </a:rPr>
              <a:t>/about/what-is-</a:t>
            </a:r>
            <a:r>
              <a:rPr lang="en-US" sz="1800" dirty="0" err="1">
                <a:solidFill>
                  <a:schemeClr val="tx1"/>
                </a:solidFill>
              </a:rPr>
              <a:t>orcid</a:t>
            </a:r>
            <a:r>
              <a:rPr lang="en-US" sz="1800" dirty="0">
                <a:solidFill>
                  <a:schemeClr val="tx1"/>
                </a:solidFill>
              </a:rPr>
              <a:t>/mission</a:t>
            </a:r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1"/>
          <p:cNvSpPr txBox="1"/>
          <p:nvPr/>
        </p:nvSpPr>
        <p:spPr>
          <a:xfrm>
            <a:off x="5118975" y="6408225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Source; Wikimedia</a:t>
            </a:r>
            <a:endParaRPr/>
          </a:p>
        </p:txBody>
      </p:sp>
      <p:pic>
        <p:nvPicPr>
          <p:cNvPr id="393" name="Google Shape;393;p71"/>
          <p:cNvPicPr preferRelativeResize="0"/>
          <p:nvPr/>
        </p:nvPicPr>
        <p:blipFill rotWithShape="1">
          <a:blip r:embed="rId3">
            <a:alphaModFix/>
          </a:blip>
          <a:srcRect t="14283" b="-8935"/>
          <a:stretch/>
        </p:blipFill>
        <p:spPr>
          <a:xfrm>
            <a:off x="533400" y="984600"/>
            <a:ext cx="8077201" cy="547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ENGAGEMENT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01784" y="1545151"/>
            <a:ext cx="7643445" cy="3690238"/>
          </a:xfrm>
        </p:spPr>
        <p:txBody>
          <a:bodyPr/>
          <a:lstStyle/>
          <a:p>
            <a:r>
              <a:rPr lang="en-US" dirty="0" smtClean="0"/>
              <a:t>TRANSPARENT</a:t>
            </a:r>
          </a:p>
          <a:p>
            <a:r>
              <a:rPr lang="en-US" dirty="0" smtClean="0"/>
              <a:t>OPEN</a:t>
            </a:r>
          </a:p>
          <a:p>
            <a:r>
              <a:rPr lang="en-US" dirty="0" smtClean="0"/>
              <a:t>TRUSTED</a:t>
            </a:r>
          </a:p>
          <a:p>
            <a:r>
              <a:rPr lang="en-US" dirty="0" smtClean="0"/>
              <a:t>NON-PROPRIETARY</a:t>
            </a:r>
          </a:p>
          <a:p>
            <a:r>
              <a:rPr lang="en-US" dirty="0" smtClean="0"/>
              <a:t>RESEARCHER CONTROL</a:t>
            </a:r>
          </a:p>
          <a:p>
            <a:r>
              <a:rPr lang="en-US" dirty="0" smtClean="0"/>
              <a:t>SUSTAINABLE</a:t>
            </a:r>
          </a:p>
          <a:p>
            <a:r>
              <a:rPr lang="en-US" dirty="0" smtClean="0"/>
              <a:t>PERSISTENT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40393" y="6297284"/>
            <a:ext cx="463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https://</a:t>
            </a:r>
            <a:r>
              <a:rPr lang="en-US" sz="1800" dirty="0" err="1">
                <a:solidFill>
                  <a:schemeClr val="tx1"/>
                </a:solidFill>
              </a:rPr>
              <a:t>orcid.org</a:t>
            </a:r>
            <a:r>
              <a:rPr lang="en-US" sz="1800" dirty="0">
                <a:solidFill>
                  <a:schemeClr val="tx1"/>
                </a:solidFill>
              </a:rPr>
              <a:t>/about/what-is-</a:t>
            </a:r>
            <a:r>
              <a:rPr lang="en-US" sz="1800" dirty="0" err="1">
                <a:solidFill>
                  <a:schemeClr val="tx1"/>
                </a:solidFill>
              </a:rPr>
              <a:t>orcid</a:t>
            </a:r>
            <a:r>
              <a:rPr lang="en-US" sz="1800" dirty="0">
                <a:solidFill>
                  <a:schemeClr val="tx1"/>
                </a:solidFill>
              </a:rPr>
              <a:t>/mission</a:t>
            </a: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4595"/>
            <a:ext cx="8337176" cy="984739"/>
          </a:xfrm>
        </p:spPr>
        <p:txBody>
          <a:bodyPr/>
          <a:lstStyle/>
          <a:p>
            <a:r>
              <a:rPr lang="en-US" dirty="0" smtClean="0"/>
              <a:t>VISION: WHAT ARE WE BUILDING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09600" y="1760302"/>
            <a:ext cx="7643445" cy="3439136"/>
          </a:xfrm>
        </p:spPr>
        <p:txBody>
          <a:bodyPr/>
          <a:lstStyle/>
          <a:p>
            <a:pPr marL="228600" indent="0"/>
            <a:r>
              <a:rPr lang="en-US" sz="3600" smtClean="0"/>
              <a:t>A world </a:t>
            </a:r>
            <a:r>
              <a:rPr lang="en-US" sz="3600" dirty="0"/>
              <a:t>where all who participate in research, scholarship, and innovation are uniquely identified and connected to their contributions across disciplines, borders, and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40393" y="6297284"/>
            <a:ext cx="463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https://</a:t>
            </a:r>
            <a:r>
              <a:rPr lang="en-US" sz="1800" dirty="0" err="1">
                <a:solidFill>
                  <a:schemeClr val="tx1"/>
                </a:solidFill>
              </a:rPr>
              <a:t>orcid.org</a:t>
            </a:r>
            <a:r>
              <a:rPr lang="en-US" sz="1800" dirty="0">
                <a:solidFill>
                  <a:schemeClr val="tx1"/>
                </a:solidFill>
              </a:rPr>
              <a:t>/about/what-is-</a:t>
            </a:r>
            <a:r>
              <a:rPr lang="en-US" sz="1800" dirty="0" err="1">
                <a:solidFill>
                  <a:schemeClr val="tx1"/>
                </a:solidFill>
              </a:rPr>
              <a:t>orcid</a:t>
            </a:r>
            <a:r>
              <a:rPr lang="en-US" sz="1800" dirty="0">
                <a:solidFill>
                  <a:schemeClr val="tx1"/>
                </a:solidFill>
              </a:rPr>
              <a:t>/mission</a:t>
            </a:r>
          </a:p>
        </p:txBody>
      </p:sp>
    </p:spTree>
    <p:extLst>
      <p:ext uri="{BB962C8B-B14F-4D97-AF65-F5344CB8AC3E}">
        <p14:creationId xmlns:p14="http://schemas.microsoft.com/office/powerpoint/2010/main" val="134891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CONNECTIONS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40659" y="1264534"/>
            <a:ext cx="8462682" cy="3439136"/>
          </a:xfrm>
        </p:spPr>
        <p:txBody>
          <a:bodyPr/>
          <a:lstStyle/>
          <a:p>
            <a:pPr marL="228600" indent="0"/>
            <a:r>
              <a:rPr lang="en-US" sz="3600" dirty="0"/>
              <a:t>ORCID enables </a:t>
            </a:r>
            <a:r>
              <a:rPr lang="en-US" sz="3600" b="1" dirty="0"/>
              <a:t>connections</a:t>
            </a:r>
            <a:r>
              <a:rPr lang="en-US" sz="3600" dirty="0"/>
              <a:t> between individual researchers (via their ORCID </a:t>
            </a:r>
            <a:r>
              <a:rPr lang="en-US" sz="3600" dirty="0" err="1"/>
              <a:t>iD</a:t>
            </a:r>
            <a:r>
              <a:rPr lang="en-US" sz="3600" dirty="0"/>
              <a:t>) and their activities and affiliations (via other identifiers and APIs), which are </a:t>
            </a:r>
            <a:r>
              <a:rPr lang="en-US" sz="3600" b="1" dirty="0" smtClean="0"/>
              <a:t>asserted</a:t>
            </a:r>
            <a:r>
              <a:rPr lang="en-US" sz="3600" dirty="0" smtClean="0"/>
              <a:t> </a:t>
            </a:r>
            <a:r>
              <a:rPr lang="en-US" sz="3600" dirty="0"/>
              <a:t>either by the researcher, or with their permission, by ORCID members.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1405" y="6149677"/>
            <a:ext cx="5811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https://</a:t>
            </a:r>
            <a:r>
              <a:rPr lang="en-US" sz="1800" dirty="0" err="1">
                <a:solidFill>
                  <a:schemeClr val="tx1"/>
                </a:solidFill>
              </a:rPr>
              <a:t>orcid.org</a:t>
            </a:r>
            <a:r>
              <a:rPr lang="en-US" sz="1800" dirty="0">
                <a:solidFill>
                  <a:schemeClr val="tx1"/>
                </a:solidFill>
              </a:rPr>
              <a:t>/blog/2018/06/13/assertion-assurance-pathways-what-are-they-and-why-do-they-matter</a:t>
            </a:r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3"/>
          <p:cNvSpPr txBox="1">
            <a:spLocks noGrp="1"/>
          </p:cNvSpPr>
          <p:nvPr>
            <p:ph type="title"/>
          </p:nvPr>
        </p:nvSpPr>
        <p:spPr>
          <a:xfrm>
            <a:off x="627603" y="0"/>
            <a:ext cx="7888800" cy="984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ANATOMY OF AN ASSERTION</a:t>
            </a:r>
            <a:endParaRPr/>
          </a:p>
        </p:txBody>
      </p:sp>
      <p:sp>
        <p:nvSpPr>
          <p:cNvPr id="405" name="Google Shape;405;p73"/>
          <p:cNvSpPr txBox="1">
            <a:spLocks noGrp="1"/>
          </p:cNvSpPr>
          <p:nvPr>
            <p:ph type="body" idx="1"/>
          </p:nvPr>
        </p:nvSpPr>
        <p:spPr>
          <a:xfrm>
            <a:off x="536425" y="984600"/>
            <a:ext cx="8296800" cy="457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"/>
              <a:t>Who is the </a:t>
            </a:r>
            <a:r>
              <a:rPr lang="en" b="1"/>
              <a:t>person</a:t>
            </a:r>
            <a:r>
              <a:rPr lang="en"/>
              <a:t> (ORCID iD)</a:t>
            </a:r>
            <a:endParaRPr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/>
              <a:t>What is the </a:t>
            </a:r>
            <a:r>
              <a:rPr lang="en" b="1"/>
              <a:t>item</a:t>
            </a:r>
            <a:r>
              <a:rPr lang="en"/>
              <a:t> (and its PID) the person is connected to?</a:t>
            </a:r>
            <a:endParaRPr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/>
              <a:t>Who </a:t>
            </a:r>
            <a:r>
              <a:rPr lang="en" b="1"/>
              <a:t>made this connection</a:t>
            </a:r>
            <a:r>
              <a:rPr lang="en"/>
              <a:t> (and what is their PID)? </a:t>
            </a:r>
            <a:endParaRPr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/>
              <a:t>Who </a:t>
            </a:r>
            <a:r>
              <a:rPr lang="en" b="1"/>
              <a:t>added this information</a:t>
            </a:r>
            <a:r>
              <a:rPr lang="en"/>
              <a:t> to the ORCID record (and what is their PID)?</a:t>
            </a:r>
            <a:endParaRPr/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"/>
              <a:t>Who is </a:t>
            </a:r>
            <a:r>
              <a:rPr lang="en" b="1"/>
              <a:t>responsible for maintaining the item metadata</a:t>
            </a:r>
            <a:r>
              <a:rPr lang="en"/>
              <a:t> (and what is their PID)?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b="1"/>
          </a:p>
        </p:txBody>
      </p:sp>
      <p:sp>
        <p:nvSpPr>
          <p:cNvPr id="4" name="Rectangle 3"/>
          <p:cNvSpPr/>
          <p:nvPr/>
        </p:nvSpPr>
        <p:spPr>
          <a:xfrm>
            <a:off x="2361405" y="6149677"/>
            <a:ext cx="5811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https://</a:t>
            </a:r>
            <a:r>
              <a:rPr lang="en-US" sz="1800" dirty="0" err="1">
                <a:solidFill>
                  <a:schemeClr val="tx1"/>
                </a:solidFill>
              </a:rPr>
              <a:t>orcid.org</a:t>
            </a:r>
            <a:r>
              <a:rPr lang="en-US" sz="1800" dirty="0">
                <a:solidFill>
                  <a:schemeClr val="tx1"/>
                </a:solidFill>
              </a:rPr>
              <a:t>/blog/2018/06/13/assertion-assurance-pathways-what-are-they-and-why-do-they-matter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5"/>
          <p:cNvSpPr txBox="1">
            <a:spLocks noGrp="1"/>
          </p:cNvSpPr>
          <p:nvPr>
            <p:ph type="title"/>
          </p:nvPr>
        </p:nvSpPr>
        <p:spPr>
          <a:xfrm>
            <a:off x="627603" y="0"/>
            <a:ext cx="7888800" cy="984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BEHALF OF USER</a:t>
            </a:r>
            <a:endParaRPr/>
          </a:p>
        </p:txBody>
      </p:sp>
      <p:sp>
        <p:nvSpPr>
          <p:cNvPr id="418" name="Google Shape;418;p75"/>
          <p:cNvSpPr txBox="1">
            <a:spLocks noGrp="1"/>
          </p:cNvSpPr>
          <p:nvPr>
            <p:ph type="body" idx="1"/>
          </p:nvPr>
        </p:nvSpPr>
        <p:spPr>
          <a:xfrm>
            <a:off x="609600" y="1046825"/>
            <a:ext cx="7924800" cy="457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419" name="Google Shape;419;p75"/>
          <p:cNvSpPr txBox="1"/>
          <p:nvPr/>
        </p:nvSpPr>
        <p:spPr>
          <a:xfrm>
            <a:off x="311700" y="10552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D6E71"/>
                </a:solidFill>
                <a:latin typeface="Open Sans"/>
                <a:ea typeface="Open Sans"/>
                <a:cs typeface="Open Sans"/>
                <a:sym typeface="Open Sans"/>
              </a:rPr>
              <a:t>Distinguishes between user assertions and member assertions.</a:t>
            </a:r>
            <a:endParaRPr sz="3000">
              <a:solidFill>
                <a:srgbClr val="6D6E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>
              <a:solidFill>
                <a:srgbClr val="6D6E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3000">
              <a:solidFill>
                <a:srgbClr val="6D6E7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3000">
              <a:solidFill>
                <a:srgbClr val="6D6E7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0" name="Google Shape;42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250" y="2442976"/>
            <a:ext cx="7301500" cy="34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6"/>
          <p:cNvSpPr txBox="1">
            <a:spLocks noGrp="1"/>
          </p:cNvSpPr>
          <p:nvPr>
            <p:ph type="title"/>
          </p:nvPr>
        </p:nvSpPr>
        <p:spPr>
          <a:xfrm>
            <a:off x="311700" y="23301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Behalf Of Token Delegation</a:t>
            </a:r>
            <a:endParaRPr/>
          </a:p>
        </p:txBody>
      </p:sp>
      <p:sp>
        <p:nvSpPr>
          <p:cNvPr id="427" name="Google Shape;427;p76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28" name="Google Shape;428;p76"/>
          <p:cNvSpPr txBox="1">
            <a:spLocks noGrp="1"/>
          </p:cNvSpPr>
          <p:nvPr>
            <p:ph type="body" idx="1"/>
          </p:nvPr>
        </p:nvSpPr>
        <p:spPr>
          <a:xfrm>
            <a:off x="311700" y="9965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Enables one member to pass permissions to another member that they work with. Distinguishes which member is responsible for the assertion and which member wrote to the record.</a:t>
            </a:r>
            <a:br>
              <a:rPr lang="en" sz="2400"/>
            </a:br>
            <a:endParaRPr sz="2400"/>
          </a:p>
        </p:txBody>
      </p:sp>
      <p:pic>
        <p:nvPicPr>
          <p:cNvPr id="429" name="Google Shape;42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600" y="2555601"/>
            <a:ext cx="8185100" cy="34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CIDnew1">
  <a:themeElements>
    <a:clrScheme name="Custom 21">
      <a:dk1>
        <a:srgbClr val="A6CE38"/>
      </a:dk1>
      <a:lt1>
        <a:srgbClr val="FFFFFF"/>
      </a:lt1>
      <a:dk2>
        <a:srgbClr val="6D6E71"/>
      </a:dk2>
      <a:lt2>
        <a:srgbClr val="EEECE1"/>
      </a:lt2>
      <a:accent1>
        <a:srgbClr val="328CAF"/>
      </a:accent1>
      <a:accent2>
        <a:srgbClr val="D97536"/>
      </a:accent2>
      <a:accent3>
        <a:srgbClr val="905489"/>
      </a:accent3>
      <a:accent4>
        <a:srgbClr val="D6B143"/>
      </a:accent4>
      <a:accent5>
        <a:srgbClr val="A7A9AC"/>
      </a:accent5>
      <a:accent6>
        <a:srgbClr val="58595B"/>
      </a:accent6>
      <a:hlink>
        <a:srgbClr val="FEFF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CID 2">
      <a:dk1>
        <a:srgbClr val="A6CE38"/>
      </a:dk1>
      <a:lt1>
        <a:srgbClr val="FFFFFF"/>
      </a:lt1>
      <a:dk2>
        <a:srgbClr val="6D6E71"/>
      </a:dk2>
      <a:lt2>
        <a:srgbClr val="EEECE1"/>
      </a:lt2>
      <a:accent1>
        <a:srgbClr val="328CAF"/>
      </a:accent1>
      <a:accent2>
        <a:srgbClr val="D97536"/>
      </a:accent2>
      <a:accent3>
        <a:srgbClr val="905489"/>
      </a:accent3>
      <a:accent4>
        <a:srgbClr val="D6B143"/>
      </a:accent4>
      <a:accent5>
        <a:srgbClr val="A7A9AC"/>
      </a:accent5>
      <a:accent6>
        <a:srgbClr val="58595B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335</Words>
  <Application>Microsoft Macintosh PowerPoint</Application>
  <PresentationFormat>On-screen Show (4:3)</PresentationFormat>
  <Paragraphs>49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Cabin</vt:lpstr>
      <vt:lpstr>Open Sans</vt:lpstr>
      <vt:lpstr>Calibri</vt:lpstr>
      <vt:lpstr>Open Sans SemiBold</vt:lpstr>
      <vt:lpstr>Simple Light</vt:lpstr>
      <vt:lpstr>ORCIDnew1</vt:lpstr>
      <vt:lpstr>Office Theme</vt:lpstr>
      <vt:lpstr>PowerPoint Presentation</vt:lpstr>
      <vt:lpstr>ORCID is charged by the community with making real the vision of identifier-enabled research information infrastructure</vt:lpstr>
      <vt:lpstr>PowerPoint Presentation</vt:lpstr>
      <vt:lpstr>PRINCIPLES OF ENGAGEMENT</vt:lpstr>
      <vt:lpstr>VISION: WHAT ARE WE BUILDING</vt:lpstr>
      <vt:lpstr>MAKING CONNECTIONS</vt:lpstr>
      <vt:lpstr>ANATOMY OF AN ASSERTION</vt:lpstr>
      <vt:lpstr>ON BEHALF OF USER</vt:lpstr>
      <vt:lpstr>On Behalf Of Token Delegation</vt:lpstr>
      <vt:lpstr>PILOT PROGRAMS</vt:lpstr>
      <vt:lpstr>COMMUNITY OF PRACTICE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Laure Haak</cp:lastModifiedBy>
  <cp:revision>5</cp:revision>
  <dcterms:modified xsi:type="dcterms:W3CDTF">2018-09-28T08:18:25Z</dcterms:modified>
</cp:coreProperties>
</file>