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30"/>
  </p:notesMasterIdLst>
  <p:sldIdLst>
    <p:sldId id="313" r:id="rId2"/>
    <p:sldId id="337" r:id="rId3"/>
    <p:sldId id="321" r:id="rId4"/>
    <p:sldId id="316" r:id="rId5"/>
    <p:sldId id="331" r:id="rId6"/>
    <p:sldId id="332" r:id="rId7"/>
    <p:sldId id="333" r:id="rId8"/>
    <p:sldId id="328" r:id="rId9"/>
    <p:sldId id="334" r:id="rId10"/>
    <p:sldId id="335" r:id="rId11"/>
    <p:sldId id="336" r:id="rId12"/>
    <p:sldId id="329" r:id="rId13"/>
    <p:sldId id="330" r:id="rId14"/>
    <p:sldId id="338" r:id="rId15"/>
    <p:sldId id="339" r:id="rId16"/>
    <p:sldId id="340" r:id="rId17"/>
    <p:sldId id="342" r:id="rId18"/>
    <p:sldId id="341" r:id="rId19"/>
    <p:sldId id="344" r:id="rId20"/>
    <p:sldId id="343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FF00"/>
    <a:srgbClr val="FF9900"/>
    <a:srgbClr val="FF66FF"/>
    <a:srgbClr val="66FFFF"/>
    <a:srgbClr val="00FFCC"/>
    <a:srgbClr val="B2B2B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6405" autoAdjust="0"/>
  </p:normalViewPr>
  <p:slideViewPr>
    <p:cSldViewPr>
      <p:cViewPr varScale="1">
        <p:scale>
          <a:sx n="96" d="100"/>
          <a:sy n="96" d="100"/>
        </p:scale>
        <p:origin x="176" y="77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5C86E-7744-4860-A38B-89D02F97F4EC}" type="datetimeFigureOut">
              <a:rPr lang="es-CO" smtClean="0"/>
              <a:t>25/09/19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4ACB-9315-42ED-8B56-27D696D887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61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4ACB-9315-42ED-8B56-27D696D8871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606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E401A-CE3E-4216-8903-E04502C31BD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E3FD7-53BD-4444-826A-1736D36A32E4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35334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7019-8CEB-437A-81BC-4D995B6F642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754F5-4F36-49D7-AC58-4DABBF11A149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95913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340A-B9DB-45BC-BE9F-6A4441267BB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0B0EC-9E38-4167-BC01-29DAB12919F9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9233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4337-1A01-4236-B6B7-FA1F600C4F74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88343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A2DD-8B3B-4512-99AA-0269B91ED70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48392-4EA6-4AA2-A60D-F912B426A2C6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77198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00AE-37D4-4AEB-A4A1-DFD06AC6D7F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5A57B-F8CB-4974-8D5D-B1C217E5F677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17349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E76C-BE25-48D6-A5E0-E0BA726C538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08547-3B44-471F-BA80-858811869AD6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03059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67A4-D755-4CAD-B7B7-85EE2CB1DB9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ECBA8-3113-45BD-BF1E-DF4084ADD804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77199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3ED5-03B1-463F-A292-7AD8E069865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7E85-A388-47CA-979F-CDF0B9991D69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269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4898-B7FF-4931-8547-13F2E0091F0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3FFEB-E0D7-4E01-B108-9D2D3A86674A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7033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3B13-7BDD-4807-BB47-F97FF9165E6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D6141-F125-4266-9DA8-ABEFF27AEC9D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55599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A685-CBAE-4171-823E-A9FEE784742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61575-7DB5-45A7-8C72-DFFA5D06FD5D}" type="slidenum">
              <a:rPr lang="es-ES" altLang="es-CO"/>
              <a:pPr/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36831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1CF00-F4F9-4393-9D3A-796B6503B14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25/9/19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11E07F-B5D8-428D-B101-FD035CA1F7AA}" type="slidenum">
              <a:rPr lang="es-ES" altLang="es-CO" smtClean="0">
                <a:cs typeface="Arial" panose="020B0604020202020204" pitchFamily="34" charset="0"/>
              </a:rPr>
              <a:pPr/>
              <a:t>‹Nº›</a:t>
            </a:fld>
            <a:endParaRPr lang="es-ES" altLang="es-CO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servatoriocienciometria.usta.edu.co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usta_investig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channel/UCQqSroUBUEdKKdQe8Jd92vg" TargetMode="External"/><Relationship Id="rId5" Type="http://schemas.openxmlformats.org/officeDocument/2006/relationships/hyperlink" Target="http://unidadinvestigacion.usta.edu.co/" TargetMode="External"/><Relationship Id="rId4" Type="http://schemas.openxmlformats.org/officeDocument/2006/relationships/hyperlink" Target="https://www.facebook.com/Unidad-de-Investigaci%C3%B3n-USTA-35330000848034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4" y="-53313"/>
            <a:ext cx="9252520" cy="69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7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44408" y="6669360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105558-7512-BC49-A1F6-7536566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93217A-2832-6C4B-8E73-78CC73478EF7}"/>
              </a:ext>
            </a:extLst>
          </p:cNvPr>
          <p:cNvSpPr txBox="1"/>
          <p:nvPr/>
        </p:nvSpPr>
        <p:spPr>
          <a:xfrm>
            <a:off x="179512" y="259179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Plataformas Colciencias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AC473C-6632-6B47-A6E7-2CA96F0E384D}"/>
              </a:ext>
            </a:extLst>
          </p:cNvPr>
          <p:cNvSpPr txBox="1"/>
          <p:nvPr/>
        </p:nvSpPr>
        <p:spPr>
          <a:xfrm>
            <a:off x="467544" y="138106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 Institucionalizar el uso del identificador único de autor ORCID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9AAC1E-1C03-6D4B-9520-371704DB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3286554"/>
            <a:ext cx="67183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44408" y="6669360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105558-7512-BC49-A1F6-7536566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93217A-2832-6C4B-8E73-78CC73478EF7}"/>
              </a:ext>
            </a:extLst>
          </p:cNvPr>
          <p:cNvSpPr txBox="1"/>
          <p:nvPr/>
        </p:nvSpPr>
        <p:spPr>
          <a:xfrm>
            <a:off x="179512" y="259179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Repositorio Institucional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AC473C-6632-6B47-A6E7-2CA96F0E384D}"/>
              </a:ext>
            </a:extLst>
          </p:cNvPr>
          <p:cNvSpPr txBox="1"/>
          <p:nvPr/>
        </p:nvSpPr>
        <p:spPr>
          <a:xfrm>
            <a:off x="467544" y="138106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 Institucionalizar el uso del identificador único de autor ORCID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A74D5D-FA3A-BA4D-889F-4BAFED17D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633" y="2033051"/>
            <a:ext cx="4048175" cy="35223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83AD0A-792B-1840-A5BA-562606CDA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633" y="5555209"/>
            <a:ext cx="2680952" cy="1330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4AC75A-4BBC-6B4A-9EEC-C2ADD2AFF7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875"/>
          <a:stretch/>
        </p:blipFill>
        <p:spPr>
          <a:xfrm>
            <a:off x="51077" y="3394492"/>
            <a:ext cx="4800479" cy="18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8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4C0E20-CC1C-C640-9385-A8E64F542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93" y="2497817"/>
            <a:ext cx="5069668" cy="359056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43B4268-C219-4F4E-8B13-51A1E526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8AA8FD8-44A7-4745-9044-B5B64CE5DF9A}"/>
              </a:ext>
            </a:extLst>
          </p:cNvPr>
          <p:cNvSpPr txBox="1"/>
          <p:nvPr/>
        </p:nvSpPr>
        <p:spPr>
          <a:xfrm>
            <a:off x="467544" y="138106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 Institucionalizar el uso del identificador único de autor ORCID</a:t>
            </a:r>
          </a:p>
        </p:txBody>
      </p:sp>
    </p:spTree>
    <p:extLst>
      <p:ext uri="{BB962C8B-B14F-4D97-AF65-F5344CB8AC3E}">
        <p14:creationId xmlns:p14="http://schemas.microsoft.com/office/powerpoint/2010/main" val="103279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0618514-E5C2-864B-A628-0BEE95BE4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510159"/>
            <a:ext cx="4608512" cy="310584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 Institucionalizar el uso del identificador único de autor ORCID</a:t>
            </a:r>
          </a:p>
        </p:txBody>
      </p:sp>
    </p:spTree>
    <p:extLst>
      <p:ext uri="{BB962C8B-B14F-4D97-AF65-F5344CB8AC3E}">
        <p14:creationId xmlns:p14="http://schemas.microsoft.com/office/powerpoint/2010/main" val="372075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s ppt 2019 -18 marzo (1)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98007" cy="687453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A8B22AA-78FA-F240-923E-85FD7452A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33" y="1772816"/>
            <a:ext cx="730191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8000" b="1" dirty="0"/>
              <a:t>Y todo lo anterior </a:t>
            </a:r>
          </a:p>
          <a:p>
            <a:pPr lvl="0" algn="ctr" eaLnBrk="0" hangingPunct="0"/>
            <a:r>
              <a:rPr lang="es-CO" sz="8000" b="1" dirty="0"/>
              <a:t>¿Para qué?</a:t>
            </a:r>
            <a:endParaRPr kumimoji="0" lang="es-CO" altLang="ja-JP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11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1. Visibilidad e indexación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831097-1E80-4441-BCBA-4F82D482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1" y="2090285"/>
            <a:ext cx="2258293" cy="30473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042453-1EF1-7D46-963A-411D62E02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364" y="2751257"/>
            <a:ext cx="6085236" cy="12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2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1. Visibilidad e indexación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558A29-9B27-C64E-8623-6EABBAE0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2147420"/>
            <a:ext cx="3269690" cy="27447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E20346-D94A-C346-917B-18F360D91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07" y="2538820"/>
            <a:ext cx="4254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1. Visibilidad e indexación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D8CE51-A9BF-954C-ABCE-FFE22EFF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83618"/>
            <a:ext cx="5613976" cy="3785741"/>
          </a:xfrm>
          <a:prstGeom prst="rect">
            <a:avLst/>
          </a:prstGeom>
        </p:spPr>
      </p:pic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42900">
            <a:off x="289078" y="2714582"/>
            <a:ext cx="1421954" cy="14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1. Visibilidad e indexación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B73ED9-5A7C-1B4B-BEF0-1AD766BDE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96" y="1965841"/>
            <a:ext cx="6948264" cy="3621115"/>
          </a:xfrm>
          <a:prstGeom prst="rect">
            <a:avLst/>
          </a:prstGeom>
        </p:spPr>
      </p:pic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42900">
            <a:off x="5869189" y="4065475"/>
            <a:ext cx="1421954" cy="14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1. Visibilidad e indexación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B73ED9-5A7C-1B4B-BEF0-1AD766BDE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96" y="1965841"/>
            <a:ext cx="6948264" cy="3621115"/>
          </a:xfrm>
          <a:prstGeom prst="rect">
            <a:avLst/>
          </a:prstGeom>
        </p:spPr>
      </p:pic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42900">
            <a:off x="5869189" y="4065475"/>
            <a:ext cx="1421954" cy="14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s ppt 2019 -18 marzo (1)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98007" cy="687453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A8B22AA-78FA-F240-923E-85FD7452A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33" y="1844824"/>
            <a:ext cx="73019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4800" b="1" dirty="0"/>
              <a:t>ORCID: Estrategia de gestión del conocimiento y visibilidad científica</a:t>
            </a:r>
            <a:endParaRPr kumimoji="0" lang="es-CO" altLang="ja-JP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0F6763A-289C-AE4A-8744-12F928EFD55E}"/>
              </a:ext>
            </a:extLst>
          </p:cNvPr>
          <p:cNvSpPr txBox="1"/>
          <p:nvPr/>
        </p:nvSpPr>
        <p:spPr>
          <a:xfrm>
            <a:off x="364019" y="429309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Por: Camilo A. Corchuelo R. </a:t>
            </a:r>
          </a:p>
          <a:p>
            <a:pPr algn="ctr"/>
            <a:r>
              <a:rPr lang="es-CO" sz="3200" dirty="0"/>
              <a:t>Dirección de Investigación e Innovación – Sede Principal</a:t>
            </a:r>
          </a:p>
        </p:txBody>
      </p:sp>
    </p:spTree>
    <p:extLst>
      <p:ext uri="{BB962C8B-B14F-4D97-AF65-F5344CB8AC3E}">
        <p14:creationId xmlns:p14="http://schemas.microsoft.com/office/powerpoint/2010/main" val="807721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1. Visibilidad e indexación</a:t>
            </a:r>
          </a:p>
        </p:txBody>
      </p:sp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542900">
            <a:off x="5869189" y="4065475"/>
            <a:ext cx="1421954" cy="14219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E39201A-6471-8C49-9797-FBE0E4B10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962571"/>
            <a:ext cx="5383608" cy="47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1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Gestión del conocimiento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25CFAA7-9F16-7846-8D10-1545B1B46F35}"/>
              </a:ext>
            </a:extLst>
          </p:cNvPr>
          <p:cNvSpPr txBox="1"/>
          <p:nvPr/>
        </p:nvSpPr>
        <p:spPr>
          <a:xfrm>
            <a:off x="-21231" y="2151871"/>
            <a:ext cx="682547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+mn-lt"/>
              </a:rPr>
              <a:t>      La mayoría de las interacciones con la  API dependen de  </a:t>
            </a:r>
          </a:p>
          <a:p>
            <a:r>
              <a:rPr lang="es-ES" sz="2000" dirty="0">
                <a:latin typeface="+mn-lt"/>
              </a:rPr>
              <a:t>      permisos otorgados por el usuario</a:t>
            </a:r>
          </a:p>
          <a:p>
            <a:endParaRPr lang="en-US" sz="2000" dirty="0">
              <a:latin typeface="+mn-lt"/>
              <a:cs typeface="Gill Sans MT" charset="0"/>
            </a:endParaRPr>
          </a:p>
          <a:p>
            <a:pPr marL="457200" indent="-457200">
              <a:buClr>
                <a:srgbClr val="A4CD39"/>
              </a:buClr>
              <a:buSzPct val="150000"/>
              <a:buFont typeface="Arial" charset="0"/>
              <a:buChar char="•"/>
            </a:pPr>
            <a:r>
              <a:rPr lang="en-US" sz="2000" dirty="0" err="1">
                <a:latin typeface="+mn-lt"/>
                <a:cs typeface="Gill Sans Light"/>
              </a:rPr>
              <a:t>Obtener</a:t>
            </a:r>
            <a:r>
              <a:rPr lang="en-US" sz="2000" dirty="0">
                <a:latin typeface="+mn-lt"/>
                <a:cs typeface="Gill Sans Light"/>
              </a:rPr>
              <a:t> el ORCID </a:t>
            </a:r>
            <a:r>
              <a:rPr lang="en-US" sz="2000" dirty="0" err="1">
                <a:latin typeface="+mn-lt"/>
                <a:cs typeface="Gill Sans Light"/>
              </a:rPr>
              <a:t>iD</a:t>
            </a:r>
            <a:r>
              <a:rPr lang="en-US" sz="2000" dirty="0">
                <a:latin typeface="+mn-lt"/>
                <a:cs typeface="Gill Sans Light"/>
              </a:rPr>
              <a:t> </a:t>
            </a:r>
          </a:p>
          <a:p>
            <a:pPr marL="800100" lvl="1" indent="-342900">
              <a:spcAft>
                <a:spcPts val="600"/>
              </a:spcAft>
              <a:buClr>
                <a:srgbClr val="A4CD39"/>
              </a:buClr>
              <a:buFont typeface="Wingdings" charset="2"/>
              <a:buChar char="§"/>
            </a:pPr>
            <a:r>
              <a:rPr lang="en-US" sz="2000" dirty="0">
                <a:latin typeface="+mn-lt"/>
                <a:cs typeface="Gill Sans Light"/>
              </a:rPr>
              <a:t>Scope: </a:t>
            </a:r>
            <a:r>
              <a:rPr lang="en-US" sz="2000" i="1" dirty="0">
                <a:solidFill>
                  <a:srgbClr val="7EB606"/>
                </a:solidFill>
                <a:latin typeface="+mn-lt"/>
                <a:cs typeface="Gill Sans Light"/>
              </a:rPr>
              <a:t>/authenticate</a:t>
            </a:r>
          </a:p>
          <a:p>
            <a:pPr marL="342900" indent="-342900">
              <a:buClr>
                <a:srgbClr val="A4CD39"/>
              </a:buClr>
              <a:buFont typeface="Wingdings" charset="2"/>
              <a:buChar char="§"/>
            </a:pPr>
            <a:r>
              <a:rPr lang="en-US" sz="2000" dirty="0">
                <a:latin typeface="+mn-lt"/>
                <a:cs typeface="Gill Sans Light"/>
              </a:rPr>
              <a:t>Leer inf. del </a:t>
            </a:r>
            <a:r>
              <a:rPr lang="en-US" sz="2000" dirty="0" err="1">
                <a:latin typeface="+mn-lt"/>
                <a:cs typeface="Gill Sans Light"/>
              </a:rPr>
              <a:t>registro</a:t>
            </a:r>
            <a:endParaRPr lang="en-US" sz="2000" dirty="0">
              <a:latin typeface="+mn-lt"/>
              <a:cs typeface="Gill Sans Light"/>
            </a:endParaRPr>
          </a:p>
          <a:p>
            <a:pPr marL="800100" lvl="1" indent="-342900">
              <a:buClr>
                <a:srgbClr val="A4CD39"/>
              </a:buClr>
              <a:buSzPct val="50000"/>
              <a:buFont typeface="Wingdings" charset="2"/>
              <a:buChar char="q"/>
            </a:pPr>
            <a:r>
              <a:rPr lang="en-US" sz="2000" dirty="0">
                <a:latin typeface="+mn-lt"/>
                <a:cs typeface="Gill Sans Light"/>
              </a:rPr>
              <a:t>Scope: </a:t>
            </a:r>
            <a:r>
              <a:rPr lang="en-US" sz="2000" i="1" dirty="0">
                <a:solidFill>
                  <a:srgbClr val="7EB606"/>
                </a:solidFill>
                <a:latin typeface="+mn-lt"/>
                <a:cs typeface="Gill Sans Light"/>
              </a:rPr>
              <a:t>/read-limited</a:t>
            </a:r>
          </a:p>
          <a:p>
            <a:pPr marL="800100" lvl="1" indent="-342900">
              <a:buClr>
                <a:srgbClr val="A4CD39"/>
              </a:buClr>
              <a:buSzPct val="50000"/>
              <a:buFont typeface="Wingdings" charset="2"/>
              <a:buChar char="q"/>
            </a:pPr>
            <a:r>
              <a:rPr lang="en-US" sz="2000" i="1" dirty="0">
                <a:latin typeface="+mn-lt"/>
                <a:cs typeface="Gill Sans Light"/>
              </a:rPr>
              <a:t>Call: </a:t>
            </a:r>
            <a:r>
              <a:rPr lang="en-US" sz="2000" i="1" dirty="0">
                <a:solidFill>
                  <a:srgbClr val="7EB606"/>
                </a:solidFill>
                <a:latin typeface="+mn-lt"/>
                <a:cs typeface="Gill Sans Light"/>
              </a:rPr>
              <a:t>GET</a:t>
            </a:r>
          </a:p>
          <a:p>
            <a:pPr marL="342900" indent="-342900">
              <a:buClr>
                <a:srgbClr val="A4CD39"/>
              </a:buClr>
              <a:buFont typeface="Wingdings" charset="2"/>
              <a:buChar char="§"/>
            </a:pPr>
            <a:r>
              <a:rPr lang="en-US" sz="2000" dirty="0" err="1">
                <a:latin typeface="+mn-lt"/>
                <a:cs typeface="Gill Sans Light"/>
              </a:rPr>
              <a:t>Agregar</a:t>
            </a:r>
            <a:r>
              <a:rPr lang="en-US" sz="2000" dirty="0">
                <a:latin typeface="+mn-lt"/>
                <a:cs typeface="Gill Sans Light"/>
              </a:rPr>
              <a:t> inf.  al </a:t>
            </a:r>
            <a:r>
              <a:rPr lang="en-US" sz="2000" dirty="0" err="1">
                <a:latin typeface="+mn-lt"/>
                <a:cs typeface="Gill Sans Light"/>
              </a:rPr>
              <a:t>registro</a:t>
            </a:r>
            <a:endParaRPr lang="en-US" sz="2000" dirty="0">
              <a:latin typeface="+mn-lt"/>
              <a:cs typeface="Gill Sans Light"/>
            </a:endParaRPr>
          </a:p>
          <a:p>
            <a:pPr marL="800100" lvl="1" indent="-342900">
              <a:buClr>
                <a:srgbClr val="A4CD39"/>
              </a:buClr>
              <a:buSzPct val="50000"/>
              <a:buFont typeface="Wingdings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+mn-lt"/>
                <a:cs typeface="Gill Sans Light"/>
              </a:rPr>
              <a:t>Scope:</a:t>
            </a:r>
            <a:r>
              <a:rPr lang="en-US" sz="2000" dirty="0">
                <a:latin typeface="+mn-lt"/>
                <a:cs typeface="Gill Sans Light"/>
              </a:rPr>
              <a:t> </a:t>
            </a:r>
            <a:r>
              <a:rPr lang="en-US" sz="2000" i="1" dirty="0">
                <a:solidFill>
                  <a:srgbClr val="7EB606"/>
                </a:solidFill>
                <a:latin typeface="+mn-lt"/>
                <a:cs typeface="Gill Sans Light"/>
              </a:rPr>
              <a:t>/activities/update </a:t>
            </a:r>
            <a:r>
              <a:rPr lang="en-US" sz="2000" i="1" dirty="0">
                <a:solidFill>
                  <a:schemeClr val="bg1"/>
                </a:solidFill>
                <a:latin typeface="+mn-lt"/>
                <a:cs typeface="Gill Sans Light"/>
              </a:rPr>
              <a:t>or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Gill Sans Light"/>
              </a:rPr>
              <a:t> </a:t>
            </a:r>
            <a:r>
              <a:rPr lang="en-US" sz="2000" i="1" dirty="0">
                <a:solidFill>
                  <a:srgbClr val="7EB606"/>
                </a:solidFill>
                <a:latin typeface="+mn-lt"/>
                <a:cs typeface="Gill Sans Light"/>
              </a:rPr>
              <a:t>/person/update</a:t>
            </a:r>
          </a:p>
          <a:p>
            <a:pPr marL="800100" lvl="1" indent="-342900">
              <a:buClr>
                <a:srgbClr val="A4CD39"/>
              </a:buClr>
              <a:buSzPct val="50000"/>
              <a:buFont typeface="Wingdings" charset="2"/>
              <a:buChar char="q"/>
            </a:pPr>
            <a:r>
              <a:rPr lang="en-US" sz="2000" i="1" dirty="0">
                <a:latin typeface="+mn-lt"/>
                <a:cs typeface="Gill Sans Light"/>
              </a:rPr>
              <a:t>Call: POST (</a:t>
            </a:r>
            <a:r>
              <a:rPr lang="en-US" sz="2000" i="1" dirty="0" err="1">
                <a:latin typeface="+mn-lt"/>
                <a:cs typeface="Gill Sans Light"/>
              </a:rPr>
              <a:t>agregar</a:t>
            </a:r>
            <a:r>
              <a:rPr lang="en-US" sz="2000" i="1" dirty="0">
                <a:latin typeface="+mn-lt"/>
                <a:cs typeface="Gill Sans Light"/>
              </a:rPr>
              <a:t> -</a:t>
            </a:r>
            <a:r>
              <a:rPr lang="en-US" sz="2000" i="1" dirty="0" err="1">
                <a:latin typeface="+mn-lt"/>
                <a:cs typeface="Gill Sans Light"/>
              </a:rPr>
              <a:t>nuevo</a:t>
            </a:r>
            <a:r>
              <a:rPr lang="en-US" sz="2000" i="1" dirty="0">
                <a:latin typeface="+mn-lt"/>
                <a:cs typeface="Gill Sans Light"/>
              </a:rPr>
              <a:t>) PUT (</a:t>
            </a:r>
            <a:r>
              <a:rPr lang="en-US" sz="2000" i="1" dirty="0" err="1">
                <a:latin typeface="+mn-lt"/>
                <a:cs typeface="Gill Sans Light"/>
              </a:rPr>
              <a:t>actualizar</a:t>
            </a:r>
            <a:r>
              <a:rPr lang="en-US" sz="2000" i="1" dirty="0">
                <a:latin typeface="+mn-lt"/>
                <a:cs typeface="Gill Sans Light"/>
              </a:rPr>
              <a:t> </a:t>
            </a:r>
            <a:r>
              <a:rPr lang="en-US" sz="2000" i="1" dirty="0" err="1">
                <a:latin typeface="+mn-lt"/>
                <a:cs typeface="Gill Sans Light"/>
              </a:rPr>
              <a:t>existente</a:t>
            </a:r>
            <a:r>
              <a:rPr lang="en-US" sz="2000" i="1" dirty="0">
                <a:latin typeface="+mn-lt"/>
                <a:cs typeface="Gill Sans Light"/>
              </a:rPr>
              <a:t>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C02992-A89D-3747-B16E-E2D2DBA99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238" y="2637703"/>
            <a:ext cx="2944511" cy="2157810"/>
          </a:xfrm>
          <a:prstGeom prst="rect">
            <a:avLst/>
          </a:prstGeom>
        </p:spPr>
      </p:pic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42900">
            <a:off x="5869189" y="4065475"/>
            <a:ext cx="1421954" cy="14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2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Gestión del conocimiento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205AC9-9F23-D747-A0AC-E7A3F49E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12" y="2103860"/>
            <a:ext cx="7256692" cy="3020186"/>
          </a:xfrm>
          <a:prstGeom prst="rect">
            <a:avLst/>
          </a:prstGeom>
        </p:spPr>
      </p:pic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42900">
            <a:off x="4501037" y="2714582"/>
            <a:ext cx="1421954" cy="14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Gestión del conocimiento</a:t>
            </a:r>
          </a:p>
        </p:txBody>
      </p:sp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542900">
            <a:off x="951839" y="2646993"/>
            <a:ext cx="1421954" cy="14219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47EB6-A780-D44B-BE48-497D535A9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667" y="1965841"/>
            <a:ext cx="4690753" cy="40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61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Gestión del conocimiento</a:t>
            </a:r>
          </a:p>
        </p:txBody>
      </p:sp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542900">
            <a:off x="1231569" y="3004200"/>
            <a:ext cx="1421954" cy="14219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278443F-AB09-D543-AF4A-1EE4CCFBF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768" y="1949749"/>
            <a:ext cx="3997364" cy="39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867606-F56F-8E45-88C3-6B74E9A51D42}"/>
              </a:ext>
            </a:extLst>
          </p:cNvPr>
          <p:cNvSpPr txBox="1"/>
          <p:nvPr/>
        </p:nvSpPr>
        <p:spPr>
          <a:xfrm>
            <a:off x="467544" y="138106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Gestión del conocimiento</a:t>
            </a:r>
          </a:p>
        </p:txBody>
      </p:sp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542900">
            <a:off x="1231569" y="3004200"/>
            <a:ext cx="1421954" cy="14219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C1061B9-0C28-6548-8760-5E066C213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36" y="2189177"/>
            <a:ext cx="4349676" cy="27665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77FF983-693D-F741-9992-AEB2AA8D53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/>
          <a:stretch/>
        </p:blipFill>
        <p:spPr>
          <a:xfrm>
            <a:off x="4496712" y="2145798"/>
            <a:ext cx="4576791" cy="29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Gráfico 9" descr="Flecha: curva ligera">
            <a:extLst>
              <a:ext uri="{FF2B5EF4-FFF2-40B4-BE49-F238E27FC236}">
                <a16:creationId xmlns:a16="http://schemas.microsoft.com/office/drawing/2014/main" id="{A0B7D671-FC88-8C49-B8D0-1EF8D76A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542900">
            <a:off x="1231569" y="3004200"/>
            <a:ext cx="1421954" cy="14219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EF756D-DD46-C64C-8811-EBCABEF0F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114" y="2060848"/>
            <a:ext cx="6048672" cy="387939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884C4D3-C0CB-9541-9A31-B64020862C3C}"/>
              </a:ext>
            </a:extLst>
          </p:cNvPr>
          <p:cNvSpPr/>
          <p:nvPr/>
        </p:nvSpPr>
        <p:spPr>
          <a:xfrm>
            <a:off x="1634759" y="4438460"/>
            <a:ext cx="6748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6"/>
              </a:rPr>
              <a:t>https://observatoriocienciometria.usta.edu.co/</a:t>
            </a:r>
            <a:r>
              <a:rPr lang="es-CO" dirty="0"/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50A0ED-F369-7746-ADA0-C4517DBD1D97}"/>
              </a:ext>
            </a:extLst>
          </p:cNvPr>
          <p:cNvSpPr/>
          <p:nvPr/>
        </p:nvSpPr>
        <p:spPr>
          <a:xfrm>
            <a:off x="1454952" y="1291179"/>
            <a:ext cx="6988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u="sng" dirty="0"/>
              <a:t>Observatorio de Cienciometría USTA</a:t>
            </a:r>
          </a:p>
        </p:txBody>
      </p:sp>
    </p:spTree>
    <p:extLst>
      <p:ext uri="{BB962C8B-B14F-4D97-AF65-F5344CB8AC3E}">
        <p14:creationId xmlns:p14="http://schemas.microsoft.com/office/powerpoint/2010/main" val="3391403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9FD4993-4EEB-4A4D-ABEB-453F82C8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 dirty="0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50A0ED-F369-7746-ADA0-C4517DBD1D97}"/>
              </a:ext>
            </a:extLst>
          </p:cNvPr>
          <p:cNvSpPr/>
          <p:nvPr/>
        </p:nvSpPr>
        <p:spPr>
          <a:xfrm>
            <a:off x="1454952" y="1291179"/>
            <a:ext cx="6988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u="sng" dirty="0"/>
              <a:t>Observatorio de Cienciometría USTA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27336D-58CA-2A4F-A517-23EF413C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778" y="1939112"/>
            <a:ext cx="3782443" cy="49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8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s ppt 2019 -18 marzo (1)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98007" cy="687453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A8B22AA-78FA-F240-923E-85FD7452A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42" y="1837273"/>
            <a:ext cx="73019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6000" b="1" dirty="0"/>
              <a:t>¡Muchas gracias!</a:t>
            </a:r>
            <a:endParaRPr kumimoji="0" lang="es-CO" altLang="ja-JP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D3A508B-6668-7048-8969-143B9D192319}"/>
              </a:ext>
            </a:extLst>
          </p:cNvPr>
          <p:cNvSpPr txBox="1">
            <a:spLocks/>
          </p:cNvSpPr>
          <p:nvPr/>
        </p:nvSpPr>
        <p:spPr>
          <a:xfrm>
            <a:off x="437671" y="2901597"/>
            <a:ext cx="8222680" cy="105480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/>
              <a:t>Más información: </a:t>
            </a:r>
            <a:endParaRPr lang="es-E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285446-14DC-EA48-9885-8DDC94966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91" y="3594208"/>
            <a:ext cx="840555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usta_investiga</a:t>
            </a: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Unidad de investigación - USTA</a:t>
            </a: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USTA_investiga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800" dirty="0">
                <a:latin typeface="Arial" panose="020B0604020202020204" pitchFamily="34" charset="0"/>
              </a:rPr>
              <a:t>Página web: </a:t>
            </a:r>
            <a:r>
              <a:rPr lang="es-CO" altLang="es-CO" sz="2800" dirty="0">
                <a:latin typeface="Arial" panose="020B0604020202020204" pitchFamily="34" charset="0"/>
                <a:hlinkClick r:id="rId5"/>
              </a:rPr>
              <a:t>http://unidadinvestigacion.usta.edu.co/</a:t>
            </a:r>
            <a:endParaRPr lang="es-CO" altLang="es-CO" sz="28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800" dirty="0" err="1">
                <a:latin typeface="Arial" panose="020B0604020202020204" pitchFamily="34" charset="0"/>
              </a:rPr>
              <a:t>Youtube</a:t>
            </a:r>
            <a:r>
              <a:rPr lang="es-CO" altLang="es-CO" sz="2800" dirty="0">
                <a:latin typeface="Arial" panose="020B0604020202020204" pitchFamily="34" charset="0"/>
              </a:rPr>
              <a:t>: </a:t>
            </a:r>
            <a:r>
              <a:rPr lang="es-CO" sz="2800" b="1" dirty="0">
                <a:hlinkClick r:id="rId6"/>
              </a:rPr>
              <a:t>Unidad de Investigación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95546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172400" y="6682937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22"/>
            <a:ext cx="9144000" cy="7054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DA529CD-DF66-454B-BFDE-D73E1EE71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42" y="549542"/>
            <a:ext cx="730191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4800" b="1" dirty="0"/>
              <a:t>ORCID: Estrategia de gestión del conocimiento y visibilidad científica</a:t>
            </a:r>
            <a:endParaRPr kumimoji="0" lang="es-CO" altLang="ja-JP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509AD6-DBE5-884E-8E23-E4A005656E58}"/>
              </a:ext>
            </a:extLst>
          </p:cNvPr>
          <p:cNvSpPr txBox="1"/>
          <p:nvPr/>
        </p:nvSpPr>
        <p:spPr>
          <a:xfrm>
            <a:off x="539552" y="3859081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/>
              <a:t>Por: Camilo A. Corchuelo R. </a:t>
            </a:r>
          </a:p>
          <a:p>
            <a:pPr algn="ctr"/>
            <a:r>
              <a:rPr lang="es-CO" sz="3200"/>
              <a:t>Dirección de Investigación e Innovación – Sede Principal</a:t>
            </a:r>
          </a:p>
        </p:txBody>
      </p:sp>
    </p:spTree>
    <p:extLst>
      <p:ext uri="{BB962C8B-B14F-4D97-AF65-F5344CB8AC3E}">
        <p14:creationId xmlns:p14="http://schemas.microsoft.com/office/powerpoint/2010/main" val="420555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s ppt 2019 -18 marzo (1)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98007" cy="687453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34DF4DE-6C43-4044-BDFA-A5605503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916832"/>
            <a:ext cx="5904656" cy="2363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DB200D-D41D-DE48-9AE9-EBC2EC17F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437112"/>
            <a:ext cx="5328592" cy="15072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DFA66D-C5F0-7C45-88D6-A36497DE6203}"/>
              </a:ext>
            </a:extLst>
          </p:cNvPr>
          <p:cNvSpPr txBox="1"/>
          <p:nvPr/>
        </p:nvSpPr>
        <p:spPr>
          <a:xfrm>
            <a:off x="739018" y="2558216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40506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44408" y="6669360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105558-7512-BC49-A1F6-7536566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93217A-2832-6C4B-8E73-78CC73478EF7}"/>
              </a:ext>
            </a:extLst>
          </p:cNvPr>
          <p:cNvSpPr txBox="1"/>
          <p:nvPr/>
        </p:nvSpPr>
        <p:spPr>
          <a:xfrm>
            <a:off x="467544" y="152450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sz="3200" dirty="0"/>
              <a:t>Normalización del nombre de la USTA (Colombia)</a:t>
            </a:r>
          </a:p>
        </p:txBody>
      </p:sp>
      <p:pic>
        <p:nvPicPr>
          <p:cNvPr id="11" name="Gráfico 10" descr="Flecha: curva ligera">
            <a:extLst>
              <a:ext uri="{FF2B5EF4-FFF2-40B4-BE49-F238E27FC236}">
                <a16:creationId xmlns:a16="http://schemas.microsoft.com/office/drawing/2014/main" id="{FE7063A2-CB00-4B44-8649-6178A3CD9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492" y="3207631"/>
            <a:ext cx="914400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43B6837-CB76-D34C-ACD9-182846DA5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2" y="2727907"/>
            <a:ext cx="4940206" cy="27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44408" y="6669360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105558-7512-BC49-A1F6-7536566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93217A-2832-6C4B-8E73-78CC73478EF7}"/>
              </a:ext>
            </a:extLst>
          </p:cNvPr>
          <p:cNvSpPr txBox="1"/>
          <p:nvPr/>
        </p:nvSpPr>
        <p:spPr>
          <a:xfrm>
            <a:off x="467544" y="152450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sz="3200" dirty="0"/>
              <a:t>Normalización del nombre de la USTA (Colombia)</a:t>
            </a:r>
          </a:p>
        </p:txBody>
      </p:sp>
      <p:pic>
        <p:nvPicPr>
          <p:cNvPr id="11" name="Gráfico 10" descr="Flecha: curva ligera">
            <a:extLst>
              <a:ext uri="{FF2B5EF4-FFF2-40B4-BE49-F238E27FC236}">
                <a16:creationId xmlns:a16="http://schemas.microsoft.com/office/drawing/2014/main" id="{FE7063A2-CB00-4B44-8649-6178A3CD9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0213" y="2646993"/>
            <a:ext cx="1421954" cy="14219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BEA896-E71F-5B40-8B0A-EB6DE1F1F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06848"/>
            <a:ext cx="4065363" cy="20088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FF975A-543C-8547-8EE6-D2F98362E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212042"/>
            <a:ext cx="5342508" cy="14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3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44408" y="6669360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105558-7512-BC49-A1F6-7536566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AC473C-6632-6B47-A6E7-2CA96F0E384D}"/>
              </a:ext>
            </a:extLst>
          </p:cNvPr>
          <p:cNvSpPr txBox="1"/>
          <p:nvPr/>
        </p:nvSpPr>
        <p:spPr>
          <a:xfrm>
            <a:off x="467544" y="138106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 Institucionalizar el uso del identificador único de autor ORCID</a:t>
            </a:r>
          </a:p>
        </p:txBody>
      </p:sp>
    </p:spTree>
    <p:extLst>
      <p:ext uri="{BB962C8B-B14F-4D97-AF65-F5344CB8AC3E}">
        <p14:creationId xmlns:p14="http://schemas.microsoft.com/office/powerpoint/2010/main" val="42898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44408" y="6669360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105558-7512-BC49-A1F6-7536566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93217A-2832-6C4B-8E73-78CC73478EF7}"/>
              </a:ext>
            </a:extLst>
          </p:cNvPr>
          <p:cNvSpPr txBox="1"/>
          <p:nvPr/>
        </p:nvSpPr>
        <p:spPr>
          <a:xfrm>
            <a:off x="251520" y="2440068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/>
              <a:t>Proyectos de investigación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/>
              <a:t>Movilidades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/>
              <a:t>Estrategias de formación en CTeI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/>
              <a:t>Jóvenes investigadores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/>
              <a:t>Convocatorias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200" dirty="0"/>
              <a:t>Plataformas Colciencias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AC473C-6632-6B47-A6E7-2CA96F0E384D}"/>
              </a:ext>
            </a:extLst>
          </p:cNvPr>
          <p:cNvSpPr txBox="1"/>
          <p:nvPr/>
        </p:nvSpPr>
        <p:spPr>
          <a:xfrm>
            <a:off x="467544" y="138106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 Institucionalizar el uso del identificador único de autor ORCID</a:t>
            </a:r>
          </a:p>
        </p:txBody>
      </p:sp>
    </p:spTree>
    <p:extLst>
      <p:ext uri="{BB962C8B-B14F-4D97-AF65-F5344CB8AC3E}">
        <p14:creationId xmlns:p14="http://schemas.microsoft.com/office/powerpoint/2010/main" val="194717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44408" y="6669360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solidFill>
                  <a:schemeClr val="bg1"/>
                </a:solidFill>
              </a:rPr>
              <a:t>SC4289-1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44"/>
            <a:ext cx="9144000" cy="70548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0105558-7512-BC49-A1F6-75365668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492" y="116632"/>
            <a:ext cx="730191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CO" sz="3400" b="1"/>
              <a:t>Estrategia institucional de gestión del conocimiento y visibilidad científica</a:t>
            </a:r>
            <a:endParaRPr kumimoji="0" lang="es-CO" altLang="ja-JP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93217A-2832-6C4B-8E73-78CC73478EF7}"/>
              </a:ext>
            </a:extLst>
          </p:cNvPr>
          <p:cNvSpPr txBox="1"/>
          <p:nvPr/>
        </p:nvSpPr>
        <p:spPr>
          <a:xfrm>
            <a:off x="179512" y="259179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Capacitaciones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AC473C-6632-6B47-A6E7-2CA96F0E384D}"/>
              </a:ext>
            </a:extLst>
          </p:cNvPr>
          <p:cNvSpPr txBox="1"/>
          <p:nvPr/>
        </p:nvSpPr>
        <p:spPr>
          <a:xfrm>
            <a:off x="467544" y="138106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2.  Institucionalizar el uso del identificador único de autor ORCID</a:t>
            </a:r>
          </a:p>
        </p:txBody>
      </p:sp>
      <p:pic>
        <p:nvPicPr>
          <p:cNvPr id="1026" name="Picture 2" descr="propertyimg">
            <a:extLst>
              <a:ext uri="{FF2B5EF4-FFF2-40B4-BE49-F238E27FC236}">
                <a16:creationId xmlns:a16="http://schemas.microsoft.com/office/drawing/2014/main" id="{E2D9CF76-0FC0-8E4B-AE95-2830E71E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81807"/>
            <a:ext cx="4392488" cy="29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43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563</Words>
  <Application>Microsoft Macintosh PowerPoint</Application>
  <PresentationFormat>Presentación en pantalla (4:3)</PresentationFormat>
  <Paragraphs>105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Padres Dominicos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 DE PREDICADORES</dc:title>
  <dc:creator>Convento Santo Domingo</dc:creator>
  <cp:lastModifiedBy>Camilo Alejandro Corchuelo Rodriguez</cp:lastModifiedBy>
  <cp:revision>199</cp:revision>
  <dcterms:created xsi:type="dcterms:W3CDTF">2005-05-09T20:50:19Z</dcterms:created>
  <dcterms:modified xsi:type="dcterms:W3CDTF">2019-09-25T13:37:50Z</dcterms:modified>
</cp:coreProperties>
</file>