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08" autoAdjust="0"/>
  </p:normalViewPr>
  <p:slideViewPr>
    <p:cSldViewPr snapToGrid="0">
      <p:cViewPr varScale="1">
        <p:scale>
          <a:sx n="80" d="100"/>
          <a:sy n="80" d="100"/>
        </p:scale>
        <p:origin x="11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9038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39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11950464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11950464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 b="1">
                <a:solidFill>
                  <a:schemeClr val="dk1"/>
                </a:solidFill>
              </a:rPr>
              <a:t>2001</a:t>
            </a:r>
            <a:r>
              <a:rPr lang="es-419" sz="1200">
                <a:solidFill>
                  <a:schemeClr val="dk1"/>
                </a:solidFill>
              </a:rPr>
              <a:t> Muchos ingresantes eran en su momento menores de edad y no tenían DNI.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 b="1">
                <a:solidFill>
                  <a:schemeClr val="dk1"/>
                </a:solidFill>
              </a:rPr>
              <a:t>2005</a:t>
            </a:r>
            <a:r>
              <a:rPr lang="es-419" sz="1200">
                <a:solidFill>
                  <a:schemeClr val="dk1"/>
                </a:solidFill>
              </a:rPr>
              <a:t> Hay muchos autores citados de diferentes formas, la validación era manual y toma mucho tiempo.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 b="1">
                <a:solidFill>
                  <a:schemeClr val="dk1"/>
                </a:solidFill>
              </a:rPr>
              <a:t>2011</a:t>
            </a:r>
            <a:r>
              <a:rPr lang="es-419" sz="1200">
                <a:solidFill>
                  <a:schemeClr val="dk1"/>
                </a:solidFill>
              </a:rPr>
              <a:t> Cambiamos de CODPER a DNI o Carnet Extranjería según sea el caso. Además implementamos nuestra plataforma académica que exigía utiliza estándares internacionales.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 b="1">
                <a:solidFill>
                  <a:schemeClr val="dk1"/>
                </a:solidFill>
              </a:rPr>
              <a:t>2019</a:t>
            </a:r>
            <a:r>
              <a:rPr lang="es-419" sz="1200">
                <a:solidFill>
                  <a:schemeClr val="dk1"/>
                </a:solidFill>
              </a:rPr>
              <a:t> ORCID en nuestro nuevo SIDISI, este metadato persistente nos asegura la interoperabilidad de los Sistemas en UPCH como con Sistemas Externos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59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1195046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11950464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43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11950464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11950464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72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11950464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11950464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 smtClean="0"/>
              <a:t>Web </a:t>
            </a:r>
            <a:r>
              <a:rPr lang="es-PE" dirty="0" err="1" smtClean="0"/>
              <a:t>hook</a:t>
            </a:r>
            <a:r>
              <a:rPr lang="es-PE" dirty="0" smtClean="0"/>
              <a:t> – notificación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050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11950464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b11950464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89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11950464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11950464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87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zamudio@upch.p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mailto:sidisi@oficinas-upch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0F3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641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PE" sz="3200" dirty="0">
                <a:solidFill>
                  <a:schemeClr val="bg1"/>
                </a:solidFill>
              </a:rPr>
              <a:t>Implementación de ORCID en UPCH</a:t>
            </a:r>
            <a:endParaRPr sz="3000" b="1" dirty="0">
              <a:solidFill>
                <a:schemeClr val="bg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1143000"/>
            <a:ext cx="3352800" cy="102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 rot="10800000" flipH="1">
            <a:off x="1506875" y="2521375"/>
            <a:ext cx="6248700" cy="10200"/>
          </a:xfrm>
          <a:prstGeom prst="straightConnector1">
            <a:avLst/>
          </a:prstGeom>
          <a:noFill/>
          <a:ln w="9525" cap="flat" cmpd="sng">
            <a:solidFill>
              <a:srgbClr val="FFD61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3811713" y="3811711"/>
            <a:ext cx="42535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dirty="0">
                <a:solidFill>
                  <a:schemeClr val="bg1"/>
                </a:solidFill>
              </a:rPr>
              <a:t>Carlos Zamudio</a:t>
            </a:r>
          </a:p>
          <a:p>
            <a:pPr algn="r"/>
            <a:r>
              <a:rPr lang="es-PE" dirty="0" smtClean="0">
                <a:solidFill>
                  <a:schemeClr val="bg1"/>
                </a:solidFill>
              </a:rPr>
              <a:t>0000-0001-7479-127X</a:t>
            </a:r>
            <a:endParaRPr lang="es-P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85725" y="1806375"/>
            <a:ext cx="157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/>
              <a:t>Intranet</a:t>
            </a:r>
            <a:endParaRPr sz="2000"/>
          </a:p>
        </p:txBody>
      </p:sp>
      <p:cxnSp>
        <p:nvCxnSpPr>
          <p:cNvPr id="62" name="Google Shape;62;p14"/>
          <p:cNvCxnSpPr/>
          <p:nvPr/>
        </p:nvCxnSpPr>
        <p:spPr>
          <a:xfrm>
            <a:off x="472150" y="2611200"/>
            <a:ext cx="7986600" cy="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4"/>
          <p:cNvCxnSpPr/>
          <p:nvPr/>
        </p:nvCxnSpPr>
        <p:spPr>
          <a:xfrm>
            <a:off x="743400" y="2657250"/>
            <a:ext cx="0" cy="4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/>
          <p:cNvSpPr txBox="1"/>
          <p:nvPr/>
        </p:nvSpPr>
        <p:spPr>
          <a:xfrm>
            <a:off x="1017075" y="2657250"/>
            <a:ext cx="2139900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1"/>
              <a:t>CODPER</a:t>
            </a:r>
            <a:r>
              <a:rPr lang="es-419" sz="1000"/>
              <a:t>, no existían normas nacionales claras con respecto a la identificación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pública de personas a nivel nacional.</a:t>
            </a:r>
            <a:endParaRPr sz="1000"/>
          </a:p>
        </p:txBody>
      </p:sp>
      <p:sp>
        <p:nvSpPr>
          <p:cNvPr id="65" name="Google Shape;65;p14"/>
          <p:cNvSpPr txBox="1"/>
          <p:nvPr/>
        </p:nvSpPr>
        <p:spPr>
          <a:xfrm>
            <a:off x="238625" y="3155400"/>
            <a:ext cx="9894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2001</a:t>
            </a:r>
            <a:endParaRPr sz="2400"/>
          </a:p>
        </p:txBody>
      </p:sp>
      <p:cxnSp>
        <p:nvCxnSpPr>
          <p:cNvPr id="66" name="Google Shape;66;p14"/>
          <p:cNvCxnSpPr/>
          <p:nvPr/>
        </p:nvCxnSpPr>
        <p:spPr>
          <a:xfrm>
            <a:off x="2648400" y="2047650"/>
            <a:ext cx="0" cy="4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4"/>
          <p:cNvSpPr txBox="1"/>
          <p:nvPr/>
        </p:nvSpPr>
        <p:spPr>
          <a:xfrm>
            <a:off x="362400" y="440300"/>
            <a:ext cx="65298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/>
              <a:t>Cronología de la Identificación en UPCH</a:t>
            </a:r>
            <a:endParaRPr sz="2400" b="1"/>
          </a:p>
        </p:txBody>
      </p:sp>
      <p:sp>
        <p:nvSpPr>
          <p:cNvPr id="68" name="Google Shape;68;p14"/>
          <p:cNvSpPr txBox="1"/>
          <p:nvPr/>
        </p:nvSpPr>
        <p:spPr>
          <a:xfrm>
            <a:off x="2219825" y="1555200"/>
            <a:ext cx="9894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2005</a:t>
            </a:r>
            <a:endParaRPr sz="2400"/>
          </a:p>
        </p:txBody>
      </p:sp>
      <p:sp>
        <p:nvSpPr>
          <p:cNvPr id="69" name="Google Shape;69;p14"/>
          <p:cNvSpPr txBox="1"/>
          <p:nvPr/>
        </p:nvSpPr>
        <p:spPr>
          <a:xfrm>
            <a:off x="4339625" y="2738250"/>
            <a:ext cx="21399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RENIEC </a:t>
            </a:r>
            <a:r>
              <a:rPr lang="es-419" sz="1000"/>
              <a:t>otorga el número de DNI a peruanos desde el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nacimiento.</a:t>
            </a:r>
            <a:endParaRPr sz="1000"/>
          </a:p>
        </p:txBody>
      </p:sp>
      <p:cxnSp>
        <p:nvCxnSpPr>
          <p:cNvPr id="70" name="Google Shape;70;p14"/>
          <p:cNvCxnSpPr/>
          <p:nvPr/>
        </p:nvCxnSpPr>
        <p:spPr>
          <a:xfrm>
            <a:off x="4172400" y="2657250"/>
            <a:ext cx="0" cy="4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029400" y="1664025"/>
            <a:ext cx="20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/>
              <a:t>SIDISI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Registra Proyectos y Artículos con validación manual de los autores</a:t>
            </a:r>
            <a:endParaRPr sz="1000"/>
          </a:p>
        </p:txBody>
      </p:sp>
      <p:sp>
        <p:nvSpPr>
          <p:cNvPr id="72" name="Google Shape;72;p14"/>
          <p:cNvSpPr txBox="1"/>
          <p:nvPr/>
        </p:nvSpPr>
        <p:spPr>
          <a:xfrm>
            <a:off x="3972425" y="3307800"/>
            <a:ext cx="9894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2009</a:t>
            </a:r>
            <a:endParaRPr sz="2400"/>
          </a:p>
        </p:txBody>
      </p:sp>
      <p:cxnSp>
        <p:nvCxnSpPr>
          <p:cNvPr id="73" name="Google Shape;73;p14"/>
          <p:cNvCxnSpPr/>
          <p:nvPr/>
        </p:nvCxnSpPr>
        <p:spPr>
          <a:xfrm>
            <a:off x="5391600" y="2123850"/>
            <a:ext cx="0" cy="4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5039225" y="1555200"/>
            <a:ext cx="9894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2011</a:t>
            </a:r>
            <a:endParaRPr sz="2400"/>
          </a:p>
        </p:txBody>
      </p:sp>
      <p:sp>
        <p:nvSpPr>
          <p:cNvPr id="75" name="Google Shape;75;p14"/>
          <p:cNvSpPr txBox="1"/>
          <p:nvPr/>
        </p:nvSpPr>
        <p:spPr>
          <a:xfrm>
            <a:off x="6106025" y="3307800"/>
            <a:ext cx="9894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 smtClean="0"/>
              <a:t>2019</a:t>
            </a:r>
            <a:endParaRPr sz="2400" dirty="0"/>
          </a:p>
        </p:txBody>
      </p:sp>
      <p:cxnSp>
        <p:nvCxnSpPr>
          <p:cNvPr id="76" name="Google Shape;76;p14"/>
          <p:cNvCxnSpPr/>
          <p:nvPr/>
        </p:nvCxnSpPr>
        <p:spPr>
          <a:xfrm>
            <a:off x="6534600" y="2657250"/>
            <a:ext cx="0" cy="4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4"/>
          <p:cNvSpPr txBox="1"/>
          <p:nvPr/>
        </p:nvSpPr>
        <p:spPr>
          <a:xfrm>
            <a:off x="5787425" y="1519050"/>
            <a:ext cx="28965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El DNI uso obligatorio para peruanos: Artículos 26º y 27º de la Ley Nº 26497 y el Pasaporte o Carnet de Extranjería documentos identificatorios legales para extranjeros.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646750" y="2578425"/>
            <a:ext cx="241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 smtClean="0"/>
              <a:t>SIDISI </a:t>
            </a:r>
            <a:r>
              <a:rPr lang="es-419" sz="1600" dirty="0" smtClean="0"/>
              <a:t>v5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dirty="0"/>
              <a:t>Utilizaremos ORCID como identificador único para el perfil de Investigador en UPCH y el mundo.</a:t>
            </a:r>
            <a:endParaRPr sz="1000" dirty="0"/>
          </a:p>
        </p:txBody>
      </p:sp>
      <p:cxnSp>
        <p:nvCxnSpPr>
          <p:cNvPr id="79" name="Google Shape;79;p14"/>
          <p:cNvCxnSpPr/>
          <p:nvPr/>
        </p:nvCxnSpPr>
        <p:spPr>
          <a:xfrm rot="10800000" flipH="1">
            <a:off x="462850" y="1046675"/>
            <a:ext cx="6715800" cy="11400"/>
          </a:xfrm>
          <a:prstGeom prst="straightConnector1">
            <a:avLst/>
          </a:prstGeom>
          <a:noFill/>
          <a:ln w="28575" cap="flat" cmpd="sng">
            <a:solidFill>
              <a:srgbClr val="BA0F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04" y="4529819"/>
            <a:ext cx="194310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362400" y="440300"/>
            <a:ext cx="65298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 smtClean="0"/>
              <a:t>SIDISI </a:t>
            </a:r>
            <a:r>
              <a:rPr lang="es-419" sz="1800" b="1" dirty="0" smtClean="0"/>
              <a:t>V5</a:t>
            </a:r>
            <a:endParaRPr sz="2400" b="1" dirty="0"/>
          </a:p>
        </p:txBody>
      </p:sp>
      <p:cxnSp>
        <p:nvCxnSpPr>
          <p:cNvPr id="85" name="Google Shape;85;p15"/>
          <p:cNvCxnSpPr/>
          <p:nvPr/>
        </p:nvCxnSpPr>
        <p:spPr>
          <a:xfrm rot="10800000" flipH="1">
            <a:off x="462850" y="1046675"/>
            <a:ext cx="6715800" cy="11400"/>
          </a:xfrm>
          <a:prstGeom prst="straightConnector1">
            <a:avLst/>
          </a:prstGeom>
          <a:noFill/>
          <a:ln w="28575" cap="flat" cmpd="sng">
            <a:solidFill>
              <a:srgbClr val="BA0F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74" y="0"/>
            <a:ext cx="4576626" cy="2592295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 dirty="0"/>
              <a:t>Podemos hacer seguimiento en nuestros diferentes módulos:</a:t>
            </a:r>
          </a:p>
          <a:p>
            <a:pPr marL="0" lvl="0" indent="0">
              <a:buNone/>
            </a:pPr>
            <a:endParaRPr lang="es-PE" dirty="0"/>
          </a:p>
          <a:p>
            <a:pPr lvl="0" indent="-342900">
              <a:buSzPts val="1800"/>
            </a:pPr>
            <a:r>
              <a:rPr lang="es-PE" i="1" dirty="0"/>
              <a:t>Búsqueda de Financiamiento</a:t>
            </a:r>
          </a:p>
          <a:p>
            <a:pPr lvl="0" indent="-342900">
              <a:buSzPts val="1800"/>
            </a:pPr>
            <a:r>
              <a:rPr lang="es-PE" i="1" dirty="0"/>
              <a:t>Revisión Académica</a:t>
            </a:r>
          </a:p>
          <a:p>
            <a:pPr lvl="0" indent="-342900">
              <a:buSzPts val="1800"/>
            </a:pPr>
            <a:r>
              <a:rPr lang="es-PE" dirty="0"/>
              <a:t>Revisión Ética</a:t>
            </a:r>
          </a:p>
          <a:p>
            <a:pPr lvl="0" indent="-342900">
              <a:buSzPts val="1800"/>
            </a:pPr>
            <a:r>
              <a:rPr lang="es-PE" dirty="0"/>
              <a:t>Revisión regulatoria</a:t>
            </a:r>
          </a:p>
          <a:p>
            <a:pPr lvl="0" indent="-342900">
              <a:buSzPts val="1800"/>
            </a:pPr>
            <a:r>
              <a:rPr lang="es-PE" i="1" dirty="0"/>
              <a:t>Revisión de Tesis (Autores, Asesores, Jurados)</a:t>
            </a:r>
          </a:p>
          <a:p>
            <a:pPr lvl="0" indent="-342900">
              <a:buSzPts val="1800"/>
            </a:pPr>
            <a:r>
              <a:rPr lang="es-PE" b="1" dirty="0"/>
              <a:t>Artículos</a:t>
            </a:r>
          </a:p>
          <a:p>
            <a:pPr lvl="0" indent="-342900">
              <a:buSzPts val="1800"/>
            </a:pPr>
            <a:r>
              <a:rPr lang="es-PE" b="1" i="1" dirty="0"/>
              <a:t>Proyectos de Investigación</a:t>
            </a:r>
          </a:p>
          <a:p>
            <a:pPr lvl="0" indent="-342900">
              <a:buSzPts val="1800"/>
            </a:pPr>
            <a:r>
              <a:rPr lang="es-PE" i="1" dirty="0"/>
              <a:t>Repositorio</a:t>
            </a:r>
          </a:p>
          <a:p>
            <a:pPr lvl="0" indent="-342900">
              <a:buSzPts val="1800"/>
            </a:pPr>
            <a:r>
              <a:rPr lang="es-PE" dirty="0"/>
              <a:t>Propiedad Intelectual</a:t>
            </a:r>
          </a:p>
          <a:p>
            <a:endParaRPr lang="es-PE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374" y="2555419"/>
            <a:ext cx="4546704" cy="258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362400" y="440300"/>
            <a:ext cx="8015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/>
              <a:t>ORCID </a:t>
            </a:r>
            <a:r>
              <a:rPr lang="es-419" sz="2400" b="1" dirty="0" smtClean="0"/>
              <a:t>- Metadato persistente</a:t>
            </a:r>
            <a:endParaRPr sz="2400" b="1" dirty="0"/>
          </a:p>
        </p:txBody>
      </p:sp>
      <p:cxnSp>
        <p:nvCxnSpPr>
          <p:cNvPr id="92" name="Google Shape;92;p16"/>
          <p:cNvCxnSpPr/>
          <p:nvPr/>
        </p:nvCxnSpPr>
        <p:spPr>
          <a:xfrm rot="10800000" flipH="1">
            <a:off x="462850" y="1046675"/>
            <a:ext cx="6715800" cy="11400"/>
          </a:xfrm>
          <a:prstGeom prst="straightConnector1">
            <a:avLst/>
          </a:prstGeom>
          <a:noFill/>
          <a:ln w="28575" cap="flat" cmpd="sng">
            <a:solidFill>
              <a:srgbClr val="BA0F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756409"/>
          </a:xfrm>
        </p:spPr>
        <p:txBody>
          <a:bodyPr/>
          <a:lstStyle/>
          <a:p>
            <a:pPr lvl="0"/>
            <a:r>
              <a:rPr lang="es-PE" dirty="0"/>
              <a:t>UPCH como Organización de confianza</a:t>
            </a:r>
          </a:p>
          <a:p>
            <a:pPr lvl="0"/>
            <a:r>
              <a:rPr lang="es-PE" dirty="0"/>
              <a:t>Autenticación federada? </a:t>
            </a:r>
          </a:p>
          <a:p>
            <a:pPr lvl="0"/>
            <a:endParaRPr lang="es-PE" dirty="0"/>
          </a:p>
          <a:p>
            <a:pPr marL="0" lvl="0" indent="0">
              <a:buNone/>
            </a:pPr>
            <a:r>
              <a:rPr lang="es-PE" dirty="0"/>
              <a:t>Estrategia</a:t>
            </a:r>
          </a:p>
          <a:p>
            <a:pPr lvl="0"/>
            <a:r>
              <a:rPr lang="es-PE" dirty="0"/>
              <a:t>Estudiantes, en el Proceso de Matrícula</a:t>
            </a:r>
          </a:p>
          <a:p>
            <a:pPr lvl="0"/>
            <a:r>
              <a:rPr lang="es-PE" dirty="0"/>
              <a:t>Profesor e Investigador, sistema de incentivos.</a:t>
            </a:r>
          </a:p>
          <a:p>
            <a:pPr lvl="0"/>
            <a:r>
              <a:rPr lang="es-PE" dirty="0"/>
              <a:t>Requisito para registrar un proyecto en el SIDISI.</a:t>
            </a:r>
          </a:p>
          <a:p>
            <a:pPr lvl="0">
              <a:lnSpc>
                <a:spcPct val="100000"/>
              </a:lnSpc>
            </a:pPr>
            <a:r>
              <a:rPr lang="es-PE" dirty="0"/>
              <a:t>Uso en nuestras plataformas de publicaciones </a:t>
            </a:r>
            <a:endParaRPr lang="es-PE" dirty="0" smtClean="0"/>
          </a:p>
          <a:p>
            <a:pPr lvl="1">
              <a:lnSpc>
                <a:spcPct val="100000"/>
              </a:lnSpc>
            </a:pPr>
            <a:r>
              <a:rPr lang="es-PE" sz="1400" dirty="0" smtClean="0"/>
              <a:t>Repositorio </a:t>
            </a:r>
          </a:p>
          <a:p>
            <a:pPr lvl="1">
              <a:lnSpc>
                <a:spcPct val="100000"/>
              </a:lnSpc>
            </a:pPr>
            <a:r>
              <a:rPr lang="es-PE" sz="1400" dirty="0" smtClean="0"/>
              <a:t>Revistas-UPCH (2020)</a:t>
            </a:r>
            <a:endParaRPr lang="es-PE" sz="1400" dirty="0"/>
          </a:p>
          <a:p>
            <a:endParaRPr lang="es-P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04" y="4529819"/>
            <a:ext cx="194310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" y="0"/>
            <a:ext cx="4615427" cy="26034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046" y="-12031"/>
            <a:ext cx="4637112" cy="26238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" y="2603430"/>
            <a:ext cx="4483607" cy="254006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03759" y="3344779"/>
            <a:ext cx="4186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ORCID ID (2018)</a:t>
            </a:r>
          </a:p>
          <a:p>
            <a:r>
              <a:rPr lang="es-PE" dirty="0" smtClean="0"/>
              <a:t>Total UPCH:    377</a:t>
            </a:r>
          </a:p>
          <a:p>
            <a:r>
              <a:rPr lang="es-PE" dirty="0" smtClean="0"/>
              <a:t>Profesores:      18.8%</a:t>
            </a:r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04" y="4529819"/>
            <a:ext cx="19431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362400" y="440300"/>
            <a:ext cx="8015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/>
              <a:t>Relación Bidireccional UPCH-ORCID</a:t>
            </a:r>
            <a:endParaRPr sz="2400" b="1"/>
          </a:p>
        </p:txBody>
      </p:sp>
      <p:cxnSp>
        <p:nvCxnSpPr>
          <p:cNvPr id="106" name="Google Shape;106;p18"/>
          <p:cNvCxnSpPr/>
          <p:nvPr/>
        </p:nvCxnSpPr>
        <p:spPr>
          <a:xfrm rot="10800000" flipH="1">
            <a:off x="462850" y="1046675"/>
            <a:ext cx="6715800" cy="11400"/>
          </a:xfrm>
          <a:prstGeom prst="straightConnector1">
            <a:avLst/>
          </a:prstGeom>
          <a:noFill/>
          <a:ln w="28575" cap="flat" cmpd="sng">
            <a:solidFill>
              <a:srgbClr val="BA0F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/>
          <p:nvPr/>
        </p:nvSpPr>
        <p:spPr>
          <a:xfrm>
            <a:off x="362400" y="1569825"/>
            <a:ext cx="3754450" cy="315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dirty="0"/>
              <a:t>Enviar a ORCID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sz="1800" dirty="0"/>
              <a:t>Tesis [RIUPCH]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sz="1800" dirty="0"/>
              <a:t>Artículos de </a:t>
            </a:r>
            <a:r>
              <a:rPr lang="es-419" sz="1800" dirty="0" smtClean="0"/>
              <a:t>Revistas UPCH </a:t>
            </a:r>
            <a:r>
              <a:rPr lang="es-419" sz="1800" dirty="0"/>
              <a:t>[</a:t>
            </a:r>
            <a:r>
              <a:rPr lang="es-419" sz="1800" dirty="0" err="1"/>
              <a:t>Crossref</a:t>
            </a:r>
            <a:r>
              <a:rPr lang="es-419" sz="1800" dirty="0"/>
              <a:t>]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sz="1800" dirty="0"/>
              <a:t>Proyectos Financiados-UPCH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sz="1800" dirty="0"/>
              <a:t>Portafolio de </a:t>
            </a:r>
            <a:r>
              <a:rPr lang="es-419" sz="1800" dirty="0" smtClean="0"/>
              <a:t>Investigadores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s-419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s-419" sz="1800" dirty="0" smtClean="0"/>
          </a:p>
        </p:txBody>
      </p:sp>
      <p:sp>
        <p:nvSpPr>
          <p:cNvPr id="108" name="Google Shape;108;p18"/>
          <p:cNvSpPr txBox="1"/>
          <p:nvPr/>
        </p:nvSpPr>
        <p:spPr>
          <a:xfrm>
            <a:off x="4730050" y="1493624"/>
            <a:ext cx="3501600" cy="312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dirty="0"/>
              <a:t>Recibir de ORCID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sz="1800" dirty="0" smtClean="0"/>
              <a:t>Artículos otras revistas [RIUPCH]</a:t>
            </a:r>
          </a:p>
          <a:p>
            <a:pPr marL="457200" lvl="8" indent="-342900">
              <a:buSzPts val="1800"/>
              <a:buChar char="●"/>
            </a:pPr>
            <a:r>
              <a:rPr lang="es-419" sz="1800" dirty="0" smtClean="0"/>
              <a:t>Asistencia investigadores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sz="1800" dirty="0"/>
              <a:t>Proyectos </a:t>
            </a:r>
            <a:r>
              <a:rPr lang="es-419" sz="1800" dirty="0" smtClean="0"/>
              <a:t>Financiados  </a:t>
            </a:r>
            <a:r>
              <a:rPr lang="es-419" sz="1800" dirty="0"/>
              <a:t>Sponsor</a:t>
            </a:r>
            <a:endParaRPr sz="1800" dirty="0"/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s-419" sz="1800" dirty="0"/>
          </a:p>
        </p:txBody>
      </p:sp>
      <p:cxnSp>
        <p:nvCxnSpPr>
          <p:cNvPr id="109" name="Google Shape;109;p18"/>
          <p:cNvCxnSpPr/>
          <p:nvPr/>
        </p:nvCxnSpPr>
        <p:spPr>
          <a:xfrm>
            <a:off x="4285175" y="1711925"/>
            <a:ext cx="22500" cy="186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04" y="4529819"/>
            <a:ext cx="194310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21731"/>
          <a:stretch/>
        </p:blipFill>
        <p:spPr>
          <a:xfrm>
            <a:off x="3412905" y="666930"/>
            <a:ext cx="5731095" cy="4193828"/>
          </a:xfrm>
          <a:prstGeom prst="rect">
            <a:avLst/>
          </a:prstGeom>
        </p:spPr>
      </p:pic>
      <p:sp>
        <p:nvSpPr>
          <p:cNvPr id="98" name="Google Shape;98;p17"/>
          <p:cNvSpPr txBox="1"/>
          <p:nvPr/>
        </p:nvSpPr>
        <p:spPr>
          <a:xfrm>
            <a:off x="0" y="92776"/>
            <a:ext cx="8015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 smtClean="0"/>
              <a:t>Próximos planes </a:t>
            </a:r>
            <a:endParaRPr sz="2400" b="1" dirty="0"/>
          </a:p>
        </p:txBody>
      </p:sp>
      <p:cxnSp>
        <p:nvCxnSpPr>
          <p:cNvPr id="99" name="Google Shape;99;p17"/>
          <p:cNvCxnSpPr/>
          <p:nvPr/>
        </p:nvCxnSpPr>
        <p:spPr>
          <a:xfrm rot="10800000" flipH="1">
            <a:off x="55005" y="654195"/>
            <a:ext cx="6715800" cy="11400"/>
          </a:xfrm>
          <a:prstGeom prst="straightConnector1">
            <a:avLst/>
          </a:prstGeom>
          <a:noFill/>
          <a:ln w="28575" cap="flat" cmpd="sng">
            <a:solidFill>
              <a:srgbClr val="BA0F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08284" y="1055644"/>
            <a:ext cx="3999900" cy="3416400"/>
          </a:xfrm>
        </p:spPr>
        <p:txBody>
          <a:bodyPr/>
          <a:lstStyle/>
          <a:p>
            <a:pPr lvl="0"/>
            <a:endParaRPr lang="es-PE" dirty="0" smtClean="0"/>
          </a:p>
          <a:p>
            <a:pPr lvl="0"/>
            <a:r>
              <a:rPr lang="es-PE" dirty="0" smtClean="0"/>
              <a:t>Normalización </a:t>
            </a:r>
            <a:r>
              <a:rPr lang="es-PE" dirty="0"/>
              <a:t>Perú CRIS</a:t>
            </a:r>
          </a:p>
          <a:p>
            <a:pPr lvl="0"/>
            <a:endParaRPr lang="es-PE" dirty="0" smtClean="0"/>
          </a:p>
          <a:p>
            <a:pPr lvl="0"/>
            <a:r>
              <a:rPr lang="es-PE" dirty="0" smtClean="0"/>
              <a:t>CV Académico (UPCH – ORCID)</a:t>
            </a:r>
            <a:endParaRPr lang="es-PE" dirty="0"/>
          </a:p>
          <a:p>
            <a:endParaRPr lang="es-PE" dirty="0" smtClean="0"/>
          </a:p>
          <a:p>
            <a:r>
              <a:rPr lang="es-PE" dirty="0" smtClean="0"/>
              <a:t>Producción </a:t>
            </a:r>
            <a:r>
              <a:rPr lang="es-PE" dirty="0"/>
              <a:t>Investigadores formados en UPCH</a:t>
            </a:r>
          </a:p>
          <a:p>
            <a:pPr>
              <a:lnSpc>
                <a:spcPct val="100000"/>
              </a:lnSpc>
            </a:pPr>
            <a:endParaRPr lang="es-PE" dirty="0" smtClean="0"/>
          </a:p>
          <a:p>
            <a:pPr>
              <a:lnSpc>
                <a:spcPct val="100000"/>
              </a:lnSpc>
            </a:pPr>
            <a:r>
              <a:rPr lang="es-PE" dirty="0" smtClean="0"/>
              <a:t>Artículos Perú (1997-2016)</a:t>
            </a:r>
          </a:p>
          <a:p>
            <a:pPr lvl="1">
              <a:lnSpc>
                <a:spcPct val="100000"/>
              </a:lnSpc>
            </a:pPr>
            <a:r>
              <a:rPr lang="es-PE" dirty="0" smtClean="0"/>
              <a:t>Aumento 9 veces publicaciones</a:t>
            </a:r>
          </a:p>
          <a:p>
            <a:pPr lvl="1">
              <a:lnSpc>
                <a:spcPct val="100000"/>
              </a:lnSpc>
            </a:pPr>
            <a:r>
              <a:rPr lang="es-PE" dirty="0" smtClean="0"/>
              <a:t>15 /20 autores mas artículos: Perú</a:t>
            </a:r>
          </a:p>
          <a:p>
            <a:pPr lvl="1">
              <a:lnSpc>
                <a:spcPct val="100000"/>
              </a:lnSpc>
            </a:pPr>
            <a:r>
              <a:rPr lang="es-PE" dirty="0" smtClean="0"/>
              <a:t>14 /15 entrenamiento UPCH</a:t>
            </a:r>
            <a:endParaRPr lang="es-PE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8284" y="4728002"/>
            <a:ext cx="9035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050" dirty="0" err="1" smtClean="0"/>
              <a:t>PLoS</a:t>
            </a:r>
            <a:r>
              <a:rPr lang="es-PE" sz="1050" dirty="0" smtClean="0"/>
              <a:t> </a:t>
            </a:r>
            <a:r>
              <a:rPr lang="es-PE" sz="1050" dirty="0" err="1"/>
              <a:t>Negl</a:t>
            </a:r>
            <a:r>
              <a:rPr lang="es-PE" sz="1050" dirty="0"/>
              <a:t> </a:t>
            </a:r>
            <a:r>
              <a:rPr lang="es-PE" sz="1050" dirty="0" err="1"/>
              <a:t>Trop</a:t>
            </a:r>
            <a:r>
              <a:rPr lang="es-PE" sz="1050" dirty="0"/>
              <a:t> </a:t>
            </a:r>
            <a:r>
              <a:rPr lang="es-PE" sz="1050" dirty="0" err="1"/>
              <a:t>Dis</a:t>
            </a:r>
            <a:r>
              <a:rPr lang="es-PE" sz="1050" dirty="0"/>
              <a:t> 13(7): e0007483. </a:t>
            </a:r>
            <a:endParaRPr lang="es-PE" sz="1050" dirty="0" smtClean="0"/>
          </a:p>
          <a:p>
            <a:pPr algn="r"/>
            <a:r>
              <a:rPr lang="es-PE" sz="1050" dirty="0" smtClean="0"/>
              <a:t>https</a:t>
            </a:r>
            <a:r>
              <a:rPr lang="es-PE" sz="1050" dirty="0"/>
              <a:t>://doi.org/10.1371/journal.pntd.0007483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6"/>
          <p:cNvCxnSpPr/>
          <p:nvPr/>
        </p:nvCxnSpPr>
        <p:spPr>
          <a:xfrm rot="10800000" flipH="1">
            <a:off x="462850" y="1046675"/>
            <a:ext cx="6715800" cy="11400"/>
          </a:xfrm>
          <a:prstGeom prst="straightConnector1">
            <a:avLst/>
          </a:prstGeom>
          <a:noFill/>
          <a:ln w="28575" cap="flat" cmpd="sng">
            <a:solidFill>
              <a:srgbClr val="BA0F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Agradecimientos</a:t>
            </a:r>
            <a:endParaRPr lang="es-PE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s-PE" dirty="0" smtClean="0"/>
              <a:t>Sistemas Información</a:t>
            </a:r>
          </a:p>
          <a:p>
            <a:r>
              <a:rPr lang="es-PE" dirty="0" err="1" smtClean="0"/>
              <a:t>Ellar</a:t>
            </a:r>
            <a:r>
              <a:rPr lang="es-PE" dirty="0" smtClean="0"/>
              <a:t> </a:t>
            </a:r>
            <a:r>
              <a:rPr lang="es-PE" dirty="0" err="1" smtClean="0"/>
              <a:t>Llacsahuanga</a:t>
            </a:r>
            <a:endParaRPr lang="es-PE" dirty="0" smtClean="0"/>
          </a:p>
          <a:p>
            <a:r>
              <a:rPr lang="es-PE" dirty="0" err="1" smtClean="0"/>
              <a:t>Nolberto</a:t>
            </a:r>
            <a:r>
              <a:rPr lang="es-PE" dirty="0" smtClean="0"/>
              <a:t> Vílchez </a:t>
            </a:r>
          </a:p>
          <a:p>
            <a:r>
              <a:rPr lang="es-PE" dirty="0" smtClean="0"/>
              <a:t>Álvaro Bernal </a:t>
            </a:r>
          </a:p>
          <a:p>
            <a:r>
              <a:rPr lang="es-PE" dirty="0" smtClean="0"/>
              <a:t>Peter </a:t>
            </a:r>
            <a:r>
              <a:rPr lang="es-PE" dirty="0" err="1" smtClean="0"/>
              <a:t>Azañero</a:t>
            </a:r>
            <a:r>
              <a:rPr lang="es-PE" dirty="0" smtClean="0"/>
              <a:t> </a:t>
            </a:r>
          </a:p>
          <a:p>
            <a:pPr marL="139700" indent="0">
              <a:buNone/>
            </a:pPr>
            <a:endParaRPr lang="es-PE" dirty="0" smtClean="0"/>
          </a:p>
          <a:p>
            <a:pPr marL="139700" indent="0">
              <a:buNone/>
            </a:pPr>
            <a:r>
              <a:rPr lang="es-PE" dirty="0" smtClean="0"/>
              <a:t>Bibliotecología</a:t>
            </a:r>
            <a:endParaRPr lang="es-PE" dirty="0"/>
          </a:p>
          <a:p>
            <a:r>
              <a:rPr lang="es-PE" dirty="0" smtClean="0"/>
              <a:t>Tatiana Obregón (colaboración)</a:t>
            </a:r>
          </a:p>
          <a:p>
            <a:r>
              <a:rPr lang="es-PE" dirty="0" smtClean="0"/>
              <a:t>Ángel Picón</a:t>
            </a:r>
          </a:p>
          <a:p>
            <a:r>
              <a:rPr lang="es-PE" dirty="0" smtClean="0"/>
              <a:t>Mirtha Quispe (UNMSM)</a:t>
            </a:r>
          </a:p>
          <a:p>
            <a:r>
              <a:rPr lang="es-PE" dirty="0" smtClean="0"/>
              <a:t>Martha </a:t>
            </a:r>
            <a:r>
              <a:rPr lang="es-PE" dirty="0" err="1" smtClean="0"/>
              <a:t>Torrealva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s-PE" dirty="0" smtClean="0"/>
              <a:t>Equipo apoyo </a:t>
            </a:r>
          </a:p>
          <a:p>
            <a:r>
              <a:rPr lang="es-PE" dirty="0" err="1" smtClean="0"/>
              <a:t>Harumi</a:t>
            </a:r>
            <a:r>
              <a:rPr lang="es-PE" dirty="0" smtClean="0"/>
              <a:t> </a:t>
            </a:r>
            <a:r>
              <a:rPr lang="es-PE" dirty="0" err="1" smtClean="0"/>
              <a:t>Arbañil</a:t>
            </a:r>
            <a:r>
              <a:rPr lang="es-PE" dirty="0" smtClean="0"/>
              <a:t> </a:t>
            </a:r>
          </a:p>
          <a:p>
            <a:r>
              <a:rPr lang="es-PE" dirty="0" smtClean="0"/>
              <a:t>Zoila Vela</a:t>
            </a:r>
          </a:p>
          <a:p>
            <a:r>
              <a:rPr lang="es-PE" dirty="0" smtClean="0"/>
              <a:t>Silvana Díaz</a:t>
            </a:r>
          </a:p>
          <a:p>
            <a:r>
              <a:rPr lang="es-PE" dirty="0" smtClean="0"/>
              <a:t>Ángela </a:t>
            </a:r>
            <a:r>
              <a:rPr lang="es-PE" dirty="0" err="1" smtClean="0"/>
              <a:t>Riancho</a:t>
            </a:r>
            <a:endParaRPr lang="es-PE" dirty="0" smtClean="0"/>
          </a:p>
          <a:p>
            <a:r>
              <a:rPr lang="es-PE" dirty="0" smtClean="0"/>
              <a:t>Carlos Manrique</a:t>
            </a:r>
          </a:p>
          <a:p>
            <a:endParaRPr lang="es-PE" dirty="0"/>
          </a:p>
          <a:p>
            <a:endParaRPr lang="es-PE" dirty="0" smtClean="0"/>
          </a:p>
          <a:p>
            <a:endParaRPr lang="es-PE" dirty="0" smtClean="0"/>
          </a:p>
          <a:p>
            <a:pPr marL="139700" indent="0" algn="r">
              <a:buNone/>
            </a:pPr>
            <a:r>
              <a:rPr lang="es-PE" dirty="0" smtClean="0">
                <a:hlinkClick r:id="rId3"/>
              </a:rPr>
              <a:t>carlos.zamudio@upch.pe</a:t>
            </a:r>
            <a:endParaRPr lang="es-PE" dirty="0" smtClean="0"/>
          </a:p>
          <a:p>
            <a:pPr marL="139700" indent="0" algn="r">
              <a:buNone/>
            </a:pPr>
            <a:endParaRPr lang="es-PE" dirty="0"/>
          </a:p>
          <a:p>
            <a:pPr marL="139700" indent="0" algn="r">
              <a:buNone/>
            </a:pPr>
            <a:r>
              <a:rPr lang="es-PE" dirty="0" smtClean="0">
                <a:hlinkClick r:id="rId4"/>
              </a:rPr>
              <a:t>sidisi@oficinas-upch.pe</a:t>
            </a:r>
            <a:r>
              <a:rPr lang="es-PE" dirty="0" smtClean="0"/>
              <a:t> </a:t>
            </a:r>
          </a:p>
          <a:p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04" y="4529819"/>
            <a:ext cx="19431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417</Words>
  <Application>Microsoft Office PowerPoint</Application>
  <PresentationFormat>Presentación en pantalla (16:9)</PresentationFormat>
  <Paragraphs>98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Presentación de PowerPoint</vt:lpstr>
      <vt:lpstr>Intranet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Agradecimientos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Zamudio Fuertes, Carlos Eduardo</cp:lastModifiedBy>
  <cp:revision>15</cp:revision>
  <dcterms:modified xsi:type="dcterms:W3CDTF">2019-11-12T09:46:19Z</dcterms:modified>
</cp:coreProperties>
</file>