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4"/>
  </p:notesMasterIdLst>
  <p:sldIdLst>
    <p:sldId id="256" r:id="rId2"/>
    <p:sldId id="257" r:id="rId3"/>
    <p:sldId id="271" r:id="rId4"/>
    <p:sldId id="273" r:id="rId5"/>
    <p:sldId id="275" r:id="rId6"/>
    <p:sldId id="276" r:id="rId7"/>
    <p:sldId id="274" r:id="rId8"/>
    <p:sldId id="280" r:id="rId9"/>
    <p:sldId id="282" r:id="rId10"/>
    <p:sldId id="293" r:id="rId11"/>
    <p:sldId id="283" r:id="rId12"/>
    <p:sldId id="285" r:id="rId13"/>
    <p:sldId id="301" r:id="rId14"/>
    <p:sldId id="295" r:id="rId15"/>
    <p:sldId id="302" r:id="rId16"/>
    <p:sldId id="296" r:id="rId17"/>
    <p:sldId id="303" r:id="rId18"/>
    <p:sldId id="286" r:id="rId19"/>
    <p:sldId id="304" r:id="rId20"/>
    <p:sldId id="278" r:id="rId21"/>
    <p:sldId id="287" r:id="rId22"/>
    <p:sldId id="289" r:id="rId23"/>
  </p:sldIdLst>
  <p:sldSz cx="9144000" cy="6858000" type="screen4x3"/>
  <p:notesSz cx="6858000" cy="9144000"/>
  <p:embeddedFontLst>
    <p:embeddedFont>
      <p:font typeface="Cabin" pitchFamily="2" charset="77"/>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Krznarich"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66368"/>
  </p:normalViewPr>
  <p:slideViewPr>
    <p:cSldViewPr snapToGrid="0" snapToObjects="1">
      <p:cViewPr varScale="1">
        <p:scale>
          <a:sx n="74" d="100"/>
          <a:sy n="74" d="100"/>
        </p:scale>
        <p:origin x="24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1-23T19:38:08.236" idx="1">
    <p:pos x="6000" y="0"/>
    <p:text>Intro: Liz</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76200" algn="l" rtl="0">
              <a:spcBef>
                <a:spcPts val="0"/>
              </a:spcBef>
              <a:spcAft>
                <a:spcPts val="0"/>
              </a:spcAft>
              <a:buNone/>
            </a:pPr>
            <a:r>
              <a:rPr lang="en-US" dirty="0"/>
              <a:t>Hi! And many thanks to the NIH for inviting me to speak with you today. I’m Liz Krznarich, and I’m the technical lead at ORCID where I work on developing and implementing new features and generally keeping the ORCID Registry up and running. I’ve been at ORCID since nearly the beginning, and I’m here to share a bit about our experience inciting cultural and technical in research. Although we’re not directly involved in data sharing and reuse, there are some parallels and points of overlap that I hope you might find useful.</a:t>
            </a:r>
            <a:endParaRPr dirty="0"/>
          </a:p>
        </p:txBody>
      </p:sp>
      <p:sp>
        <p:nvSpPr>
          <p:cNvPr id="69" name="Google Shape;6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So, we added top-down approaches</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10</a:t>
            </a:fld>
            <a:endParaRPr/>
          </a:p>
        </p:txBody>
      </p:sp>
    </p:spTree>
    <p:extLst>
      <p:ext uri="{BB962C8B-B14F-4D97-AF65-F5344CB8AC3E}">
        <p14:creationId xmlns:p14="http://schemas.microsoft.com/office/powerpoint/2010/main" val="374764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And focused on engaging funders, publishers and governments at a strategic level. Timing was right, given policy around Open Access mandates coming into effect across the EU. For ORCID, 2016 was the year of the mandate. By the end of 2016, we saw statements establishing ORCID mandates from 9 private funders, 17 publishers and 9 government funders. </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11</a:t>
            </a:fld>
            <a:endParaRPr/>
          </a:p>
        </p:txBody>
      </p:sp>
    </p:spTree>
    <p:extLst>
      <p:ext uri="{BB962C8B-B14F-4D97-AF65-F5344CB8AC3E}">
        <p14:creationId xmlns:p14="http://schemas.microsoft.com/office/powerpoint/2010/main" val="111163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Now, this is great. But here’s a newsflash, that isn’t new news to most of you: Policy doesn’t result in change all by itself. To make it happen we needed infrastructure and incentives.</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12</a:t>
            </a:fld>
            <a:endParaRPr/>
          </a:p>
        </p:txBody>
      </p:sp>
    </p:spTree>
    <p:extLst>
      <p:ext uri="{BB962C8B-B14F-4D97-AF65-F5344CB8AC3E}">
        <p14:creationId xmlns:p14="http://schemas.microsoft.com/office/powerpoint/2010/main" val="2333370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The bigger piece of the top-down approach is developing infrastructure. In ORCID’s case we’re talking about the shared “above the line” pieces of infrastructure needed for interoperability. Out question is “how do we connect people to places and things? Well, first, we need persistent identifiers in use for for those people, places and things. And then we need metadata standards that can capture relationships between those persistent IDs. When I talk metadata in this case, I’m referring to the metadata that supports data exchange between systems; not the specialized, domain-specific metadata needed to describe and use an object. Finally, we need systems that implement these standards in useful ways.</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13</a:t>
            </a:fld>
            <a:endParaRPr/>
          </a:p>
        </p:txBody>
      </p:sp>
    </p:spTree>
    <p:extLst>
      <p:ext uri="{BB962C8B-B14F-4D97-AF65-F5344CB8AC3E}">
        <p14:creationId xmlns:p14="http://schemas.microsoft.com/office/powerpoint/2010/main" val="353395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This stuff is not easy. And it’s not something that ORCID can or should do by itself. This is point where community – that recurring theme -  comes into play at ORCID. In our case it takes the form of that seemingly endless cycle of working groups, community meetings, regional meetings, workshops, hackathons, steering groups, town halls, task forces, discussion forums, and on and on and on.</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14</a:t>
            </a:fld>
            <a:endParaRPr/>
          </a:p>
        </p:txBody>
      </p:sp>
    </p:spTree>
    <p:extLst>
      <p:ext uri="{BB962C8B-B14F-4D97-AF65-F5344CB8AC3E}">
        <p14:creationId xmlns:p14="http://schemas.microsoft.com/office/powerpoint/2010/main" val="79191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Hard stuff, but with some of that infrastructure in place  - PIDs, metadata, systems – in place, we can now begin to create useful incentives, like workflows that result in items added to ORCID automatically! (of course ORCID isn’t the endpoint – because of its APIs, metadata in ORCID can flow out to other systems.</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15</a:t>
            </a:fld>
            <a:endParaRPr/>
          </a:p>
        </p:txBody>
      </p:sp>
    </p:spTree>
    <p:extLst>
      <p:ext uri="{BB962C8B-B14F-4D97-AF65-F5344CB8AC3E}">
        <p14:creationId xmlns:p14="http://schemas.microsoft.com/office/powerpoint/2010/main" val="199877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And then we can build tools that populate application and reporting forms automatically</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16</a:t>
            </a:fld>
            <a:endParaRPr/>
          </a:p>
        </p:txBody>
      </p:sp>
    </p:spTree>
    <p:extLst>
      <p:ext uri="{BB962C8B-B14F-4D97-AF65-F5344CB8AC3E}">
        <p14:creationId xmlns:p14="http://schemas.microsoft.com/office/powerpoint/2010/main" val="603474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Plus, we can now recognize contributions that were invisible (or hard to count) previously</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17</a:t>
            </a:fld>
            <a:endParaRPr/>
          </a:p>
        </p:txBody>
      </p:sp>
    </p:spTree>
    <p:extLst>
      <p:ext uri="{BB962C8B-B14F-4D97-AF65-F5344CB8AC3E}">
        <p14:creationId xmlns:p14="http://schemas.microsoft.com/office/powerpoint/2010/main" val="3746905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OK, that sounds great. So we’ve got some infrastructure, and we’ve got nearly 8mil ORCID </a:t>
            </a:r>
            <a:r>
              <a:rPr lang="en-US" dirty="0" err="1"/>
              <a:t>iDs</a:t>
            </a:r>
            <a:r>
              <a:rPr lang="en-US" dirty="0"/>
              <a:t>. Now is the work done?</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18</a:t>
            </a:fld>
            <a:endParaRPr/>
          </a:p>
        </p:txBody>
      </p:sp>
    </p:spTree>
    <p:extLst>
      <p:ext uri="{BB962C8B-B14F-4D97-AF65-F5344CB8AC3E}">
        <p14:creationId xmlns:p14="http://schemas.microsoft.com/office/powerpoint/2010/main" val="3198912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Well, there are 8 million </a:t>
            </a:r>
            <a:r>
              <a:rPr lang="en-US" dirty="0" err="1"/>
              <a:t>iDs</a:t>
            </a:r>
            <a:r>
              <a:rPr lang="en-US" dirty="0"/>
              <a:t> registered, but only a subset of them have metadata about affiliations and works. This is not so useful.</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19</a:t>
            </a:fld>
            <a:endParaRPr/>
          </a:p>
        </p:txBody>
      </p:sp>
    </p:spTree>
    <p:extLst>
      <p:ext uri="{BB962C8B-B14F-4D97-AF65-F5344CB8AC3E}">
        <p14:creationId xmlns:p14="http://schemas.microsoft.com/office/powerpoint/2010/main" val="392843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So, let’s step in our time machine and take a trip back 10 years to 2010, when ORCID the non-profit organization was founded. We began with this lofty goal: we’re going to solve name ambiguity in research. We’re going to give out numbers that people can use instead of names; publications, grants affiliations will all be matched to these numbers, and everything will be wonderful! And we’re going to make if open, non-propriety and non-profit. Everyone will love it!</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The infrastructure piece, and particularly the systems implementation piece, still needs work, by both ORCID and other organizations. The roads and bridges are in better shape in some areas than others. </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20</a:t>
            </a:fld>
            <a:endParaRPr/>
          </a:p>
        </p:txBody>
      </p:sp>
    </p:spTree>
    <p:extLst>
      <p:ext uri="{BB962C8B-B14F-4D97-AF65-F5344CB8AC3E}">
        <p14:creationId xmlns:p14="http://schemas.microsoft.com/office/powerpoint/2010/main" val="2096496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21</a:t>
            </a:fld>
            <a:endParaRPr/>
          </a:p>
        </p:txBody>
      </p:sp>
    </p:spTree>
    <p:extLst>
      <p:ext uri="{BB962C8B-B14F-4D97-AF65-F5344CB8AC3E}">
        <p14:creationId xmlns:p14="http://schemas.microsoft.com/office/powerpoint/2010/main" val="351198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76200" algn="l" rtl="0">
              <a:spcBef>
                <a:spcPts val="0"/>
              </a:spcBef>
              <a:spcAft>
                <a:spcPts val="0"/>
              </a:spcAft>
              <a:buNone/>
            </a:pPr>
            <a:endParaRPr/>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22</a:t>
            </a:fld>
            <a:endParaRPr/>
          </a:p>
        </p:txBody>
      </p:sp>
    </p:spTree>
    <p:extLst>
      <p:ext uri="{BB962C8B-B14F-4D97-AF65-F5344CB8AC3E}">
        <p14:creationId xmlns:p14="http://schemas.microsoft.com/office/powerpoint/2010/main" val="254321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So, in 2012, we launched the ORCID Registry. Researchers can voluntarily get their very own ORCID </a:t>
            </a:r>
            <a:r>
              <a:rPr lang="en-US" dirty="0" err="1"/>
              <a:t>iD</a:t>
            </a:r>
            <a:r>
              <a:rPr lang="en-US" dirty="0"/>
              <a:t>, and they also get shiny ORCID record where they can list all of their information</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3</a:t>
            </a:fld>
            <a:endParaRPr/>
          </a:p>
        </p:txBody>
      </p:sp>
    </p:spTree>
    <p:extLst>
      <p:ext uri="{BB962C8B-B14F-4D97-AF65-F5344CB8AC3E}">
        <p14:creationId xmlns:p14="http://schemas.microsoft.com/office/powerpoint/2010/main" val="170503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that’s not all! We’ve built APIs! Other systems can read and write data, so all of a researcher’s works, grants, affiliations and other data can be collected into one magic, comprehensive always up-to-date list.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Great! Problem solved. Attribution and reporting are now easy and automatic.</a:t>
            </a:r>
            <a:endParaRPr dirty="0"/>
          </a:p>
          <a:p>
            <a:pPr marL="0" lvl="0" indent="76200" algn="l" rtl="0">
              <a:spcBef>
                <a:spcPts val="0"/>
              </a:spcBef>
              <a:spcAft>
                <a:spcPts val="0"/>
              </a:spcAft>
              <a:buNone/>
            </a:pP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4</a:t>
            </a:fld>
            <a:endParaRPr/>
          </a:p>
        </p:txBody>
      </p:sp>
    </p:spTree>
    <p:extLst>
      <p:ext uri="{BB962C8B-B14F-4D97-AF65-F5344CB8AC3E}">
        <p14:creationId xmlns:p14="http://schemas.microsoft.com/office/powerpoint/2010/main" val="198596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OK, we all know that this isn’t the reality. As mentioned in some of yesterday’s sessions, building 1 system doesn’t necessarily mean instant change. Uptake was not awful, but reception among researchers was variable.</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5</a:t>
            </a:fld>
            <a:endParaRPr/>
          </a:p>
        </p:txBody>
      </p:sp>
    </p:spTree>
    <p:extLst>
      <p:ext uri="{BB962C8B-B14F-4D97-AF65-F5344CB8AC3E}">
        <p14:creationId xmlns:p14="http://schemas.microsoft.com/office/powerpoint/2010/main" val="381918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We knew we had to do more to get folks interested in using ORCID, so we started as many small teams do…from the bottom up.</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6</a:t>
            </a:fld>
            <a:endParaRPr/>
          </a:p>
        </p:txBody>
      </p:sp>
    </p:spTree>
    <p:extLst>
      <p:ext uri="{BB962C8B-B14F-4D97-AF65-F5344CB8AC3E}">
        <p14:creationId xmlns:p14="http://schemas.microsoft.com/office/powerpoint/2010/main" val="79829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Initially, we worked with individual institutions to engage at a local level, via outreach and education campaigns) (mostly via libraries). This “on the ground”  work is vital get the word out, and it’s still going on today.</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7</a:t>
            </a:fld>
            <a:endParaRPr/>
          </a:p>
        </p:txBody>
      </p:sp>
    </p:spTree>
    <p:extLst>
      <p:ext uri="{BB962C8B-B14F-4D97-AF65-F5344CB8AC3E}">
        <p14:creationId xmlns:p14="http://schemas.microsoft.com/office/powerpoint/2010/main" val="416094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But engagement isn’t enough if the system doesn’t do anything all that useful. So we partnered with organizations to build integrations that allowed users to import things into their record. They were pretty OK, but they didn’t work fabulously well because </a:t>
            </a:r>
            <a:r>
              <a:rPr lang="en-US" dirty="0" err="1"/>
              <a:t>iDs</a:t>
            </a:r>
            <a:r>
              <a:rPr lang="en-US" dirty="0"/>
              <a:t> weren’t yet embedded into research workflows. Researchers still had to do a lot of manual curation.</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8</a:t>
            </a:fld>
            <a:endParaRPr/>
          </a:p>
        </p:txBody>
      </p:sp>
    </p:spTree>
    <p:extLst>
      <p:ext uri="{BB962C8B-B14F-4D97-AF65-F5344CB8AC3E}">
        <p14:creationId xmlns:p14="http://schemas.microsoft.com/office/powerpoint/2010/main" val="198856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b74916bc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b74916bcb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76200" algn="l" rtl="0">
              <a:spcBef>
                <a:spcPts val="0"/>
              </a:spcBef>
              <a:spcAft>
                <a:spcPts val="0"/>
              </a:spcAft>
              <a:buNone/>
            </a:pPr>
            <a:r>
              <a:rPr lang="en-US" dirty="0"/>
              <a:t>Even so, by the end of 2014 we had over 1million researchers registered in ORCID. But at that point, we realized it was time for a shift in order to make things scale.</a:t>
            </a:r>
            <a:endParaRPr dirty="0"/>
          </a:p>
        </p:txBody>
      </p:sp>
      <p:sp>
        <p:nvSpPr>
          <p:cNvPr id="75" name="Google Shape;75;g3b74916bcb_0_23:notes"/>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9</a:t>
            </a:fld>
            <a:endParaRPr/>
          </a:p>
        </p:txBody>
      </p:sp>
    </p:spTree>
    <p:extLst>
      <p:ext uri="{BB962C8B-B14F-4D97-AF65-F5344CB8AC3E}">
        <p14:creationId xmlns:p14="http://schemas.microsoft.com/office/powerpoint/2010/main" val="3399020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2"/>
          <p:cNvSpPr txBox="1">
            <a:spLocks noGrp="1"/>
          </p:cNvSpPr>
          <p:nvPr>
            <p:ph type="body" idx="1"/>
          </p:nvPr>
        </p:nvSpPr>
        <p:spPr>
          <a:xfrm>
            <a:off x="1820985" y="4085487"/>
            <a:ext cx="67134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2"/>
          </p:nvPr>
        </p:nvSpPr>
        <p:spPr>
          <a:xfrm>
            <a:off x="1820986" y="4616939"/>
            <a:ext cx="67242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body" idx="3"/>
          </p:nvPr>
        </p:nvSpPr>
        <p:spPr>
          <a:xfrm>
            <a:off x="1820986" y="5624145"/>
            <a:ext cx="67242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135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body" idx="4"/>
          </p:nvPr>
        </p:nvSpPr>
        <p:spPr>
          <a:xfrm>
            <a:off x="3735754" y="6193176"/>
            <a:ext cx="3043200" cy="283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1"/>
              </a:buClr>
              <a:buSzPts val="127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body" idx="5"/>
          </p:nvPr>
        </p:nvSpPr>
        <p:spPr>
          <a:xfrm>
            <a:off x="3735754" y="6401541"/>
            <a:ext cx="3043200" cy="2694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1099"/>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body" idx="6"/>
          </p:nvPr>
        </p:nvSpPr>
        <p:spPr>
          <a:xfrm>
            <a:off x="3735754" y="6605569"/>
            <a:ext cx="3043200" cy="2694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6"/>
        <p:cNvGrpSpPr/>
        <p:nvPr/>
      </p:nvGrpSpPr>
      <p:grpSpPr>
        <a:xfrm>
          <a:off x="0" y="0"/>
          <a:ext cx="0" cy="0"/>
          <a:chOff x="0" y="0"/>
          <a:chExt cx="0" cy="0"/>
        </a:xfrm>
      </p:grpSpPr>
      <p:sp>
        <p:nvSpPr>
          <p:cNvPr id="57" name="Google Shape;57;p11"/>
          <p:cNvSpPr>
            <a:spLocks noGrp="1"/>
          </p:cNvSpPr>
          <p:nvPr>
            <p:ph type="pic" idx="2"/>
          </p:nvPr>
        </p:nvSpPr>
        <p:spPr>
          <a:xfrm>
            <a:off x="969270" y="4069080"/>
            <a:ext cx="7343700" cy="2016000"/>
          </a:xfrm>
          <a:prstGeom prst="rect">
            <a:avLst/>
          </a:prstGeom>
          <a:noFill/>
          <a:ln>
            <a:noFill/>
          </a:ln>
        </p:spPr>
        <p:txBody>
          <a:bodyPr spcFirstLastPara="1" wrap="square" lIns="91425" tIns="91425" rIns="91425" bIns="91425" anchor="t" anchorCtr="0">
            <a:noAutofit/>
          </a:bodyPr>
          <a:lstStyle>
            <a:lvl1pPr marL="228600" marR="0" lvl="0" indent="-38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706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762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838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787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1143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8" name="Google Shape;58;p11" descr="D:\Workspace II\Brian\orcid\new project\letterhead\sources\line.png"/>
          <p:cNvPicPr preferRelativeResize="0"/>
          <p:nvPr/>
        </p:nvPicPr>
        <p:blipFill rotWithShape="1">
          <a:blip r:embed="rId2">
            <a:alphaModFix/>
          </a:blip>
          <a:srcRect/>
          <a:stretch/>
        </p:blipFill>
        <p:spPr>
          <a:xfrm>
            <a:off x="0" y="1033464"/>
            <a:ext cx="9143314" cy="45898"/>
          </a:xfrm>
          <a:prstGeom prst="rect">
            <a:avLst/>
          </a:prstGeom>
          <a:noFill/>
          <a:ln>
            <a:noFill/>
          </a:ln>
        </p:spPr>
      </p:pic>
      <p:pic>
        <p:nvPicPr>
          <p:cNvPr id="59" name="Google Shape;59;p11" descr="C:\Users\videlizard\Pictures\logo.png"/>
          <p:cNvPicPr preferRelativeResize="0"/>
          <p:nvPr/>
        </p:nvPicPr>
        <p:blipFill rotWithShape="1">
          <a:blip r:embed="rId3">
            <a:alphaModFix/>
          </a:blip>
          <a:srcRect/>
          <a:stretch/>
        </p:blipFill>
        <p:spPr>
          <a:xfrm>
            <a:off x="133386" y="260352"/>
            <a:ext cx="1990236" cy="695047"/>
          </a:xfrm>
          <a:prstGeom prst="rect">
            <a:avLst/>
          </a:prstGeom>
          <a:noFill/>
          <a:ln>
            <a:noFill/>
          </a:ln>
        </p:spPr>
      </p:pic>
      <p:sp>
        <p:nvSpPr>
          <p:cNvPr id="60" name="Google Shape;60;p11"/>
          <p:cNvSpPr txBox="1">
            <a:spLocks noGrp="1"/>
          </p:cNvSpPr>
          <p:nvPr>
            <p:ph type="title"/>
          </p:nvPr>
        </p:nvSpPr>
        <p:spPr>
          <a:xfrm>
            <a:off x="969264" y="1371600"/>
            <a:ext cx="7315200" cy="914400"/>
          </a:xfrm>
          <a:prstGeom prst="rect">
            <a:avLst/>
          </a:prstGeom>
          <a:noFill/>
          <a:ln>
            <a:noFill/>
          </a:ln>
        </p:spPr>
        <p:txBody>
          <a:bodyPr spcFirstLastPara="1" wrap="square" lIns="91425" tIns="91425" rIns="91425" bIns="91425" anchor="b" anchorCtr="0">
            <a:noAutofit/>
          </a:bodyPr>
          <a:lstStyle>
            <a:lvl1pPr marL="0" marR="0" lvl="0" indent="0" algn="l" rtl="0">
              <a:lnSpc>
                <a:spcPct val="90909"/>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 name="Google Shape;61;p11"/>
          <p:cNvSpPr txBox="1">
            <a:spLocks noGrp="1"/>
          </p:cNvSpPr>
          <p:nvPr>
            <p:ph type="body" idx="1"/>
          </p:nvPr>
        </p:nvSpPr>
        <p:spPr>
          <a:xfrm>
            <a:off x="969264" y="2377440"/>
            <a:ext cx="7315200" cy="1600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Open Sans"/>
                <a:ea typeface="Open Sans"/>
                <a:cs typeface="Open Sans"/>
                <a:sym typeface="Open Sans"/>
              </a:defRPr>
            </a:lvl1pPr>
            <a:lvl2pPr marL="914400" marR="0" lvl="1" indent="-228600" algn="l" rtl="0">
              <a:lnSpc>
                <a:spcPct val="100000"/>
              </a:lnSpc>
              <a:spcBef>
                <a:spcPts val="600"/>
              </a:spcBef>
              <a:spcAft>
                <a:spcPts val="0"/>
              </a:spcAft>
              <a:buClr>
                <a:srgbClr val="C1DB8E"/>
              </a:buClr>
              <a:buSzPts val="1800"/>
              <a:buFont typeface="Arial"/>
              <a:buNone/>
              <a:defRPr sz="1800" b="0" i="0" u="none" strike="noStrike" cap="none">
                <a:solidFill>
                  <a:srgbClr val="C1DB8E"/>
                </a:solidFill>
                <a:latin typeface="Open Sans"/>
                <a:ea typeface="Open Sans"/>
                <a:cs typeface="Open Sans"/>
                <a:sym typeface="Open Sans"/>
              </a:defRPr>
            </a:lvl2pPr>
            <a:lvl3pPr marL="1371600" marR="0" lvl="2" indent="-228600" algn="l" rtl="0">
              <a:lnSpc>
                <a:spcPct val="100000"/>
              </a:lnSpc>
              <a:spcBef>
                <a:spcPts val="600"/>
              </a:spcBef>
              <a:spcAft>
                <a:spcPts val="0"/>
              </a:spcAft>
              <a:buClr>
                <a:srgbClr val="C1DB8E"/>
              </a:buClr>
              <a:buSzPts val="1600"/>
              <a:buFont typeface="Arial"/>
              <a:buNone/>
              <a:defRPr sz="1600" b="0" i="0" u="none" strike="noStrike" cap="none">
                <a:solidFill>
                  <a:srgbClr val="C1DB8E"/>
                </a:solidFill>
                <a:latin typeface="Open Sans"/>
                <a:ea typeface="Open Sans"/>
                <a:cs typeface="Open Sans"/>
                <a:sym typeface="Open Sans"/>
              </a:defRPr>
            </a:lvl3pPr>
            <a:lvl4pPr marL="1828800" marR="0" lvl="3"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4pPr>
            <a:lvl5pPr marL="2286000" marR="0" lvl="4"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5pPr>
            <a:lvl6pPr marL="2743200" marR="0" lvl="5" indent="-228600" algn="l" rtl="0">
              <a:lnSpc>
                <a:spcPct val="90000"/>
              </a:lnSpc>
              <a:spcBef>
                <a:spcPts val="6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6pPr>
            <a:lvl7pPr marL="3200400" marR="0" lvl="6"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7pPr>
            <a:lvl8pPr marL="3657600" marR="0" lvl="7"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8pPr>
            <a:lvl9pPr marL="4114800" marR="0" lvl="8"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9pPr>
          </a:lstStyle>
          <a:p>
            <a:endParaRPr/>
          </a:p>
        </p:txBody>
      </p:sp>
      <p:sp>
        <p:nvSpPr>
          <p:cNvPr id="62" name="Google Shape;62;p11"/>
          <p:cNvSpPr txBox="1">
            <a:spLocks noGrp="1"/>
          </p:cNvSpPr>
          <p:nvPr>
            <p:ph type="dt" idx="10"/>
          </p:nvPr>
        </p:nvSpPr>
        <p:spPr>
          <a:xfrm>
            <a:off x="179390" y="6356352"/>
            <a:ext cx="2133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ftr" idx="11"/>
          </p:nvPr>
        </p:nvSpPr>
        <p:spPr>
          <a:xfrm>
            <a:off x="3124200" y="6356352"/>
            <a:ext cx="2895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sldNum" idx="12"/>
          </p:nvPr>
        </p:nvSpPr>
        <p:spPr>
          <a:xfrm>
            <a:off x="6876320" y="6356352"/>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5" name="Google Shape;65;p11"/>
          <p:cNvSpPr/>
          <p:nvPr/>
        </p:nvSpPr>
        <p:spPr>
          <a:xfrm>
            <a:off x="229643" y="3625588"/>
            <a:ext cx="285900" cy="285900"/>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15000"/>
                </a:lnTo>
                <a:lnTo>
                  <a:pt x="105000" y="105000"/>
                </a:lnTo>
                <a:close/>
              </a:path>
              <a:path w="120000" h="120000" fill="darken" extrusionOk="0">
                <a:moveTo>
                  <a:pt x="15000" y="60000"/>
                </a:moveTo>
                <a:lnTo>
                  <a:pt x="105000" y="15000"/>
                </a:lnTo>
                <a:lnTo>
                  <a:pt x="105000" y="105000"/>
                </a:lnTo>
                <a:close/>
              </a:path>
              <a:path w="120000" h="120000" fill="none" extrusionOk="0">
                <a:moveTo>
                  <a:pt x="15000" y="60000"/>
                </a:moveTo>
                <a:lnTo>
                  <a:pt x="105000" y="15000"/>
                </a:lnTo>
                <a:lnTo>
                  <a:pt x="105000" y="105000"/>
                </a:lnTo>
                <a:close/>
              </a:path>
              <a:path w="120000" h="120000" fill="none" extrusionOk="0">
                <a:moveTo>
                  <a:pt x="0" y="0"/>
                </a:moveTo>
                <a:lnTo>
                  <a:pt x="120000" y="0"/>
                </a:lnTo>
                <a:lnTo>
                  <a:pt x="120000" y="120000"/>
                </a:lnTo>
                <a:lnTo>
                  <a:pt x="0" y="120000"/>
                </a:lnTo>
                <a:close/>
              </a:path>
            </a:pathLst>
          </a:cu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1"/>
          <p:cNvSpPr/>
          <p:nvPr/>
        </p:nvSpPr>
        <p:spPr>
          <a:xfrm rot="10800000" flipH="1">
            <a:off x="8659268" y="3625439"/>
            <a:ext cx="214200" cy="285900"/>
          </a:xfrm>
          <a:custGeom>
            <a:avLst/>
            <a:gdLst/>
            <a:ahLst/>
            <a:cxnLst/>
            <a:rect l="l" t="t" r="r" b="b"/>
            <a:pathLst>
              <a:path w="120000" h="120000" extrusionOk="0">
                <a:moveTo>
                  <a:pt x="0" y="0"/>
                </a:moveTo>
                <a:lnTo>
                  <a:pt x="120000" y="0"/>
                </a:lnTo>
                <a:lnTo>
                  <a:pt x="120000" y="119999"/>
                </a:lnTo>
                <a:lnTo>
                  <a:pt x="0" y="119999"/>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3"/>
        <p:cNvGrpSpPr/>
        <p:nvPr/>
      </p:nvGrpSpPr>
      <p:grpSpPr>
        <a:xfrm>
          <a:off x="0" y="0"/>
          <a:ext cx="0" cy="0"/>
          <a:chOff x="0" y="0"/>
          <a:chExt cx="0" cy="0"/>
        </a:xfrm>
      </p:grpSpPr>
      <p:pic>
        <p:nvPicPr>
          <p:cNvPr id="24" name="Google Shape;24;p3"/>
          <p:cNvPicPr preferRelativeResize="0"/>
          <p:nvPr/>
        </p:nvPicPr>
        <p:blipFill rotWithShape="1">
          <a:blip r:embed="rId2">
            <a:alphaModFix/>
          </a:blip>
          <a:srcRect/>
          <a:stretch/>
        </p:blipFill>
        <p:spPr>
          <a:xfrm>
            <a:off x="0" y="0"/>
            <a:ext cx="9144000" cy="6863400"/>
          </a:xfrm>
          <a:prstGeom prst="rect">
            <a:avLst/>
          </a:prstGeom>
          <a:noFill/>
          <a:ln>
            <a:noFill/>
          </a:ln>
        </p:spPr>
      </p:pic>
      <p:sp>
        <p:nvSpPr>
          <p:cNvPr id="25" name="Google Shape;25;p3"/>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700"/>
              <a:buFont typeface="Open Sans"/>
              <a:buNone/>
            </a:pPr>
            <a:r>
              <a:rPr lang="en-US" sz="2800" b="1" i="0" u="none" strike="noStrike" cap="none">
                <a:solidFill>
                  <a:schemeClr val="dk1"/>
                </a:solidFill>
                <a:latin typeface="Open Sans"/>
                <a:ea typeface="Open Sans"/>
                <a:cs typeface="Open Sans"/>
                <a:sym typeface="Open Sans"/>
              </a:rPr>
              <a:t>ORCID’S VISION</a:t>
            </a:r>
            <a:r>
              <a:rPr lang="en-US" sz="2800" b="0" i="0" u="none" strike="noStrike" cap="none">
                <a:solidFill>
                  <a:schemeClr val="lt1"/>
                </a:solidFill>
                <a:latin typeface="Open Sans"/>
                <a:ea typeface="Open Sans"/>
                <a:cs typeface="Open Sans"/>
                <a:sym typeface="Open Sans"/>
              </a:rPr>
              <a:t> </a:t>
            </a:r>
            <a:r>
              <a:rPr lang="en-US"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pic>
        <p:nvPicPr>
          <p:cNvPr id="27" name="Google Shape;27;p4" descr="D:\Workspace II\Brian\orcid\new project\letterhead\sources\line.png"/>
          <p:cNvPicPr preferRelativeResize="0"/>
          <p:nvPr/>
        </p:nvPicPr>
        <p:blipFill rotWithShape="1">
          <a:blip r:embed="rId2">
            <a:alphaModFix/>
          </a:blip>
          <a:srcRect/>
          <a:stretch/>
        </p:blipFill>
        <p:spPr>
          <a:xfrm>
            <a:off x="0" y="1033464"/>
            <a:ext cx="9143314" cy="45898"/>
          </a:xfrm>
          <a:prstGeom prst="rect">
            <a:avLst/>
          </a:prstGeom>
          <a:noFill/>
          <a:ln>
            <a:noFill/>
          </a:ln>
        </p:spPr>
      </p:pic>
      <p:pic>
        <p:nvPicPr>
          <p:cNvPr id="28" name="Google Shape;28;p4" descr="C:\Users\videlizard\Pictures\logo.png"/>
          <p:cNvPicPr preferRelativeResize="0"/>
          <p:nvPr/>
        </p:nvPicPr>
        <p:blipFill rotWithShape="1">
          <a:blip r:embed="rId3">
            <a:alphaModFix/>
          </a:blip>
          <a:srcRect/>
          <a:stretch/>
        </p:blipFill>
        <p:spPr>
          <a:xfrm>
            <a:off x="133390" y="260352"/>
            <a:ext cx="1990236" cy="695047"/>
          </a:xfrm>
          <a:prstGeom prst="rect">
            <a:avLst/>
          </a:prstGeom>
          <a:noFill/>
          <a:ln>
            <a:noFill/>
          </a:ln>
        </p:spPr>
      </p:pic>
      <p:sp>
        <p:nvSpPr>
          <p:cNvPr id="29" name="Google Shape;29;p4"/>
          <p:cNvSpPr txBox="1">
            <a:spLocks noGrp="1"/>
          </p:cNvSpPr>
          <p:nvPr>
            <p:ph type="title"/>
          </p:nvPr>
        </p:nvSpPr>
        <p:spPr>
          <a:xfrm>
            <a:off x="969264" y="1371600"/>
            <a:ext cx="7315200" cy="9144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 name="Google Shape;30;p4"/>
          <p:cNvSpPr txBox="1">
            <a:spLocks noGrp="1"/>
          </p:cNvSpPr>
          <p:nvPr>
            <p:ph type="body" idx="1"/>
          </p:nvPr>
        </p:nvSpPr>
        <p:spPr>
          <a:xfrm>
            <a:off x="971500" y="2377440"/>
            <a:ext cx="3566100" cy="3705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2"/>
          </p:nvPr>
        </p:nvSpPr>
        <p:spPr>
          <a:xfrm>
            <a:off x="4716020" y="2377440"/>
            <a:ext cx="3566100" cy="3705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dt" idx="10"/>
          </p:nvPr>
        </p:nvSpPr>
        <p:spPr>
          <a:xfrm>
            <a:off x="179390" y="6356352"/>
            <a:ext cx="2133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ftr" idx="11"/>
          </p:nvPr>
        </p:nvSpPr>
        <p:spPr>
          <a:xfrm>
            <a:off x="3124200" y="6356352"/>
            <a:ext cx="2895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sldNum" idx="12"/>
          </p:nvPr>
        </p:nvSpPr>
        <p:spPr>
          <a:xfrm>
            <a:off x="6876320" y="6356352"/>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1pPr>
            <a:lvl2pPr marL="0" marR="0" lvl="1"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2pPr>
            <a:lvl3pPr marL="0" marR="0" lvl="2"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3pPr>
            <a:lvl4pPr marL="0" marR="0" lvl="3"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4pPr>
            <a:lvl5pPr marL="0" marR="0" lvl="4"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5pPr>
            <a:lvl6pPr marL="0" marR="0" lvl="5"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6pPr>
            <a:lvl7pPr marL="0" marR="0" lvl="6"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7pPr>
            <a:lvl8pPr marL="0" marR="0" lvl="7"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8pPr>
            <a:lvl9pPr marL="0" marR="0" lvl="8" indent="0" algn="l" rtl="0">
              <a:lnSpc>
                <a:spcPct val="100000"/>
              </a:lnSpc>
              <a:spcBef>
                <a:spcPts val="0"/>
              </a:spcBef>
              <a:spcAft>
                <a:spcPts val="0"/>
              </a:spcAft>
              <a:buClr>
                <a:schemeClr val="dk1"/>
              </a:buClr>
              <a:buSzPts val="450"/>
              <a:buFont typeface="Cabin"/>
              <a:buNone/>
              <a:defRPr sz="1800" b="0" i="0" u="none" strike="noStrike" cap="none">
                <a:solidFill>
                  <a:schemeClr val="dk1"/>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 name="Google Shape;37;p5"/>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L="228600" marR="0" lvl="0" indent="-381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706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762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838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787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1143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 name="Google Shape;40;p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 name="Google Shape;44;p7"/>
          <p:cNvSpPr txBox="1">
            <a:spLocks noGrp="1"/>
          </p:cNvSpPr>
          <p:nvPr>
            <p:ph type="body" idx="1"/>
          </p:nvPr>
        </p:nvSpPr>
        <p:spPr>
          <a:xfrm>
            <a:off x="609600" y="1562101"/>
            <a:ext cx="7924800" cy="501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890954" y="2172678"/>
            <a:ext cx="7643400" cy="343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8"/>
          <p:cNvSpPr txBox="1">
            <a:spLocks noGrp="1"/>
          </p:cNvSpPr>
          <p:nvPr>
            <p:ph type="dt" idx="10"/>
          </p:nvPr>
        </p:nvSpPr>
        <p:spPr>
          <a:xfrm>
            <a:off x="179390" y="6356352"/>
            <a:ext cx="2133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8"/>
          <p:cNvSpPr txBox="1">
            <a:spLocks noGrp="1"/>
          </p:cNvSpPr>
          <p:nvPr>
            <p:ph type="ftr" idx="11"/>
          </p:nvPr>
        </p:nvSpPr>
        <p:spPr>
          <a:xfrm>
            <a:off x="3124200" y="6356352"/>
            <a:ext cx="2895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8"/>
          <p:cNvSpPr txBox="1">
            <a:spLocks noGrp="1"/>
          </p:cNvSpPr>
          <p:nvPr>
            <p:ph type="sldNum" idx="12"/>
          </p:nvPr>
        </p:nvSpPr>
        <p:spPr>
          <a:xfrm>
            <a:off x="6876320" y="6356352"/>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45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3122341" y="405302"/>
            <a:ext cx="5422800" cy="984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 name="Google Shape;52;p9"/>
          <p:cNvSpPr txBox="1">
            <a:spLocks noGrp="1"/>
          </p:cNvSpPr>
          <p:nvPr>
            <p:ph type="body" idx="1"/>
          </p:nvPr>
        </p:nvSpPr>
        <p:spPr>
          <a:xfrm>
            <a:off x="3122613" y="1562100"/>
            <a:ext cx="5411700" cy="4572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9"/>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noAutofit/>
          </a:bodyPr>
          <a:lstStyle>
            <a:lvl1pPr marL="228600" marR="0" lvl="0" indent="-38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706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762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838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787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1143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54"/>
        <p:cNvGrpSpPr/>
        <p:nvPr/>
      </p:nvGrpSpPr>
      <p:grpSpPr>
        <a:xfrm>
          <a:off x="0" y="0"/>
          <a:ext cx="0" cy="0"/>
          <a:chOff x="0" y="0"/>
          <a:chExt cx="0" cy="0"/>
        </a:xfrm>
      </p:grpSpPr>
      <p:sp>
        <p:nvSpPr>
          <p:cNvPr id="55" name="Google Shape;55;p10"/>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noAutofit/>
          </a:bodyPr>
          <a:lstStyle>
            <a:lvl1pPr marL="228600" marR="0" lvl="0" indent="-381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706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762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838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787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1143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body" idx="1"/>
          </p:nvPr>
        </p:nvSpPr>
        <p:spPr>
          <a:xfrm>
            <a:off x="609599" y="1578708"/>
            <a:ext cx="7935600" cy="4286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3" name="Google Shape;13;p1"/>
          <p:cNvPicPr preferRelativeResize="0"/>
          <p:nvPr/>
        </p:nvPicPr>
        <p:blipFill rotWithShape="1">
          <a:blip r:embed="rId12">
            <a:alphaModFix/>
          </a:blip>
          <a:srcRect/>
          <a:stretch/>
        </p:blipFill>
        <p:spPr>
          <a:xfrm>
            <a:off x="361950" y="6258626"/>
            <a:ext cx="494990" cy="494990"/>
          </a:xfrm>
          <a:prstGeom prst="rect">
            <a:avLst/>
          </a:prstGeom>
          <a:noFill/>
          <a:ln>
            <a:noFill/>
          </a:ln>
        </p:spPr>
      </p:pic>
      <p:cxnSp>
        <p:nvCxnSpPr>
          <p:cNvPr id="14" name="Google Shape;14;p1"/>
          <p:cNvCxnSpPr/>
          <p:nvPr/>
        </p:nvCxnSpPr>
        <p:spPr>
          <a:xfrm>
            <a:off x="-27709" y="6139182"/>
            <a:ext cx="9243000" cy="0"/>
          </a:xfrm>
          <a:prstGeom prst="straightConnector1">
            <a:avLst/>
          </a:prstGeom>
          <a:noFill/>
          <a:ln w="9525" cap="flat" cmpd="sng">
            <a:solidFill>
              <a:schemeClr val="dk1"/>
            </a:solidFill>
            <a:prstDash val="solid"/>
            <a:miter lim="8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slow">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svg"/><Relationship Id="rId4" Type="http://schemas.openxmlformats.org/officeDocument/2006/relationships/image" Target="../media/image17.jpe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orcid.org/0000-0001-5727-2427"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body" idx="2"/>
          </p:nvPr>
        </p:nvSpPr>
        <p:spPr>
          <a:xfrm>
            <a:off x="234462" y="2944275"/>
            <a:ext cx="8441088" cy="2735100"/>
          </a:xfrm>
          <a:prstGeom prst="rect">
            <a:avLst/>
          </a:prstGeom>
          <a:noFill/>
          <a:ln>
            <a:noFill/>
          </a:ln>
        </p:spPr>
        <p:txBody>
          <a:bodyPr spcFirstLastPara="1" wrap="square" lIns="91425" tIns="91425" rIns="91425" bIns="91425" anchor="t" anchorCtr="0">
            <a:noAutofit/>
          </a:bodyPr>
          <a:lstStyle/>
          <a:p>
            <a:pPr marL="0" lvl="0" indent="0">
              <a:lnSpc>
                <a:spcPct val="115000"/>
              </a:lnSpc>
              <a:spcBef>
                <a:spcPts val="0"/>
              </a:spcBef>
              <a:buSzPts val="2800"/>
            </a:pPr>
            <a:r>
              <a:rPr lang="en-US" sz="2800" b="1" dirty="0"/>
              <a:t>Top down, bottom up &amp; everything in between</a:t>
            </a:r>
            <a:br>
              <a:rPr lang="en-US" sz="3600" b="1" dirty="0"/>
            </a:br>
            <a:r>
              <a:rPr lang="en-US" sz="2400" i="1" dirty="0"/>
              <a:t>ORCID’s multifaceted approach to technical &amp; cultural change</a:t>
            </a:r>
            <a:endParaRPr dirty="0"/>
          </a:p>
          <a:p>
            <a:pPr marL="0" lvl="0" indent="0">
              <a:lnSpc>
                <a:spcPct val="115000"/>
              </a:lnSpc>
              <a:spcBef>
                <a:spcPts val="0"/>
              </a:spcBef>
              <a:buSzPts val="1350"/>
            </a:pPr>
            <a:br>
              <a:rPr lang="en-US" dirty="0"/>
            </a:br>
            <a:r>
              <a:rPr lang="en-US" sz="1600" dirty="0"/>
              <a:t>Liz Krznarich, MLIS, Technical Lead, ORCID</a:t>
            </a:r>
            <a:br>
              <a:rPr lang="en-US" sz="1600" dirty="0"/>
            </a:br>
            <a:r>
              <a:rPr lang="en-US" sz="1600" dirty="0"/>
              <a:t>https://</a:t>
            </a:r>
            <a:r>
              <a:rPr lang="en-US" sz="1600" dirty="0" err="1"/>
              <a:t>orcid.org</a:t>
            </a:r>
            <a:r>
              <a:rPr lang="en-US" sz="1600" dirty="0"/>
              <a:t>/0000-0001-6622-4910</a:t>
            </a:r>
            <a:endParaRPr sz="1600" dirty="0"/>
          </a:p>
          <a:p>
            <a:pPr marL="0" lvl="0" indent="0">
              <a:lnSpc>
                <a:spcPct val="115000"/>
              </a:lnSpc>
              <a:spcBef>
                <a:spcPts val="0"/>
              </a:spcBef>
              <a:buSzPts val="1350"/>
            </a:pPr>
            <a:br>
              <a:rPr lang="en-US" sz="1600" dirty="0"/>
            </a:br>
            <a:r>
              <a:rPr lang="en-US" sz="1600" dirty="0"/>
              <a:t>NIH Workshop on the Role of Generalist Repositories to</a:t>
            </a:r>
          </a:p>
          <a:p>
            <a:pPr marL="0" lvl="0" indent="0">
              <a:lnSpc>
                <a:spcPct val="115000"/>
              </a:lnSpc>
              <a:spcBef>
                <a:spcPts val="0"/>
              </a:spcBef>
              <a:buSzPts val="1350"/>
            </a:pPr>
            <a:r>
              <a:rPr lang="en-US" sz="1600" dirty="0"/>
              <a:t>Enhance Data Discoverability and Reuse| 12 Feb 2020</a:t>
            </a:r>
            <a:endParaRPr sz="1600" dirty="0"/>
          </a:p>
        </p:txBody>
      </p:sp>
      <p:pic>
        <p:nvPicPr>
          <p:cNvPr id="3" name="Picture 2" descr="id-icon.png">
            <a:extLst>
              <a:ext uri="{FF2B5EF4-FFF2-40B4-BE49-F238E27FC236}">
                <a16:creationId xmlns:a16="http://schemas.microsoft.com/office/drawing/2014/main" id="{CA413C69-2711-074A-8383-E05E0DE53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438" y="4565359"/>
            <a:ext cx="229380" cy="229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4F078425-7B73-2C4F-BC78-464216F4013C}"/>
              </a:ext>
            </a:extLst>
          </p:cNvPr>
          <p:cNvSpPr/>
          <p:nvPr/>
        </p:nvSpPr>
        <p:spPr>
          <a:xfrm>
            <a:off x="0" y="2016369"/>
            <a:ext cx="9144000" cy="22742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3"/>
          <p:cNvSpPr txBox="1">
            <a:spLocks noGrp="1"/>
          </p:cNvSpPr>
          <p:nvPr>
            <p:ph type="title"/>
          </p:nvPr>
        </p:nvSpPr>
        <p:spPr>
          <a:xfrm>
            <a:off x="311700" y="2291781"/>
            <a:ext cx="8520600" cy="165889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4200" dirty="0"/>
              <a:t>2015</a:t>
            </a:r>
            <a:br>
              <a:rPr lang="en-US" sz="4200" dirty="0"/>
            </a:br>
            <a:r>
              <a:rPr lang="en-US" sz="4200" dirty="0"/>
              <a:t>Shifting toward top-down</a:t>
            </a:r>
            <a:endParaRPr sz="4200" dirty="0"/>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10</a:t>
            </a:fld>
            <a:endParaRPr/>
          </a:p>
        </p:txBody>
      </p:sp>
    </p:spTree>
    <p:extLst>
      <p:ext uri="{BB962C8B-B14F-4D97-AF65-F5344CB8AC3E}">
        <p14:creationId xmlns:p14="http://schemas.microsoft.com/office/powerpoint/2010/main" val="239151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2FDE82B4-B7E7-394F-8AD0-819E0B4C29E4}"/>
              </a:ext>
            </a:extLst>
          </p:cNvPr>
          <p:cNvPicPr>
            <a:picLocks noChangeAspect="1"/>
          </p:cNvPicPr>
          <p:nvPr/>
        </p:nvPicPr>
        <p:blipFill>
          <a:blip r:embed="rId3"/>
          <a:stretch>
            <a:fillRect/>
          </a:stretch>
        </p:blipFill>
        <p:spPr>
          <a:xfrm>
            <a:off x="4407575" y="2434105"/>
            <a:ext cx="4337840" cy="2804018"/>
          </a:xfrm>
          <a:prstGeom prst="rect">
            <a:avLst/>
          </a:prstGeom>
        </p:spPr>
      </p:pic>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11</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700" y="552555"/>
            <a:ext cx="8520600" cy="763500"/>
          </a:xfrm>
        </p:spPr>
        <p:txBody>
          <a:bodyPr/>
          <a:lstStyle/>
          <a:p>
            <a:r>
              <a:rPr lang="en-US" sz="3600" dirty="0">
                <a:solidFill>
                  <a:schemeClr val="accent1"/>
                </a:solidFill>
              </a:rPr>
              <a:t>A new approach</a:t>
            </a:r>
          </a:p>
        </p:txBody>
      </p:sp>
      <p:sp>
        <p:nvSpPr>
          <p:cNvPr id="14" name="Google Shape;96;p15">
            <a:extLst>
              <a:ext uri="{FF2B5EF4-FFF2-40B4-BE49-F238E27FC236}">
                <a16:creationId xmlns:a16="http://schemas.microsoft.com/office/drawing/2014/main" id="{4A551BA7-300C-DF4A-B008-749F128D592F}"/>
              </a:ext>
            </a:extLst>
          </p:cNvPr>
          <p:cNvSpPr txBox="1">
            <a:spLocks noGrp="1"/>
          </p:cNvSpPr>
          <p:nvPr>
            <p:ph type="body" idx="1"/>
          </p:nvPr>
        </p:nvSpPr>
        <p:spPr>
          <a:xfrm>
            <a:off x="311700" y="1398117"/>
            <a:ext cx="8281315" cy="1279367"/>
          </a:xfrm>
          <a:prstGeom prst="rect">
            <a:avLst/>
          </a:prstGeom>
        </p:spPr>
        <p:txBody>
          <a:bodyPr spcFirstLastPara="1" wrap="square" lIns="91425" tIns="91425" rIns="91425" bIns="91425" anchor="t" anchorCtr="0">
            <a:noAutofit/>
          </a:bodyPr>
          <a:lstStyle/>
          <a:p>
            <a:pPr marL="0" indent="0">
              <a:lnSpc>
                <a:spcPct val="115000"/>
              </a:lnSpc>
              <a:spcBef>
                <a:spcPts val="900"/>
              </a:spcBef>
              <a:buNone/>
            </a:pPr>
            <a:r>
              <a:rPr lang="en-US" sz="2400" b="1" dirty="0">
                <a:solidFill>
                  <a:schemeClr val="accent6"/>
                </a:solidFill>
              </a:rPr>
              <a:t>Focus on engaging funders, publishers, governments at a strategic level</a:t>
            </a:r>
            <a:endParaRPr lang="en-US" sz="2400" dirty="0">
              <a:solidFill>
                <a:schemeClr val="accent6"/>
              </a:solidFill>
            </a:endParaRPr>
          </a:p>
          <a:p>
            <a:pPr indent="-457200">
              <a:lnSpc>
                <a:spcPct val="115000"/>
              </a:lnSpc>
              <a:spcBef>
                <a:spcPts val="900"/>
              </a:spcBef>
            </a:pPr>
            <a:endParaRPr lang="en-US" sz="2400" dirty="0">
              <a:solidFill>
                <a:schemeClr val="accent6"/>
              </a:solidFill>
            </a:endParaRP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sp>
        <p:nvSpPr>
          <p:cNvPr id="6" name="Google Shape;96;p15">
            <a:extLst>
              <a:ext uri="{FF2B5EF4-FFF2-40B4-BE49-F238E27FC236}">
                <a16:creationId xmlns:a16="http://schemas.microsoft.com/office/drawing/2014/main" id="{E32F759E-1AB5-D64B-B48F-92A385358A72}"/>
              </a:ext>
            </a:extLst>
          </p:cNvPr>
          <p:cNvSpPr txBox="1">
            <a:spLocks/>
          </p:cNvSpPr>
          <p:nvPr/>
        </p:nvSpPr>
        <p:spPr>
          <a:xfrm>
            <a:off x="398585" y="2759545"/>
            <a:ext cx="4794738" cy="31254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5000"/>
              </a:lnSpc>
              <a:spcBef>
                <a:spcPts val="900"/>
              </a:spcBef>
              <a:buFont typeface="Arial"/>
              <a:buNone/>
            </a:pPr>
            <a:r>
              <a:rPr lang="en-US" sz="2400" b="1" dirty="0">
                <a:solidFill>
                  <a:schemeClr val="accent6"/>
                </a:solidFill>
              </a:rPr>
              <a:t>By 2016, mandates:</a:t>
            </a:r>
          </a:p>
          <a:p>
            <a:pPr marL="342900" indent="-342900">
              <a:lnSpc>
                <a:spcPct val="115000"/>
              </a:lnSpc>
              <a:spcBef>
                <a:spcPts val="900"/>
              </a:spcBef>
            </a:pPr>
            <a:r>
              <a:rPr lang="en-US" sz="2400" b="1" dirty="0">
                <a:solidFill>
                  <a:schemeClr val="accent1"/>
                </a:solidFill>
              </a:rPr>
              <a:t>9</a:t>
            </a:r>
            <a:r>
              <a:rPr lang="en-US" sz="2400" dirty="0">
                <a:solidFill>
                  <a:schemeClr val="accent6"/>
                </a:solidFill>
              </a:rPr>
              <a:t> private funders (now </a:t>
            </a:r>
            <a:r>
              <a:rPr lang="en-US" sz="2400" b="1" dirty="0">
                <a:solidFill>
                  <a:schemeClr val="accent1"/>
                </a:solidFill>
              </a:rPr>
              <a:t>11</a:t>
            </a:r>
            <a:r>
              <a:rPr lang="en-US" sz="2400" dirty="0">
                <a:solidFill>
                  <a:schemeClr val="accent6"/>
                </a:solidFill>
              </a:rPr>
              <a:t>)</a:t>
            </a:r>
          </a:p>
          <a:p>
            <a:pPr marL="342900" indent="-342900">
              <a:lnSpc>
                <a:spcPct val="115000"/>
              </a:lnSpc>
              <a:spcBef>
                <a:spcPts val="900"/>
              </a:spcBef>
            </a:pPr>
            <a:r>
              <a:rPr lang="en-US" sz="2400" b="1" dirty="0">
                <a:solidFill>
                  <a:schemeClr val="accent1"/>
                </a:solidFill>
              </a:rPr>
              <a:t>17</a:t>
            </a:r>
            <a:r>
              <a:rPr lang="en-US" sz="2400" dirty="0">
                <a:solidFill>
                  <a:schemeClr val="accent6"/>
                </a:solidFill>
              </a:rPr>
              <a:t> publishers (now </a:t>
            </a:r>
            <a:r>
              <a:rPr lang="en-US" sz="2400" b="1" dirty="0">
                <a:solidFill>
                  <a:schemeClr val="accent1"/>
                </a:solidFill>
              </a:rPr>
              <a:t>84</a:t>
            </a:r>
            <a:r>
              <a:rPr lang="en-US" sz="2400" dirty="0">
                <a:solidFill>
                  <a:schemeClr val="accent6"/>
                </a:solidFill>
              </a:rPr>
              <a:t>)</a:t>
            </a:r>
          </a:p>
          <a:p>
            <a:pPr marL="342900" indent="-342900">
              <a:lnSpc>
                <a:spcPct val="115000"/>
              </a:lnSpc>
              <a:spcBef>
                <a:spcPts val="900"/>
              </a:spcBef>
            </a:pPr>
            <a:r>
              <a:rPr lang="en-US" sz="2400" b="1" dirty="0">
                <a:solidFill>
                  <a:schemeClr val="accent1"/>
                </a:solidFill>
              </a:rPr>
              <a:t>9 </a:t>
            </a:r>
            <a:r>
              <a:rPr lang="en-US" sz="2400" dirty="0">
                <a:solidFill>
                  <a:schemeClr val="accent6"/>
                </a:solidFill>
              </a:rPr>
              <a:t>government funders </a:t>
            </a:r>
            <a:br>
              <a:rPr lang="en-US" sz="2400" dirty="0">
                <a:solidFill>
                  <a:schemeClr val="accent6"/>
                </a:solidFill>
              </a:rPr>
            </a:br>
            <a:r>
              <a:rPr lang="en-US" sz="2400" dirty="0">
                <a:solidFill>
                  <a:schemeClr val="accent6"/>
                </a:solidFill>
              </a:rPr>
              <a:t>(EU and AU)</a:t>
            </a:r>
          </a:p>
          <a:p>
            <a:pPr indent="-457200">
              <a:lnSpc>
                <a:spcPct val="115000"/>
              </a:lnSpc>
              <a:spcBef>
                <a:spcPts val="900"/>
              </a:spcBef>
            </a:pPr>
            <a:endParaRPr lang="en-US" sz="2400" dirty="0">
              <a:solidFill>
                <a:schemeClr val="accent6"/>
              </a:solidFill>
            </a:endParaRPr>
          </a:p>
          <a:p>
            <a:pPr marL="0" indent="0">
              <a:lnSpc>
                <a:spcPct val="115000"/>
              </a:lnSpc>
              <a:spcBef>
                <a:spcPts val="900"/>
              </a:spcBef>
              <a:buFont typeface="Arial"/>
              <a:buNone/>
            </a:pPr>
            <a:endParaRPr lang="en-US" b="1" dirty="0">
              <a:solidFill>
                <a:schemeClr val="accent6"/>
              </a:solidFill>
            </a:endParaRPr>
          </a:p>
          <a:p>
            <a:pPr marL="0" indent="0">
              <a:lnSpc>
                <a:spcPct val="115000"/>
              </a:lnSpc>
              <a:spcBef>
                <a:spcPts val="900"/>
              </a:spcBef>
              <a:buFont typeface="Arial"/>
              <a:buNone/>
            </a:pPr>
            <a:endParaRPr lang="en-US" dirty="0">
              <a:solidFill>
                <a:schemeClr val="accent6"/>
              </a:solidFill>
            </a:endParaRPr>
          </a:p>
          <a:p>
            <a:pPr indent="0">
              <a:lnSpc>
                <a:spcPct val="115000"/>
              </a:lnSpc>
              <a:spcBef>
                <a:spcPts val="1000"/>
              </a:spcBef>
              <a:buFont typeface="Arial"/>
              <a:buNone/>
            </a:pPr>
            <a:endParaRPr lang="en-US" dirty="0">
              <a:solidFill>
                <a:schemeClr val="accent6"/>
              </a:solidFill>
            </a:endParaRPr>
          </a:p>
          <a:p>
            <a:pPr marL="0" indent="0">
              <a:lnSpc>
                <a:spcPct val="115000"/>
              </a:lnSpc>
              <a:spcBef>
                <a:spcPts val="1000"/>
              </a:spcBef>
              <a:spcAft>
                <a:spcPts val="1600"/>
              </a:spcAft>
              <a:buFont typeface="Arial"/>
              <a:buNone/>
            </a:pPr>
            <a:endParaRPr lang="en-US" sz="3600" b="1" dirty="0"/>
          </a:p>
        </p:txBody>
      </p:sp>
    </p:spTree>
    <p:extLst>
      <p:ext uri="{BB962C8B-B14F-4D97-AF65-F5344CB8AC3E}">
        <p14:creationId xmlns:p14="http://schemas.microsoft.com/office/powerpoint/2010/main" val="2481832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8A41BEB8-A0A3-CA49-984F-469C63C3B7B3}"/>
              </a:ext>
            </a:extLst>
          </p:cNvPr>
          <p:cNvSpPr/>
          <p:nvPr/>
        </p:nvSpPr>
        <p:spPr>
          <a:xfrm>
            <a:off x="0" y="1336428"/>
            <a:ext cx="9144000" cy="419686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12</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211015" y="1466954"/>
            <a:ext cx="8621285" cy="2999538"/>
          </a:xfrm>
        </p:spPr>
        <p:txBody>
          <a:bodyPr/>
          <a:lstStyle/>
          <a:p>
            <a:r>
              <a:rPr lang="en-US" sz="4800" i="1" dirty="0">
                <a:solidFill>
                  <a:schemeClr val="tx1"/>
                </a:solidFill>
              </a:rPr>
              <a:t>NEWSFLASH!!!</a:t>
            </a:r>
            <a:br>
              <a:rPr lang="en-US" sz="6000" dirty="0">
                <a:solidFill>
                  <a:schemeClr val="bg1"/>
                </a:solidFill>
              </a:rPr>
            </a:br>
            <a:r>
              <a:rPr lang="en-US" sz="4400" dirty="0">
                <a:solidFill>
                  <a:schemeClr val="bg1"/>
                </a:solidFill>
              </a:rPr>
              <a:t>Policy doesn’t result </a:t>
            </a:r>
            <a:br>
              <a:rPr lang="en-US" sz="4400" dirty="0">
                <a:solidFill>
                  <a:schemeClr val="bg1"/>
                </a:solidFill>
              </a:rPr>
            </a:br>
            <a:r>
              <a:rPr lang="en-US" sz="4400" dirty="0">
                <a:solidFill>
                  <a:schemeClr val="bg1"/>
                </a:solidFill>
              </a:rPr>
              <a:t>in change all by itself!</a:t>
            </a:r>
            <a:br>
              <a:rPr lang="en-US" sz="4400" dirty="0">
                <a:solidFill>
                  <a:schemeClr val="bg1"/>
                </a:solidFill>
              </a:rPr>
            </a:br>
            <a:r>
              <a:rPr lang="en-US" sz="2400" b="0" dirty="0">
                <a:solidFill>
                  <a:schemeClr val="bg1"/>
                </a:solidFill>
              </a:rPr>
              <a:t>(and neither does ORCID…an </a:t>
            </a:r>
            <a:r>
              <a:rPr lang="en-US" sz="2400" b="0" dirty="0" err="1">
                <a:solidFill>
                  <a:schemeClr val="bg1"/>
                </a:solidFill>
              </a:rPr>
              <a:t>iD</a:t>
            </a:r>
            <a:r>
              <a:rPr lang="en-US" sz="2400" b="0" dirty="0">
                <a:solidFill>
                  <a:schemeClr val="bg1"/>
                </a:solidFill>
              </a:rPr>
              <a:t> isn’t very useful if it’s not connected to anything else)</a:t>
            </a:r>
            <a:br>
              <a:rPr lang="en-US" sz="2400" b="0" dirty="0">
                <a:solidFill>
                  <a:schemeClr val="bg1"/>
                </a:solidFill>
              </a:rPr>
            </a:br>
            <a:r>
              <a:rPr lang="en-US" sz="3600" dirty="0">
                <a:solidFill>
                  <a:schemeClr val="bg1"/>
                </a:solidFill>
              </a:rPr>
              <a:t>Infrastructure + incentives needed</a:t>
            </a:r>
          </a:p>
        </p:txBody>
      </p:sp>
    </p:spTree>
    <p:extLst>
      <p:ext uri="{BB962C8B-B14F-4D97-AF65-F5344CB8AC3E}">
        <p14:creationId xmlns:p14="http://schemas.microsoft.com/office/powerpoint/2010/main" val="1442063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13</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699" y="345206"/>
            <a:ext cx="8520600" cy="763500"/>
          </a:xfrm>
        </p:spPr>
        <p:txBody>
          <a:bodyPr/>
          <a:lstStyle/>
          <a:p>
            <a:r>
              <a:rPr lang="en-US" sz="3600" dirty="0">
                <a:solidFill>
                  <a:schemeClr val="accent1"/>
                </a:solidFill>
              </a:rPr>
              <a:t>(Shared) Infrastructure for change</a:t>
            </a:r>
          </a:p>
        </p:txBody>
      </p:sp>
      <p:sp>
        <p:nvSpPr>
          <p:cNvPr id="14" name="Google Shape;96;p15">
            <a:extLst>
              <a:ext uri="{FF2B5EF4-FFF2-40B4-BE49-F238E27FC236}">
                <a16:creationId xmlns:a16="http://schemas.microsoft.com/office/drawing/2014/main" id="{4A551BA7-300C-DF4A-B008-749F128D592F}"/>
              </a:ext>
            </a:extLst>
          </p:cNvPr>
          <p:cNvSpPr txBox="1">
            <a:spLocks noGrp="1"/>
          </p:cNvSpPr>
          <p:nvPr>
            <p:ph type="body" idx="1"/>
          </p:nvPr>
        </p:nvSpPr>
        <p:spPr>
          <a:xfrm>
            <a:off x="431341" y="857319"/>
            <a:ext cx="8281315" cy="4875265"/>
          </a:xfrm>
          <a:prstGeom prst="rect">
            <a:avLst/>
          </a:prstGeom>
        </p:spPr>
        <p:txBody>
          <a:bodyPr spcFirstLastPara="1" wrap="square" lIns="91425" tIns="91425" rIns="91425" bIns="91425" anchor="t" anchorCtr="0">
            <a:noAutofit/>
          </a:bodyPr>
          <a:lstStyle/>
          <a:p>
            <a:pPr marL="0" indent="0">
              <a:lnSpc>
                <a:spcPct val="115000"/>
              </a:lnSpc>
              <a:spcBef>
                <a:spcPts val="900"/>
              </a:spcBef>
              <a:buNone/>
            </a:pPr>
            <a:r>
              <a:rPr lang="en-US" sz="2400" i="1" dirty="0">
                <a:solidFill>
                  <a:schemeClr val="accent6"/>
                </a:solidFill>
              </a:rPr>
              <a:t>How do we connect people to places (affiliations) &amp; things (pubs, datasets, grants, </a:t>
            </a:r>
            <a:r>
              <a:rPr lang="en-US" sz="2400" i="1" dirty="0" err="1">
                <a:solidFill>
                  <a:schemeClr val="accent6"/>
                </a:solidFill>
              </a:rPr>
              <a:t>etc</a:t>
            </a:r>
            <a:r>
              <a:rPr lang="en-US" sz="2400" i="1" dirty="0">
                <a:solidFill>
                  <a:schemeClr val="accent6"/>
                </a:solidFill>
              </a:rPr>
              <a:t>)?</a:t>
            </a:r>
          </a:p>
          <a:p>
            <a:pPr marL="0" indent="0">
              <a:lnSpc>
                <a:spcPct val="115000"/>
              </a:lnSpc>
              <a:spcBef>
                <a:spcPts val="900"/>
              </a:spcBef>
              <a:buNone/>
            </a:pPr>
            <a:r>
              <a:rPr lang="en-US" sz="2400" b="1" dirty="0">
                <a:solidFill>
                  <a:schemeClr val="accent6"/>
                </a:solidFill>
              </a:rPr>
              <a:t>Persistent IDs </a:t>
            </a:r>
            <a:r>
              <a:rPr lang="en-US" sz="2400" dirty="0">
                <a:solidFill>
                  <a:schemeClr val="accent6"/>
                </a:solidFill>
              </a:rPr>
              <a:t>for people, places &amp; things</a:t>
            </a:r>
          </a:p>
          <a:p>
            <a:pPr marL="0" indent="0">
              <a:lnSpc>
                <a:spcPct val="115000"/>
              </a:lnSpc>
              <a:spcBef>
                <a:spcPts val="900"/>
              </a:spcBef>
              <a:buNone/>
            </a:pPr>
            <a:r>
              <a:rPr lang="en-US" sz="2400" b="1" dirty="0">
                <a:solidFill>
                  <a:schemeClr val="accent6"/>
                </a:solidFill>
              </a:rPr>
              <a:t>Metadata standards </a:t>
            </a:r>
            <a:r>
              <a:rPr lang="en-US" sz="2400" dirty="0">
                <a:solidFill>
                  <a:schemeClr val="accent6"/>
                </a:solidFill>
              </a:rPr>
              <a:t>that can capture relationships between persistent IDs for people, places, things  </a:t>
            </a:r>
          </a:p>
          <a:p>
            <a:pPr marL="342900" indent="-342900">
              <a:lnSpc>
                <a:spcPct val="115000"/>
              </a:lnSpc>
              <a:spcBef>
                <a:spcPts val="900"/>
              </a:spcBef>
            </a:pPr>
            <a:r>
              <a:rPr lang="en-US" sz="2400" dirty="0">
                <a:solidFill>
                  <a:schemeClr val="accent6"/>
                </a:solidFill>
              </a:rPr>
              <a:t>OAI-PMH profiles, ex RIOXX (UK), </a:t>
            </a:r>
            <a:r>
              <a:rPr lang="en-US" sz="2400" dirty="0" err="1">
                <a:solidFill>
                  <a:schemeClr val="accent6"/>
                </a:solidFill>
              </a:rPr>
              <a:t>OpenAIRE</a:t>
            </a:r>
            <a:r>
              <a:rPr lang="en-US" sz="2400" dirty="0">
                <a:solidFill>
                  <a:schemeClr val="accent6"/>
                </a:solidFill>
              </a:rPr>
              <a:t> (EU)</a:t>
            </a:r>
          </a:p>
          <a:p>
            <a:pPr marL="342900" indent="-342900">
              <a:lnSpc>
                <a:spcPct val="115000"/>
              </a:lnSpc>
              <a:spcBef>
                <a:spcPts val="900"/>
              </a:spcBef>
            </a:pPr>
            <a:r>
              <a:rPr lang="en-US" sz="2400" dirty="0">
                <a:solidFill>
                  <a:schemeClr val="accent6"/>
                </a:solidFill>
              </a:rPr>
              <a:t>DOI metadata</a:t>
            </a:r>
          </a:p>
          <a:p>
            <a:pPr marL="342900" indent="-342900">
              <a:lnSpc>
                <a:spcPct val="115000"/>
              </a:lnSpc>
              <a:spcBef>
                <a:spcPts val="900"/>
              </a:spcBef>
            </a:pPr>
            <a:r>
              <a:rPr lang="en-US" sz="2400" dirty="0" err="1">
                <a:solidFill>
                  <a:schemeClr val="accent6"/>
                </a:solidFill>
              </a:rPr>
              <a:t>eduPerson</a:t>
            </a:r>
            <a:endParaRPr lang="en-US" sz="2400" dirty="0">
              <a:solidFill>
                <a:schemeClr val="accent6"/>
              </a:solidFill>
            </a:endParaRPr>
          </a:p>
          <a:p>
            <a:pPr marL="0" indent="0">
              <a:lnSpc>
                <a:spcPct val="115000"/>
              </a:lnSpc>
              <a:spcBef>
                <a:spcPts val="900"/>
              </a:spcBef>
              <a:buNone/>
            </a:pPr>
            <a:r>
              <a:rPr lang="en-US" sz="2400" b="1" dirty="0">
                <a:solidFill>
                  <a:schemeClr val="accent6"/>
                </a:solidFill>
              </a:rPr>
              <a:t>Systems </a:t>
            </a:r>
            <a:r>
              <a:rPr lang="en-US" sz="2400" dirty="0">
                <a:solidFill>
                  <a:schemeClr val="accent6"/>
                </a:solidFill>
              </a:rPr>
              <a:t>that implement these standards in useful ways</a:t>
            </a:r>
          </a:p>
          <a:p>
            <a:pPr marL="342900" indent="-342900">
              <a:lnSpc>
                <a:spcPct val="115000"/>
              </a:lnSpc>
              <a:spcBef>
                <a:spcPts val="900"/>
              </a:spcBef>
            </a:pPr>
            <a:r>
              <a:rPr lang="en-US" sz="2400" dirty="0">
                <a:solidFill>
                  <a:schemeClr val="accent6"/>
                </a:solidFill>
              </a:rPr>
              <a:t>Funder, Publisher, Repository, CRIS...</a:t>
            </a: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spTree>
    <p:extLst>
      <p:ext uri="{BB962C8B-B14F-4D97-AF65-F5344CB8AC3E}">
        <p14:creationId xmlns:p14="http://schemas.microsoft.com/office/powerpoint/2010/main" val="349400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30" name="TextBox 29">
            <a:extLst>
              <a:ext uri="{FF2B5EF4-FFF2-40B4-BE49-F238E27FC236}">
                <a16:creationId xmlns:a16="http://schemas.microsoft.com/office/drawing/2014/main" id="{8EC1899E-D8A6-4640-A2E9-DB90F1926CB7}"/>
              </a:ext>
            </a:extLst>
          </p:cNvPr>
          <p:cNvSpPr txBox="1"/>
          <p:nvPr/>
        </p:nvSpPr>
        <p:spPr>
          <a:xfrm>
            <a:off x="311700" y="1736181"/>
            <a:ext cx="8520600" cy="3385637"/>
          </a:xfrm>
          <a:prstGeom prst="rect">
            <a:avLst/>
          </a:prstGeom>
          <a:noFill/>
        </p:spPr>
        <p:txBody>
          <a:bodyPr wrap="square" rtlCol="0">
            <a:normAutofit fontScale="92500" lnSpcReduction="10000"/>
          </a:bodyPr>
          <a:lstStyle/>
          <a:p>
            <a:pPr algn="just"/>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Requests for input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Hackathons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Town hall meetings</a:t>
            </a:r>
            <a:r>
              <a:rPr lang="en-US" sz="24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Working groups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Regional meetings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Workshops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Task forces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Discussion forums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Steering groups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Requests for input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Hackathons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Town hall meetings</a:t>
            </a:r>
            <a:r>
              <a:rPr lang="en-US" sz="24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Working groups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Regional meetings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Workshops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Task forces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Discussion forums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Steering groups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Requests for input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Hackathons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Town hall meetings</a:t>
            </a:r>
            <a:r>
              <a:rPr lang="en-US" sz="24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Working groups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Regional meetings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Workshops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Task forces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Discussion forums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Steering groups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Requests for input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Hackathons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Town hall meetings</a:t>
            </a:r>
            <a:r>
              <a:rPr lang="en-US" sz="24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Working groups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Regional meetings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20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Workshops</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Task forces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 </a:t>
            </a:r>
            <a:r>
              <a:rPr lang="en-US" sz="1800" b="1"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Discussion forums </a:t>
            </a:r>
            <a:r>
              <a:rPr lang="en-US" sz="2000" dirty="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and…</a:t>
            </a:r>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14</a:t>
            </a:fld>
            <a:endParaRPr/>
          </a:p>
        </p:txBody>
      </p:sp>
      <p:sp>
        <p:nvSpPr>
          <p:cNvPr id="9" name="Title 2">
            <a:extLst>
              <a:ext uri="{FF2B5EF4-FFF2-40B4-BE49-F238E27FC236}">
                <a16:creationId xmlns:a16="http://schemas.microsoft.com/office/drawing/2014/main" id="{52E89036-91D2-6148-95CB-87F234FB5BE9}"/>
              </a:ext>
            </a:extLst>
          </p:cNvPr>
          <p:cNvSpPr>
            <a:spLocks noGrp="1"/>
          </p:cNvSpPr>
          <p:nvPr>
            <p:ph type="title"/>
          </p:nvPr>
        </p:nvSpPr>
        <p:spPr>
          <a:xfrm>
            <a:off x="311700" y="718228"/>
            <a:ext cx="8520600" cy="1475537"/>
          </a:xfrm>
        </p:spPr>
        <p:txBody>
          <a:bodyPr/>
          <a:lstStyle/>
          <a:p>
            <a:pPr algn="ctr"/>
            <a:r>
              <a:rPr lang="en-US" sz="3600" dirty="0">
                <a:solidFill>
                  <a:schemeClr val="accent1"/>
                </a:solidFill>
              </a:rPr>
              <a:t>Shared? How do we do that?</a:t>
            </a:r>
            <a:br>
              <a:rPr lang="en-US" sz="7200" dirty="0">
                <a:solidFill>
                  <a:schemeClr val="accent1"/>
                </a:solidFill>
              </a:rPr>
            </a:br>
            <a:br>
              <a:rPr lang="en-US" sz="7200" dirty="0">
                <a:solidFill>
                  <a:schemeClr val="accent1"/>
                </a:solidFill>
              </a:rPr>
            </a:br>
            <a:r>
              <a:rPr lang="en-US" sz="9600" dirty="0">
                <a:solidFill>
                  <a:schemeClr val="accent1"/>
                </a:solidFill>
              </a:rPr>
              <a:t>COMMUNITY</a:t>
            </a:r>
            <a:endParaRPr lang="en-US" sz="9600" b="0" dirty="0">
              <a:solidFill>
                <a:schemeClr val="accent1"/>
              </a:solidFill>
            </a:endParaRPr>
          </a:p>
        </p:txBody>
      </p:sp>
    </p:spTree>
    <p:extLst>
      <p:ext uri="{BB962C8B-B14F-4D97-AF65-F5344CB8AC3E}">
        <p14:creationId xmlns:p14="http://schemas.microsoft.com/office/powerpoint/2010/main" val="1823922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15</a:t>
            </a:fld>
            <a:endParaRPr/>
          </a:p>
        </p:txBody>
      </p:sp>
      <p:pic>
        <p:nvPicPr>
          <p:cNvPr id="8" name="Picture 7" descr="A picture containing drawing&#10;&#10;Description automatically generated">
            <a:extLst>
              <a:ext uri="{FF2B5EF4-FFF2-40B4-BE49-F238E27FC236}">
                <a16:creationId xmlns:a16="http://schemas.microsoft.com/office/drawing/2014/main" id="{FEDB6AEC-BCA6-824D-A48E-1650EF1E5778}"/>
              </a:ext>
            </a:extLst>
          </p:cNvPr>
          <p:cNvPicPr>
            <a:picLocks noChangeAspect="1"/>
          </p:cNvPicPr>
          <p:nvPr/>
        </p:nvPicPr>
        <p:blipFill>
          <a:blip r:embed="rId3"/>
          <a:stretch>
            <a:fillRect/>
          </a:stretch>
        </p:blipFill>
        <p:spPr>
          <a:xfrm>
            <a:off x="3623069" y="2473228"/>
            <a:ext cx="2132321" cy="42990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92B88D1D-DEF0-CF4C-A595-A07352FD04B3}"/>
              </a:ext>
            </a:extLst>
          </p:cNvPr>
          <p:cNvPicPr>
            <a:picLocks noChangeAspect="1"/>
          </p:cNvPicPr>
          <p:nvPr/>
        </p:nvPicPr>
        <p:blipFill>
          <a:blip r:embed="rId4"/>
          <a:stretch>
            <a:fillRect/>
          </a:stretch>
        </p:blipFill>
        <p:spPr>
          <a:xfrm>
            <a:off x="4005682" y="2930347"/>
            <a:ext cx="1367093" cy="679247"/>
          </a:xfrm>
          <a:prstGeom prst="rect">
            <a:avLst/>
          </a:prstGeom>
        </p:spPr>
      </p:pic>
      <p:pic>
        <p:nvPicPr>
          <p:cNvPr id="11" name="Graphic 10" descr="Document">
            <a:extLst>
              <a:ext uri="{FF2B5EF4-FFF2-40B4-BE49-F238E27FC236}">
                <a16:creationId xmlns:a16="http://schemas.microsoft.com/office/drawing/2014/main" id="{86610781-9F0E-DF44-9B45-7F577BA39D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6492" y="2232707"/>
            <a:ext cx="1367093" cy="1367093"/>
          </a:xfrm>
          <a:prstGeom prst="rect">
            <a:avLst/>
          </a:prstGeom>
        </p:spPr>
      </p:pic>
      <p:cxnSp>
        <p:nvCxnSpPr>
          <p:cNvPr id="12" name="Straight Connector 11">
            <a:extLst>
              <a:ext uri="{FF2B5EF4-FFF2-40B4-BE49-F238E27FC236}">
                <a16:creationId xmlns:a16="http://schemas.microsoft.com/office/drawing/2014/main" id="{47F74D0E-0F54-1E45-876F-CC9B7E89806A}"/>
              </a:ext>
            </a:extLst>
          </p:cNvPr>
          <p:cNvCxnSpPr>
            <a:cxnSpLocks/>
          </p:cNvCxnSpPr>
          <p:nvPr/>
        </p:nvCxnSpPr>
        <p:spPr>
          <a:xfrm>
            <a:off x="2328746" y="2979274"/>
            <a:ext cx="1177093" cy="0"/>
          </a:xfrm>
          <a:prstGeom prst="line">
            <a:avLst/>
          </a:prstGeom>
          <a:ln w="57150">
            <a:solidFill>
              <a:schemeClr val="accent6">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345C78-5102-2044-8BF3-91613D044C61}"/>
              </a:ext>
            </a:extLst>
          </p:cNvPr>
          <p:cNvCxnSpPr>
            <a:cxnSpLocks/>
          </p:cNvCxnSpPr>
          <p:nvPr/>
        </p:nvCxnSpPr>
        <p:spPr>
          <a:xfrm>
            <a:off x="5884985" y="2944105"/>
            <a:ext cx="1220378" cy="0"/>
          </a:xfrm>
          <a:prstGeom prst="line">
            <a:avLst/>
          </a:prstGeom>
          <a:ln w="57150">
            <a:solidFill>
              <a:schemeClr val="accent6">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899F20DB-FDE3-594A-A28B-D1745CB2DA58}"/>
              </a:ext>
            </a:extLst>
          </p:cNvPr>
          <p:cNvSpPr/>
          <p:nvPr/>
        </p:nvSpPr>
        <p:spPr>
          <a:xfrm>
            <a:off x="3505839" y="2217820"/>
            <a:ext cx="2379146" cy="147553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96;p15">
            <a:extLst>
              <a:ext uri="{FF2B5EF4-FFF2-40B4-BE49-F238E27FC236}">
                <a16:creationId xmlns:a16="http://schemas.microsoft.com/office/drawing/2014/main" id="{F0487533-9D20-C14F-A5B4-FCDAB9310D42}"/>
              </a:ext>
            </a:extLst>
          </p:cNvPr>
          <p:cNvSpPr txBox="1">
            <a:spLocks/>
          </p:cNvSpPr>
          <p:nvPr/>
        </p:nvSpPr>
        <p:spPr>
          <a:xfrm>
            <a:off x="311700" y="1588790"/>
            <a:ext cx="2108193" cy="6492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Font typeface="Arial"/>
              <a:buNone/>
            </a:pPr>
            <a:r>
              <a:rPr lang="en-US" sz="1800" b="1" dirty="0">
                <a:solidFill>
                  <a:schemeClr val="accent6"/>
                </a:solidFill>
              </a:rPr>
              <a:t>Publishers &amp;</a:t>
            </a:r>
          </a:p>
          <a:p>
            <a:pPr marL="0" indent="0" algn="ctr">
              <a:buFont typeface="Arial"/>
              <a:buNone/>
            </a:pPr>
            <a:r>
              <a:rPr lang="en-US" sz="1800" b="1" dirty="0">
                <a:solidFill>
                  <a:schemeClr val="accent6"/>
                </a:solidFill>
              </a:rPr>
              <a:t>Repositories</a:t>
            </a:r>
            <a:endParaRPr lang="en-US" sz="1800" dirty="0">
              <a:solidFill>
                <a:schemeClr val="accent6"/>
              </a:solidFill>
            </a:endParaRPr>
          </a:p>
          <a:p>
            <a:pPr indent="-457200" algn="ctr">
              <a:spcBef>
                <a:spcPts val="900"/>
              </a:spcBef>
            </a:pPr>
            <a:endParaRPr lang="en-US" sz="1800" dirty="0">
              <a:solidFill>
                <a:schemeClr val="accent6"/>
              </a:solidFill>
            </a:endParaRPr>
          </a:p>
          <a:p>
            <a:pPr marL="0" indent="0" algn="ctr">
              <a:spcBef>
                <a:spcPts val="900"/>
              </a:spcBef>
              <a:buFont typeface="Arial"/>
              <a:buNone/>
            </a:pPr>
            <a:endParaRPr lang="en-US" sz="1800" b="1" dirty="0">
              <a:solidFill>
                <a:schemeClr val="accent6"/>
              </a:solidFill>
            </a:endParaRPr>
          </a:p>
          <a:p>
            <a:pPr marL="0" indent="0" algn="ctr">
              <a:spcBef>
                <a:spcPts val="900"/>
              </a:spcBef>
              <a:buFont typeface="Arial"/>
              <a:buNone/>
            </a:pPr>
            <a:endParaRPr lang="en-US" sz="1800" dirty="0">
              <a:solidFill>
                <a:schemeClr val="accent6"/>
              </a:solidFill>
            </a:endParaRPr>
          </a:p>
          <a:p>
            <a:pPr indent="0" algn="ctr">
              <a:spcBef>
                <a:spcPts val="1000"/>
              </a:spcBef>
              <a:buFont typeface="Arial"/>
              <a:buNone/>
            </a:pPr>
            <a:endParaRPr lang="en-US" sz="1800" dirty="0">
              <a:solidFill>
                <a:schemeClr val="accent6"/>
              </a:solidFill>
            </a:endParaRPr>
          </a:p>
          <a:p>
            <a:pPr marL="0" indent="0" algn="ctr">
              <a:spcBef>
                <a:spcPts val="1000"/>
              </a:spcBef>
              <a:spcAft>
                <a:spcPts val="1600"/>
              </a:spcAft>
              <a:buFont typeface="Arial"/>
              <a:buNone/>
            </a:pPr>
            <a:endParaRPr lang="en-US" sz="1800" b="1" dirty="0"/>
          </a:p>
        </p:txBody>
      </p:sp>
      <p:sp>
        <p:nvSpPr>
          <p:cNvPr id="17" name="Google Shape;96;p15">
            <a:extLst>
              <a:ext uri="{FF2B5EF4-FFF2-40B4-BE49-F238E27FC236}">
                <a16:creationId xmlns:a16="http://schemas.microsoft.com/office/drawing/2014/main" id="{39722CFF-42A0-884E-A0DF-C8E9B67BC6A9}"/>
              </a:ext>
            </a:extLst>
          </p:cNvPr>
          <p:cNvSpPr txBox="1">
            <a:spLocks/>
          </p:cNvSpPr>
          <p:nvPr/>
        </p:nvSpPr>
        <p:spPr>
          <a:xfrm>
            <a:off x="3599623" y="1730638"/>
            <a:ext cx="2108193" cy="5428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Font typeface="Arial"/>
              <a:buNone/>
            </a:pPr>
            <a:r>
              <a:rPr lang="en-US" sz="1800" b="1" dirty="0">
                <a:solidFill>
                  <a:schemeClr val="accent6"/>
                </a:solidFill>
              </a:rPr>
              <a:t>DOI Registrars</a:t>
            </a:r>
            <a:endParaRPr lang="en-US" sz="1800" dirty="0">
              <a:solidFill>
                <a:schemeClr val="accent6"/>
              </a:solidFill>
            </a:endParaRPr>
          </a:p>
          <a:p>
            <a:pPr indent="-457200" algn="ctr">
              <a:spcBef>
                <a:spcPts val="900"/>
              </a:spcBef>
            </a:pPr>
            <a:endParaRPr lang="en-US" sz="1800" dirty="0">
              <a:solidFill>
                <a:schemeClr val="accent6"/>
              </a:solidFill>
            </a:endParaRPr>
          </a:p>
          <a:p>
            <a:pPr marL="0" indent="0" algn="ctr">
              <a:spcBef>
                <a:spcPts val="900"/>
              </a:spcBef>
              <a:buFont typeface="Arial"/>
              <a:buNone/>
            </a:pPr>
            <a:endParaRPr lang="en-US" sz="1800" b="1" dirty="0">
              <a:solidFill>
                <a:schemeClr val="accent6"/>
              </a:solidFill>
            </a:endParaRPr>
          </a:p>
          <a:p>
            <a:pPr marL="0" indent="0" algn="ctr">
              <a:spcBef>
                <a:spcPts val="900"/>
              </a:spcBef>
              <a:buFont typeface="Arial"/>
              <a:buNone/>
            </a:pPr>
            <a:endParaRPr lang="en-US" sz="1800" dirty="0">
              <a:solidFill>
                <a:schemeClr val="accent6"/>
              </a:solidFill>
            </a:endParaRPr>
          </a:p>
          <a:p>
            <a:pPr indent="0" algn="ctr">
              <a:spcBef>
                <a:spcPts val="1000"/>
              </a:spcBef>
              <a:buFont typeface="Arial"/>
              <a:buNone/>
            </a:pPr>
            <a:endParaRPr lang="en-US" sz="1800" dirty="0">
              <a:solidFill>
                <a:schemeClr val="accent6"/>
              </a:solidFill>
            </a:endParaRPr>
          </a:p>
          <a:p>
            <a:pPr marL="0" indent="0" algn="ctr">
              <a:spcBef>
                <a:spcPts val="1000"/>
              </a:spcBef>
              <a:spcAft>
                <a:spcPts val="1600"/>
              </a:spcAft>
              <a:buFont typeface="Arial"/>
              <a:buNone/>
            </a:pPr>
            <a:endParaRPr lang="en-US" sz="1800" b="1" dirty="0"/>
          </a:p>
        </p:txBody>
      </p:sp>
      <p:sp>
        <p:nvSpPr>
          <p:cNvPr id="18" name="Title 2">
            <a:extLst>
              <a:ext uri="{FF2B5EF4-FFF2-40B4-BE49-F238E27FC236}">
                <a16:creationId xmlns:a16="http://schemas.microsoft.com/office/drawing/2014/main" id="{65B1A673-3AA3-AC4F-8FDA-439ECA9383EC}"/>
              </a:ext>
            </a:extLst>
          </p:cNvPr>
          <p:cNvSpPr txBox="1">
            <a:spLocks/>
          </p:cNvSpPr>
          <p:nvPr/>
        </p:nvSpPr>
        <p:spPr>
          <a:xfrm>
            <a:off x="226207" y="371399"/>
            <a:ext cx="8520600" cy="1475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gn="ctr"/>
            <a:r>
              <a:rPr lang="en-US" sz="3600" dirty="0">
                <a:solidFill>
                  <a:schemeClr val="accent1"/>
                </a:solidFill>
              </a:rPr>
              <a:t>Now we can build incentives!</a:t>
            </a:r>
            <a:br>
              <a:rPr lang="en-US" sz="3600" dirty="0">
                <a:solidFill>
                  <a:schemeClr val="accent6">
                    <a:lumMod val="75000"/>
                  </a:schemeClr>
                </a:solidFill>
              </a:rPr>
            </a:br>
            <a:r>
              <a:rPr lang="en-US" sz="2400" b="0" dirty="0">
                <a:solidFill>
                  <a:schemeClr val="accent6">
                    <a:lumMod val="75000"/>
                  </a:schemeClr>
                </a:solidFill>
              </a:rPr>
              <a:t>Like tools that add items to ORCID automatically</a:t>
            </a:r>
            <a:endParaRPr lang="en-US" sz="2200" b="0" i="1" dirty="0">
              <a:solidFill>
                <a:schemeClr val="accent6">
                  <a:lumMod val="75000"/>
                </a:schemeClr>
              </a:solidFill>
            </a:endParaRPr>
          </a:p>
        </p:txBody>
      </p:sp>
      <p:pic>
        <p:nvPicPr>
          <p:cNvPr id="20" name="Picture 19" descr="A screenshot of a cell phone&#10;&#10;Description automatically generated">
            <a:extLst>
              <a:ext uri="{FF2B5EF4-FFF2-40B4-BE49-F238E27FC236}">
                <a16:creationId xmlns:a16="http://schemas.microsoft.com/office/drawing/2014/main" id="{2E1FC4E7-6C0D-4A4A-A21E-4A436CDDC117}"/>
              </a:ext>
            </a:extLst>
          </p:cNvPr>
          <p:cNvPicPr>
            <a:picLocks noChangeAspect="1"/>
          </p:cNvPicPr>
          <p:nvPr/>
        </p:nvPicPr>
        <p:blipFill rotWithShape="1">
          <a:blip r:embed="rId7"/>
          <a:srcRect b="67517"/>
          <a:stretch/>
        </p:blipFill>
        <p:spPr>
          <a:xfrm>
            <a:off x="412755" y="4171729"/>
            <a:ext cx="3592927" cy="1233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Google Shape;13;p1">
            <a:extLst>
              <a:ext uri="{FF2B5EF4-FFF2-40B4-BE49-F238E27FC236}">
                <a16:creationId xmlns:a16="http://schemas.microsoft.com/office/drawing/2014/main" id="{F3CDB21C-0ED7-3F40-8EC4-A234B8066338}"/>
              </a:ext>
            </a:extLst>
          </p:cNvPr>
          <p:cNvPicPr preferRelativeResize="0"/>
          <p:nvPr/>
        </p:nvPicPr>
        <p:blipFill rotWithShape="1">
          <a:blip r:embed="rId8">
            <a:alphaModFix/>
          </a:blip>
          <a:srcRect/>
          <a:stretch/>
        </p:blipFill>
        <p:spPr>
          <a:xfrm>
            <a:off x="7105363" y="2377894"/>
            <a:ext cx="1202759" cy="1202759"/>
          </a:xfrm>
          <a:prstGeom prst="rect">
            <a:avLst/>
          </a:prstGeom>
          <a:noFill/>
          <a:ln>
            <a:noFill/>
          </a:ln>
        </p:spPr>
      </p:pic>
      <p:pic>
        <p:nvPicPr>
          <p:cNvPr id="22" name="Graphic 21" descr="Disk">
            <a:extLst>
              <a:ext uri="{FF2B5EF4-FFF2-40B4-BE49-F238E27FC236}">
                <a16:creationId xmlns:a16="http://schemas.microsoft.com/office/drawing/2014/main" id="{8923A203-54C4-F047-B6D8-E415CC2405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925010">
            <a:off x="541421" y="2645836"/>
            <a:ext cx="1183416" cy="1183416"/>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ABF03B08-1F68-A74C-8DE9-2B775ADEE3C9}"/>
              </a:ext>
            </a:extLst>
          </p:cNvPr>
          <p:cNvPicPr>
            <a:picLocks noChangeAspect="1"/>
          </p:cNvPicPr>
          <p:nvPr/>
        </p:nvPicPr>
        <p:blipFill rotWithShape="1">
          <a:blip r:embed="rId11"/>
          <a:srcRect b="79587"/>
          <a:stretch/>
        </p:blipFill>
        <p:spPr>
          <a:xfrm>
            <a:off x="996293" y="5630156"/>
            <a:ext cx="3657426" cy="64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screenshot of a cell phone&#10;&#10;Description automatically generated">
            <a:extLst>
              <a:ext uri="{FF2B5EF4-FFF2-40B4-BE49-F238E27FC236}">
                <a16:creationId xmlns:a16="http://schemas.microsoft.com/office/drawing/2014/main" id="{A7D49E32-E134-BE4F-A9B1-2B3510D86483}"/>
              </a:ext>
            </a:extLst>
          </p:cNvPr>
          <p:cNvPicPr>
            <a:picLocks noChangeAspect="1"/>
          </p:cNvPicPr>
          <p:nvPr/>
        </p:nvPicPr>
        <p:blipFill rotWithShape="1">
          <a:blip r:embed="rId12"/>
          <a:srcRect l="7320" t="22013" r="10673" b="55157"/>
          <a:stretch/>
        </p:blipFill>
        <p:spPr>
          <a:xfrm>
            <a:off x="3254776" y="4804248"/>
            <a:ext cx="5766381" cy="1202776"/>
          </a:xfrm>
          <a:prstGeom prst="rect">
            <a:avLst/>
          </a:prstGeom>
          <a:ln w="12700">
            <a:solidFill>
              <a:schemeClr val="accent5"/>
            </a:solidFill>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64251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16</a:t>
            </a:fld>
            <a:endParaRPr/>
          </a:p>
        </p:txBody>
      </p:sp>
      <p:pic>
        <p:nvPicPr>
          <p:cNvPr id="17" name="Picture 16" descr="A screenshot of a cell phone&#10;&#10;Description automatically generated">
            <a:extLst>
              <a:ext uri="{FF2B5EF4-FFF2-40B4-BE49-F238E27FC236}">
                <a16:creationId xmlns:a16="http://schemas.microsoft.com/office/drawing/2014/main" id="{C2AB99DC-6447-DF41-A314-D82952640CD3}"/>
              </a:ext>
            </a:extLst>
          </p:cNvPr>
          <p:cNvPicPr>
            <a:picLocks noChangeAspect="1"/>
          </p:cNvPicPr>
          <p:nvPr/>
        </p:nvPicPr>
        <p:blipFill>
          <a:blip r:embed="rId3"/>
          <a:stretch>
            <a:fillRect/>
          </a:stretch>
        </p:blipFill>
        <p:spPr>
          <a:xfrm>
            <a:off x="584664" y="2500685"/>
            <a:ext cx="3043596" cy="148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screenshot of a cell phone&#10;&#10;Description automatically generated">
            <a:extLst>
              <a:ext uri="{FF2B5EF4-FFF2-40B4-BE49-F238E27FC236}">
                <a16:creationId xmlns:a16="http://schemas.microsoft.com/office/drawing/2014/main" id="{9D312118-A527-204F-B975-3CE4E61A60BC}"/>
              </a:ext>
            </a:extLst>
          </p:cNvPr>
          <p:cNvPicPr>
            <a:picLocks noChangeAspect="1"/>
          </p:cNvPicPr>
          <p:nvPr/>
        </p:nvPicPr>
        <p:blipFill>
          <a:blip r:embed="rId4"/>
          <a:stretch>
            <a:fillRect/>
          </a:stretch>
        </p:blipFill>
        <p:spPr>
          <a:xfrm>
            <a:off x="3861015" y="1821663"/>
            <a:ext cx="4347085" cy="2335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screenshot of a cell phone&#10;&#10;Description automatically generated">
            <a:extLst>
              <a:ext uri="{FF2B5EF4-FFF2-40B4-BE49-F238E27FC236}">
                <a16:creationId xmlns:a16="http://schemas.microsoft.com/office/drawing/2014/main" id="{1C650442-C4C9-D444-9EAC-DFE4F0A3DA07}"/>
              </a:ext>
            </a:extLst>
          </p:cNvPr>
          <p:cNvPicPr>
            <a:picLocks noChangeAspect="1"/>
          </p:cNvPicPr>
          <p:nvPr/>
        </p:nvPicPr>
        <p:blipFill>
          <a:blip r:embed="rId4"/>
          <a:stretch>
            <a:fillRect/>
          </a:stretch>
        </p:blipFill>
        <p:spPr>
          <a:xfrm>
            <a:off x="4213293" y="3396690"/>
            <a:ext cx="4347085" cy="2335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screenshot of a cell phone&#10;&#10;Description automatically generated">
            <a:extLst>
              <a:ext uri="{FF2B5EF4-FFF2-40B4-BE49-F238E27FC236}">
                <a16:creationId xmlns:a16="http://schemas.microsoft.com/office/drawing/2014/main" id="{E6FE222F-1F14-0D42-B9FE-F153B64294DD}"/>
              </a:ext>
            </a:extLst>
          </p:cNvPr>
          <p:cNvPicPr>
            <a:picLocks noChangeAspect="1"/>
          </p:cNvPicPr>
          <p:nvPr/>
        </p:nvPicPr>
        <p:blipFill>
          <a:blip r:embed="rId5"/>
          <a:stretch>
            <a:fillRect/>
          </a:stretch>
        </p:blipFill>
        <p:spPr>
          <a:xfrm>
            <a:off x="943736" y="3721492"/>
            <a:ext cx="3036802" cy="14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itle 2">
            <a:extLst>
              <a:ext uri="{FF2B5EF4-FFF2-40B4-BE49-F238E27FC236}">
                <a16:creationId xmlns:a16="http://schemas.microsoft.com/office/drawing/2014/main" id="{D4CE323A-AFD0-BC48-9808-DF78EEA24AEA}"/>
              </a:ext>
            </a:extLst>
          </p:cNvPr>
          <p:cNvSpPr txBox="1">
            <a:spLocks/>
          </p:cNvSpPr>
          <p:nvPr/>
        </p:nvSpPr>
        <p:spPr>
          <a:xfrm>
            <a:off x="226207" y="572981"/>
            <a:ext cx="8520600" cy="1475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gn="ctr"/>
            <a:r>
              <a:rPr lang="en-US" sz="2400" b="0" dirty="0">
                <a:solidFill>
                  <a:schemeClr val="accent6">
                    <a:lumMod val="75000"/>
                  </a:schemeClr>
                </a:solidFill>
              </a:rPr>
              <a:t>…and tools that populate application and reporting forms automagically</a:t>
            </a:r>
            <a:endParaRPr lang="en-US" sz="2200" b="0" i="1" dirty="0">
              <a:solidFill>
                <a:schemeClr val="accent6">
                  <a:lumMod val="75000"/>
                </a:schemeClr>
              </a:solidFill>
            </a:endParaRPr>
          </a:p>
        </p:txBody>
      </p:sp>
    </p:spTree>
    <p:extLst>
      <p:ext uri="{BB962C8B-B14F-4D97-AF65-F5344CB8AC3E}">
        <p14:creationId xmlns:p14="http://schemas.microsoft.com/office/powerpoint/2010/main" val="107251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17</a:t>
            </a:fld>
            <a:endParaRPr/>
          </a:p>
        </p:txBody>
      </p:sp>
      <p:sp>
        <p:nvSpPr>
          <p:cNvPr id="18" name="Title 2">
            <a:extLst>
              <a:ext uri="{FF2B5EF4-FFF2-40B4-BE49-F238E27FC236}">
                <a16:creationId xmlns:a16="http://schemas.microsoft.com/office/drawing/2014/main" id="{65B1A673-3AA3-AC4F-8FDA-439ECA9383EC}"/>
              </a:ext>
            </a:extLst>
          </p:cNvPr>
          <p:cNvSpPr txBox="1">
            <a:spLocks/>
          </p:cNvSpPr>
          <p:nvPr/>
        </p:nvSpPr>
        <p:spPr>
          <a:xfrm>
            <a:off x="226207" y="605861"/>
            <a:ext cx="8520600" cy="14755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gn="ctr"/>
            <a:r>
              <a:rPr lang="en-US" sz="2400" b="0" dirty="0">
                <a:solidFill>
                  <a:schemeClr val="accent6">
                    <a:lumMod val="75000"/>
                  </a:schemeClr>
                </a:solidFill>
              </a:rPr>
              <a:t>Plus we can give credit for contributions that were invisible before the infrastructure existed</a:t>
            </a:r>
            <a:endParaRPr lang="en-US" sz="2200" b="0" i="1" dirty="0">
              <a:solidFill>
                <a:schemeClr val="accent6">
                  <a:lumMod val="75000"/>
                </a:schemeClr>
              </a:solidFill>
            </a:endParaRPr>
          </a:p>
        </p:txBody>
      </p:sp>
      <p:pic>
        <p:nvPicPr>
          <p:cNvPr id="19" name="Picture 18" descr="A screenshot of a cell phone&#10;&#10;Description automatically generated">
            <a:extLst>
              <a:ext uri="{FF2B5EF4-FFF2-40B4-BE49-F238E27FC236}">
                <a16:creationId xmlns:a16="http://schemas.microsoft.com/office/drawing/2014/main" id="{156E8BD2-5BD3-CE4A-81E8-0005092E14AE}"/>
              </a:ext>
            </a:extLst>
          </p:cNvPr>
          <p:cNvPicPr>
            <a:picLocks noChangeAspect="1"/>
          </p:cNvPicPr>
          <p:nvPr/>
        </p:nvPicPr>
        <p:blipFill rotWithShape="1">
          <a:blip r:embed="rId3"/>
          <a:srcRect b="7963"/>
          <a:stretch/>
        </p:blipFill>
        <p:spPr>
          <a:xfrm>
            <a:off x="737163" y="1946316"/>
            <a:ext cx="4018364" cy="3075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screenshot of a cell phone&#10;&#10;Description automatically generated">
            <a:extLst>
              <a:ext uri="{FF2B5EF4-FFF2-40B4-BE49-F238E27FC236}">
                <a16:creationId xmlns:a16="http://schemas.microsoft.com/office/drawing/2014/main" id="{2F6EF9C9-054D-F140-9DE8-FA0E2AE35E83}"/>
              </a:ext>
            </a:extLst>
          </p:cNvPr>
          <p:cNvPicPr>
            <a:picLocks noChangeAspect="1"/>
          </p:cNvPicPr>
          <p:nvPr/>
        </p:nvPicPr>
        <p:blipFill rotWithShape="1">
          <a:blip r:embed="rId4"/>
          <a:srcRect l="7320" t="22013" r="10673" b="55157"/>
          <a:stretch/>
        </p:blipFill>
        <p:spPr>
          <a:xfrm>
            <a:off x="2546671" y="4420001"/>
            <a:ext cx="5766381" cy="1202776"/>
          </a:xfrm>
          <a:prstGeom prst="rect">
            <a:avLst/>
          </a:prstGeom>
          <a:ln w="12700">
            <a:solidFill>
              <a:schemeClr val="accent5"/>
            </a:solidFill>
          </a:ln>
        </p:spPr>
        <p:style>
          <a:lnRef idx="2">
            <a:schemeClr val="accent1"/>
          </a:lnRef>
          <a:fillRef idx="1">
            <a:schemeClr val="lt1"/>
          </a:fillRef>
          <a:effectRef idx="0">
            <a:schemeClr val="accent1"/>
          </a:effectRef>
          <a:fontRef idx="minor">
            <a:schemeClr val="dk1"/>
          </a:fontRef>
        </p:style>
      </p:pic>
      <p:cxnSp>
        <p:nvCxnSpPr>
          <p:cNvPr id="3" name="Straight Arrow Connector 2">
            <a:extLst>
              <a:ext uri="{FF2B5EF4-FFF2-40B4-BE49-F238E27FC236}">
                <a16:creationId xmlns:a16="http://schemas.microsoft.com/office/drawing/2014/main" id="{9556DEB0-B4D5-0B40-941A-EFDBE24FE37B}"/>
              </a:ext>
            </a:extLst>
          </p:cNvPr>
          <p:cNvCxnSpPr/>
          <p:nvPr/>
        </p:nvCxnSpPr>
        <p:spPr>
          <a:xfrm flipH="1">
            <a:off x="4572000" y="2497015"/>
            <a:ext cx="1160585" cy="457200"/>
          </a:xfrm>
          <a:prstGeom prst="straightConnector1">
            <a:avLst/>
          </a:prstGeom>
          <a:ln w="76200">
            <a:solidFill>
              <a:srgbClr val="FF007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578D9E-5A3A-584F-B929-AB9067903ECD}"/>
              </a:ext>
            </a:extLst>
          </p:cNvPr>
          <p:cNvCxnSpPr>
            <a:cxnSpLocks/>
          </p:cNvCxnSpPr>
          <p:nvPr/>
        </p:nvCxnSpPr>
        <p:spPr>
          <a:xfrm flipH="1">
            <a:off x="5571449" y="3683793"/>
            <a:ext cx="322272" cy="931432"/>
          </a:xfrm>
          <a:prstGeom prst="straightConnector1">
            <a:avLst/>
          </a:prstGeom>
          <a:ln w="76200">
            <a:solidFill>
              <a:srgbClr val="FF007A"/>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7A4C1D-6FDF-E14A-BEB7-C43879E2D752}"/>
              </a:ext>
            </a:extLst>
          </p:cNvPr>
          <p:cNvSpPr txBox="1"/>
          <p:nvPr/>
        </p:nvSpPr>
        <p:spPr>
          <a:xfrm>
            <a:off x="5732585" y="2114382"/>
            <a:ext cx="2220576" cy="400110"/>
          </a:xfrm>
          <a:prstGeom prst="rect">
            <a:avLst/>
          </a:prstGeom>
          <a:noFill/>
        </p:spPr>
        <p:txBody>
          <a:bodyPr wrap="square" rtlCol="0">
            <a:spAutoFit/>
          </a:bodyPr>
          <a:lstStyle/>
          <a:p>
            <a:r>
              <a:rPr lang="en-US"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Peer review</a:t>
            </a:r>
          </a:p>
        </p:txBody>
      </p:sp>
      <p:sp>
        <p:nvSpPr>
          <p:cNvPr id="22" name="TextBox 21">
            <a:extLst>
              <a:ext uri="{FF2B5EF4-FFF2-40B4-BE49-F238E27FC236}">
                <a16:creationId xmlns:a16="http://schemas.microsoft.com/office/drawing/2014/main" id="{80ADC21C-F4DA-FA44-92CA-EE9A9B06B46C}"/>
              </a:ext>
            </a:extLst>
          </p:cNvPr>
          <p:cNvSpPr txBox="1"/>
          <p:nvPr/>
        </p:nvSpPr>
        <p:spPr>
          <a:xfrm>
            <a:off x="5571449" y="3169777"/>
            <a:ext cx="2220576" cy="400110"/>
          </a:xfrm>
          <a:prstGeom prst="rect">
            <a:avLst/>
          </a:prstGeom>
          <a:noFill/>
        </p:spPr>
        <p:txBody>
          <a:bodyPr wrap="square" rtlCol="0">
            <a:spAutoFit/>
          </a:bodyPr>
          <a:lstStyle/>
          <a:p>
            <a:r>
              <a:rPr lang="en-US"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Data</a:t>
            </a:r>
          </a:p>
        </p:txBody>
      </p:sp>
    </p:spTree>
    <p:extLst>
      <p:ext uri="{BB962C8B-B14F-4D97-AF65-F5344CB8AC3E}">
        <p14:creationId xmlns:p14="http://schemas.microsoft.com/office/powerpoint/2010/main" val="1140990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18</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700" y="552555"/>
            <a:ext cx="8520600" cy="939452"/>
          </a:xfrm>
        </p:spPr>
        <p:txBody>
          <a:bodyPr/>
          <a:lstStyle/>
          <a:p>
            <a:pPr algn="ctr"/>
            <a:r>
              <a:rPr lang="en-US" sz="3600" dirty="0">
                <a:solidFill>
                  <a:schemeClr val="accent1"/>
                </a:solidFill>
              </a:rPr>
              <a:t>Hooray! So we’re done? </a:t>
            </a:r>
          </a:p>
        </p:txBody>
      </p:sp>
      <p:pic>
        <p:nvPicPr>
          <p:cNvPr id="10" name="Picture 9" descr="A close up of a map&#10;&#10;Description automatically generated">
            <a:extLst>
              <a:ext uri="{FF2B5EF4-FFF2-40B4-BE49-F238E27FC236}">
                <a16:creationId xmlns:a16="http://schemas.microsoft.com/office/drawing/2014/main" id="{CB250694-6EEC-1A44-BEF8-3757C667F928}"/>
              </a:ext>
            </a:extLst>
          </p:cNvPr>
          <p:cNvPicPr>
            <a:picLocks noChangeAspect="1"/>
          </p:cNvPicPr>
          <p:nvPr/>
        </p:nvPicPr>
        <p:blipFill rotWithShape="1">
          <a:blip r:embed="rId3"/>
          <a:srcRect r="13842"/>
          <a:stretch/>
        </p:blipFill>
        <p:spPr>
          <a:xfrm>
            <a:off x="1077529" y="1492007"/>
            <a:ext cx="6594350" cy="4181963"/>
          </a:xfrm>
          <a:prstGeom prst="rect">
            <a:avLst/>
          </a:prstGeom>
          <a:solidFill>
            <a:schemeClr val="accent6">
              <a:lumMod val="75000"/>
            </a:schemeClr>
          </a:solidFill>
        </p:spPr>
      </p:pic>
    </p:spTree>
    <p:extLst>
      <p:ext uri="{BB962C8B-B14F-4D97-AF65-F5344CB8AC3E}">
        <p14:creationId xmlns:p14="http://schemas.microsoft.com/office/powerpoint/2010/main" val="275936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19</a:t>
            </a:fld>
            <a:endParaRPr/>
          </a:p>
        </p:txBody>
      </p:sp>
      <p:sp>
        <p:nvSpPr>
          <p:cNvPr id="15" name="Google Shape;96;p15">
            <a:extLst>
              <a:ext uri="{FF2B5EF4-FFF2-40B4-BE49-F238E27FC236}">
                <a16:creationId xmlns:a16="http://schemas.microsoft.com/office/drawing/2014/main" id="{7259CF77-2759-CB44-AC3F-B6D7366F6367}"/>
              </a:ext>
            </a:extLst>
          </p:cNvPr>
          <p:cNvSpPr txBox="1">
            <a:spLocks noGrp="1"/>
          </p:cNvSpPr>
          <p:nvPr>
            <p:ph type="body" idx="1"/>
          </p:nvPr>
        </p:nvSpPr>
        <p:spPr>
          <a:xfrm>
            <a:off x="921926" y="1244321"/>
            <a:ext cx="7300148" cy="3630803"/>
          </a:xfrm>
          <a:prstGeom prst="rect">
            <a:avLst/>
          </a:prstGeom>
        </p:spPr>
        <p:txBody>
          <a:bodyPr spcFirstLastPara="1" wrap="square" lIns="91425" tIns="91425" rIns="91425" bIns="91425" anchor="t" anchorCtr="0">
            <a:noAutofit/>
          </a:bodyPr>
          <a:lstStyle/>
          <a:p>
            <a:pPr marL="0" indent="0" algn="ctr">
              <a:spcBef>
                <a:spcPts val="900"/>
              </a:spcBef>
              <a:buNone/>
            </a:pPr>
            <a:r>
              <a:rPr lang="en-US" sz="7200" b="1" dirty="0">
                <a:solidFill>
                  <a:schemeClr val="accent1"/>
                </a:solidFill>
              </a:rPr>
              <a:t>8 mil </a:t>
            </a:r>
            <a:r>
              <a:rPr lang="en-US" sz="7200" b="1" dirty="0" err="1">
                <a:solidFill>
                  <a:schemeClr val="accent1"/>
                </a:solidFill>
              </a:rPr>
              <a:t>iDs</a:t>
            </a:r>
            <a:r>
              <a:rPr lang="en-US" sz="7200" b="1" dirty="0">
                <a:solidFill>
                  <a:schemeClr val="accent1"/>
                </a:solidFill>
              </a:rPr>
              <a:t> </a:t>
            </a:r>
          </a:p>
          <a:p>
            <a:pPr marL="0" indent="0" algn="ctr">
              <a:spcBef>
                <a:spcPts val="900"/>
              </a:spcBef>
              <a:buNone/>
            </a:pPr>
            <a:r>
              <a:rPr lang="en-US" sz="2200" b="1" dirty="0">
                <a:solidFill>
                  <a:schemeClr val="accent6"/>
                </a:solidFill>
              </a:rPr>
              <a:t>85% with default data visibility = public!…BUT</a:t>
            </a:r>
          </a:p>
          <a:p>
            <a:pPr marL="0" indent="0" algn="ctr">
              <a:spcBef>
                <a:spcPts val="900"/>
              </a:spcBef>
              <a:buNone/>
            </a:pPr>
            <a:r>
              <a:rPr lang="en-US" sz="3600" b="1" dirty="0">
                <a:solidFill>
                  <a:schemeClr val="accent6"/>
                </a:solidFill>
              </a:rPr>
              <a:t>2.8 mil have &gt;= 1 affiliation</a:t>
            </a:r>
          </a:p>
          <a:p>
            <a:pPr marL="0" indent="0" algn="ctr">
              <a:spcBef>
                <a:spcPts val="900"/>
              </a:spcBef>
              <a:buNone/>
            </a:pPr>
            <a:r>
              <a:rPr lang="en-US" sz="3600" b="1" dirty="0">
                <a:solidFill>
                  <a:schemeClr val="accent6"/>
                </a:solidFill>
              </a:rPr>
              <a:t>2 mil have &gt;= 1 work</a:t>
            </a:r>
            <a:endParaRPr lang="en-US" sz="3600" dirty="0">
              <a:solidFill>
                <a:schemeClr val="accent6"/>
              </a:solidFill>
            </a:endParaRPr>
          </a:p>
          <a:p>
            <a:pPr marL="0" indent="0" algn="ctr">
              <a:lnSpc>
                <a:spcPct val="115000"/>
              </a:lnSpc>
              <a:spcBef>
                <a:spcPts val="900"/>
              </a:spcBef>
              <a:buNone/>
            </a:pPr>
            <a:endParaRPr lang="en-US" sz="2400" dirty="0">
              <a:solidFill>
                <a:schemeClr val="accent6"/>
              </a:solidFill>
            </a:endParaRPr>
          </a:p>
          <a:p>
            <a:pPr marL="0" indent="0" algn="ctr">
              <a:lnSpc>
                <a:spcPct val="115000"/>
              </a:lnSpc>
              <a:spcBef>
                <a:spcPts val="900"/>
              </a:spcBef>
              <a:buNone/>
            </a:pPr>
            <a:endParaRPr lang="en-US" sz="2400" dirty="0">
              <a:solidFill>
                <a:schemeClr val="accent6"/>
              </a:solidFill>
            </a:endParaRPr>
          </a:p>
          <a:p>
            <a:pPr marL="0" indent="0" algn="ctr">
              <a:lnSpc>
                <a:spcPct val="115000"/>
              </a:lnSpc>
              <a:spcBef>
                <a:spcPts val="900"/>
              </a:spcBef>
              <a:buNone/>
            </a:pPr>
            <a:endParaRPr lang="en-US" b="1" dirty="0">
              <a:solidFill>
                <a:schemeClr val="accent6"/>
              </a:solidFill>
            </a:endParaRPr>
          </a:p>
          <a:p>
            <a:pPr marL="0" indent="0" algn="ctr">
              <a:lnSpc>
                <a:spcPct val="115000"/>
              </a:lnSpc>
              <a:spcBef>
                <a:spcPts val="900"/>
              </a:spcBef>
              <a:buNone/>
            </a:pPr>
            <a:endParaRPr dirty="0">
              <a:solidFill>
                <a:schemeClr val="accent6"/>
              </a:solidFill>
            </a:endParaRPr>
          </a:p>
          <a:p>
            <a:pPr indent="0" algn="ctr">
              <a:lnSpc>
                <a:spcPct val="115000"/>
              </a:lnSpc>
              <a:spcBef>
                <a:spcPts val="1000"/>
              </a:spcBef>
              <a:buNone/>
            </a:pPr>
            <a:endParaRPr dirty="0">
              <a:solidFill>
                <a:schemeClr val="accent6"/>
              </a:solidFill>
            </a:endParaRPr>
          </a:p>
          <a:p>
            <a:pPr marL="0" indent="0" algn="ctr">
              <a:lnSpc>
                <a:spcPct val="115000"/>
              </a:lnSpc>
              <a:spcBef>
                <a:spcPts val="1000"/>
              </a:spcBef>
              <a:spcAft>
                <a:spcPts val="1600"/>
              </a:spcAft>
              <a:buNone/>
            </a:pPr>
            <a:endParaRPr sz="3600" b="1" dirty="0">
              <a:solidFill>
                <a:schemeClr val="accent6"/>
              </a:solidFill>
            </a:endParaRPr>
          </a:p>
        </p:txBody>
      </p:sp>
    </p:spTree>
    <p:extLst>
      <p:ext uri="{BB962C8B-B14F-4D97-AF65-F5344CB8AC3E}">
        <p14:creationId xmlns:p14="http://schemas.microsoft.com/office/powerpoint/2010/main" val="210482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0" name="Rectangle 9">
            <a:extLst>
              <a:ext uri="{FF2B5EF4-FFF2-40B4-BE49-F238E27FC236}">
                <a16:creationId xmlns:a16="http://schemas.microsoft.com/office/drawing/2014/main" id="{5F76AEC4-C996-A040-9E05-7AD464491CD0}"/>
              </a:ext>
            </a:extLst>
          </p:cNvPr>
          <p:cNvSpPr/>
          <p:nvPr/>
        </p:nvSpPr>
        <p:spPr>
          <a:xfrm>
            <a:off x="0" y="1430211"/>
            <a:ext cx="9144000" cy="429065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3"/>
          <p:cNvSpPr txBox="1">
            <a:spLocks noGrp="1"/>
          </p:cNvSpPr>
          <p:nvPr>
            <p:ph type="title"/>
          </p:nvPr>
        </p:nvSpPr>
        <p:spPr>
          <a:xfrm>
            <a:off x="311700" y="509078"/>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4800" dirty="0">
                <a:solidFill>
                  <a:schemeClr val="accent1"/>
                </a:solidFill>
              </a:rPr>
              <a:t>2010</a:t>
            </a:r>
            <a:endParaRPr sz="4800" dirty="0">
              <a:solidFill>
                <a:schemeClr val="accent1"/>
              </a:solidFill>
            </a:endParaRPr>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2</a:t>
            </a:fld>
            <a:endParaRPr/>
          </a:p>
        </p:txBody>
      </p:sp>
      <p:sp>
        <p:nvSpPr>
          <p:cNvPr id="9" name="Content Placeholder 2">
            <a:extLst>
              <a:ext uri="{FF2B5EF4-FFF2-40B4-BE49-F238E27FC236}">
                <a16:creationId xmlns:a16="http://schemas.microsoft.com/office/drawing/2014/main" id="{932A6377-27D1-0C43-B4BC-D8B5C726928B}"/>
              </a:ext>
            </a:extLst>
          </p:cNvPr>
          <p:cNvSpPr txBox="1">
            <a:spLocks/>
          </p:cNvSpPr>
          <p:nvPr/>
        </p:nvSpPr>
        <p:spPr>
          <a:xfrm>
            <a:off x="479336" y="1752420"/>
            <a:ext cx="7993121" cy="36086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Aft>
                <a:spcPts val="1600"/>
              </a:spcAft>
              <a:buFont typeface="Arial"/>
              <a:buNone/>
            </a:pP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We’re going to solve name ambiguity in research!</a:t>
            </a:r>
          </a:p>
          <a:p>
            <a:pPr marL="0" indent="0">
              <a:spcAft>
                <a:spcPts val="1600"/>
              </a:spcAft>
              <a:buNone/>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we’re going to make it open, non-proprietary &amp; non-profit!</a:t>
            </a:r>
          </a:p>
          <a:p>
            <a:pPr marL="0" indent="0">
              <a:spcAft>
                <a:spcPts val="1600"/>
              </a:spcAft>
              <a:buNone/>
            </a:pP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Everyone will love this!</a:t>
            </a:r>
          </a:p>
          <a:p>
            <a:pPr marL="0" indent="0">
              <a:spcAft>
                <a:spcPts val="1600"/>
              </a:spcAft>
              <a:buFont typeface="Arial"/>
              <a:buNone/>
            </a:pPr>
            <a:endParaRPr lang="en-US" sz="3600" dirty="0">
              <a:solidFill>
                <a:schemeClr val="accent1"/>
              </a:solidFill>
              <a:latin typeface="Open Sans" panose="020B0606030504020204" pitchFamily="34" charset="0"/>
              <a:cs typeface="Open Sans" panose="020B06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15A66D9D-5A77-6E41-B58A-1951B76580F1}"/>
              </a:ext>
            </a:extLst>
          </p:cNvPr>
          <p:cNvSpPr/>
          <p:nvPr/>
        </p:nvSpPr>
        <p:spPr>
          <a:xfrm>
            <a:off x="0" y="477974"/>
            <a:ext cx="9144000" cy="142116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3"/>
          <p:cNvSpPr txBox="1">
            <a:spLocks noGrp="1"/>
          </p:cNvSpPr>
          <p:nvPr>
            <p:ph type="title"/>
          </p:nvPr>
        </p:nvSpPr>
        <p:spPr>
          <a:xfrm>
            <a:off x="36457" y="466250"/>
            <a:ext cx="8984700" cy="1096262"/>
          </a:xfrm>
          <a:prstGeom prst="rect">
            <a:avLst/>
          </a:prstGeom>
        </p:spPr>
        <p:txBody>
          <a:bodyPr spcFirstLastPara="1" wrap="square" lIns="91425" tIns="91425" rIns="91425" bIns="91425" anchor="t" anchorCtr="0">
            <a:noAutofit/>
          </a:bodyPr>
          <a:lstStyle/>
          <a:p>
            <a:pPr lvl="0" algn="ctr">
              <a:spcBef>
                <a:spcPts val="2000"/>
              </a:spcBef>
              <a:spcAft>
                <a:spcPts val="1600"/>
              </a:spcAft>
            </a:pPr>
            <a:r>
              <a:rPr lang="en-US" sz="3200" dirty="0">
                <a:solidFill>
                  <a:schemeClr val="bg1"/>
                </a:solidFill>
              </a:rPr>
              <a:t>No! Infrastructure still needs work </a:t>
            </a:r>
            <a:br>
              <a:rPr lang="en-US" sz="3200" dirty="0">
                <a:solidFill>
                  <a:schemeClr val="bg1"/>
                </a:solidFill>
              </a:rPr>
            </a:br>
            <a:r>
              <a:rPr lang="en-US" sz="3200" dirty="0">
                <a:solidFill>
                  <a:schemeClr val="bg1"/>
                </a:solidFill>
              </a:rPr>
              <a:t>+ broader adoption</a:t>
            </a:r>
            <a:br>
              <a:rPr lang="en-US" sz="3600" dirty="0">
                <a:solidFill>
                  <a:schemeClr val="bg1"/>
                </a:solidFill>
              </a:rPr>
            </a:br>
            <a:endParaRPr sz="3600" b="0" dirty="0">
              <a:solidFill>
                <a:schemeClr val="bg1"/>
              </a:solidFill>
            </a:endParaRPr>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20</a:t>
            </a:fld>
            <a:endParaRPr/>
          </a:p>
        </p:txBody>
      </p:sp>
      <p:pic>
        <p:nvPicPr>
          <p:cNvPr id="10" name="Picture 9" descr="A bridge over a body of water&#10;&#10;Description automatically generated">
            <a:extLst>
              <a:ext uri="{FF2B5EF4-FFF2-40B4-BE49-F238E27FC236}">
                <a16:creationId xmlns:a16="http://schemas.microsoft.com/office/drawing/2014/main" id="{E8B41E6B-8390-F248-984A-A9E5F11D4187}"/>
              </a:ext>
            </a:extLst>
          </p:cNvPr>
          <p:cNvPicPr>
            <a:picLocks noChangeAspect="1"/>
          </p:cNvPicPr>
          <p:nvPr/>
        </p:nvPicPr>
        <p:blipFill rotWithShape="1">
          <a:blip r:embed="rId3"/>
          <a:srcRect r="11457"/>
          <a:stretch/>
        </p:blipFill>
        <p:spPr>
          <a:xfrm>
            <a:off x="329362" y="3075836"/>
            <a:ext cx="3661299" cy="2745973"/>
          </a:xfrm>
          <a:prstGeom prst="rect">
            <a:avLst/>
          </a:prstGeom>
        </p:spPr>
      </p:pic>
      <p:pic>
        <p:nvPicPr>
          <p:cNvPr id="11" name="Picture 10" descr="A stone bridge across a rocky hill&#10;&#10;Description automatically generated">
            <a:extLst>
              <a:ext uri="{FF2B5EF4-FFF2-40B4-BE49-F238E27FC236}">
                <a16:creationId xmlns:a16="http://schemas.microsoft.com/office/drawing/2014/main" id="{782EE283-C6E3-1E41-BFF6-D1F7461CAE46}"/>
              </a:ext>
            </a:extLst>
          </p:cNvPr>
          <p:cNvPicPr>
            <a:picLocks noChangeAspect="1"/>
          </p:cNvPicPr>
          <p:nvPr/>
        </p:nvPicPr>
        <p:blipFill>
          <a:blip r:embed="rId4"/>
          <a:stretch>
            <a:fillRect/>
          </a:stretch>
        </p:blipFill>
        <p:spPr>
          <a:xfrm>
            <a:off x="5129895" y="3087559"/>
            <a:ext cx="3661299" cy="2745974"/>
          </a:xfrm>
          <a:prstGeom prst="rect">
            <a:avLst/>
          </a:prstGeom>
        </p:spPr>
      </p:pic>
      <p:sp>
        <p:nvSpPr>
          <p:cNvPr id="15" name="Google Shape;77;p13">
            <a:extLst>
              <a:ext uri="{FF2B5EF4-FFF2-40B4-BE49-F238E27FC236}">
                <a16:creationId xmlns:a16="http://schemas.microsoft.com/office/drawing/2014/main" id="{BCEE4E3D-40AA-5C40-8EEC-46C5BCD88D2B}"/>
              </a:ext>
            </a:extLst>
          </p:cNvPr>
          <p:cNvSpPr txBox="1">
            <a:spLocks/>
          </p:cNvSpPr>
          <p:nvPr/>
        </p:nvSpPr>
        <p:spPr>
          <a:xfrm>
            <a:off x="101246" y="1899138"/>
            <a:ext cx="8941507" cy="98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4000"/>
              <a:buFont typeface="Open Sans"/>
              <a:buNone/>
              <a:defRPr sz="4000" b="1" i="0" u="none" strike="noStrike" cap="none">
                <a:solidFill>
                  <a:schemeClr val="dk1"/>
                </a:solidFill>
                <a:latin typeface="Open Sans"/>
                <a:ea typeface="Open Sans"/>
                <a:cs typeface="Open Sans"/>
                <a:sym typeface="Open Sans"/>
              </a:defRPr>
            </a:lvl1pPr>
            <a:lvl2pPr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gn="ctr">
              <a:spcBef>
                <a:spcPts val="2000"/>
              </a:spcBef>
              <a:spcAft>
                <a:spcPts val="1600"/>
              </a:spcAft>
            </a:pPr>
            <a:r>
              <a:rPr lang="en-US" sz="2400" dirty="0">
                <a:solidFill>
                  <a:schemeClr val="accent6"/>
                </a:solidFill>
              </a:rPr>
              <a:t>The metadata exists somewhere, it just needs the right roads and bridges to connect to ORCID</a:t>
            </a:r>
            <a:endParaRPr lang="en-US" sz="2400" b="0" dirty="0">
              <a:solidFill>
                <a:schemeClr val="accent6"/>
              </a:solidFill>
            </a:endParaRPr>
          </a:p>
        </p:txBody>
      </p:sp>
    </p:spTree>
    <p:extLst>
      <p:ext uri="{BB962C8B-B14F-4D97-AF65-F5344CB8AC3E}">
        <p14:creationId xmlns:p14="http://schemas.microsoft.com/office/powerpoint/2010/main" val="402658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21</a:t>
            </a:fld>
            <a:endParaRPr/>
          </a:p>
        </p:txBody>
      </p:sp>
      <p:pic>
        <p:nvPicPr>
          <p:cNvPr id="5" name="Picture 4" descr="A screenshot of a cell phone&#10;&#10;Description automatically generated">
            <a:extLst>
              <a:ext uri="{FF2B5EF4-FFF2-40B4-BE49-F238E27FC236}">
                <a16:creationId xmlns:a16="http://schemas.microsoft.com/office/drawing/2014/main" id="{5EE8030B-B519-5D4F-A83A-BD4BC760E7C5}"/>
              </a:ext>
            </a:extLst>
          </p:cNvPr>
          <p:cNvPicPr>
            <a:picLocks noChangeAspect="1"/>
          </p:cNvPicPr>
          <p:nvPr/>
        </p:nvPicPr>
        <p:blipFill>
          <a:blip r:embed="rId3"/>
          <a:stretch>
            <a:fillRect/>
          </a:stretch>
        </p:blipFill>
        <p:spPr>
          <a:xfrm>
            <a:off x="293373" y="3031371"/>
            <a:ext cx="8557253" cy="1265138"/>
          </a:xfrm>
          <a:prstGeom prst="rect">
            <a:avLst/>
          </a:prstGeom>
        </p:spPr>
      </p:pic>
      <p:sp>
        <p:nvSpPr>
          <p:cNvPr id="10" name="Google Shape;77;p13">
            <a:extLst>
              <a:ext uri="{FF2B5EF4-FFF2-40B4-BE49-F238E27FC236}">
                <a16:creationId xmlns:a16="http://schemas.microsoft.com/office/drawing/2014/main" id="{03AB4564-DE81-0A48-A41B-3381ED561B5C}"/>
              </a:ext>
            </a:extLst>
          </p:cNvPr>
          <p:cNvSpPr txBox="1">
            <a:spLocks noGrp="1"/>
          </p:cNvSpPr>
          <p:nvPr>
            <p:ph type="title"/>
          </p:nvPr>
        </p:nvSpPr>
        <p:spPr>
          <a:xfrm>
            <a:off x="36457" y="591862"/>
            <a:ext cx="8984700" cy="1612076"/>
          </a:xfrm>
          <a:prstGeom prst="rect">
            <a:avLst/>
          </a:prstGeom>
        </p:spPr>
        <p:txBody>
          <a:bodyPr spcFirstLastPara="1" wrap="square" lIns="91425" tIns="91425" rIns="91425" bIns="91425" anchor="t" anchorCtr="0">
            <a:noAutofit/>
          </a:bodyPr>
          <a:lstStyle/>
          <a:p>
            <a:pPr lvl="0" algn="ctr">
              <a:spcBef>
                <a:spcPts val="2000"/>
              </a:spcBef>
              <a:spcAft>
                <a:spcPts val="1600"/>
              </a:spcAft>
            </a:pPr>
            <a:r>
              <a:rPr lang="en-US" sz="3600" dirty="0">
                <a:solidFill>
                  <a:schemeClr val="accent1"/>
                </a:solidFill>
              </a:rPr>
              <a:t>We can solve this problem! </a:t>
            </a:r>
            <a:br>
              <a:rPr lang="en-US" sz="3600" dirty="0">
                <a:solidFill>
                  <a:schemeClr val="accent1"/>
                </a:solidFill>
              </a:rPr>
            </a:br>
            <a:r>
              <a:rPr lang="en-US" sz="3200" b="0" dirty="0">
                <a:solidFill>
                  <a:schemeClr val="accent1"/>
                </a:solidFill>
              </a:rPr>
              <a:t>(with your help)</a:t>
            </a:r>
            <a:br>
              <a:rPr lang="en-US" sz="3600" dirty="0">
                <a:solidFill>
                  <a:schemeClr val="accent1"/>
                </a:solidFill>
              </a:rPr>
            </a:br>
            <a:br>
              <a:rPr lang="en-US" sz="3600" dirty="0">
                <a:solidFill>
                  <a:schemeClr val="accent1"/>
                </a:solidFill>
              </a:rPr>
            </a:br>
            <a:r>
              <a:rPr lang="en-US" sz="2800" dirty="0">
                <a:solidFill>
                  <a:schemeClr val="accent6"/>
                </a:solidFill>
              </a:rPr>
              <a:t>ORCID core strategies</a:t>
            </a:r>
            <a:endParaRPr sz="2800" b="0" dirty="0">
              <a:solidFill>
                <a:schemeClr val="accent6"/>
              </a:solidFill>
            </a:endParaRPr>
          </a:p>
        </p:txBody>
      </p:sp>
    </p:spTree>
    <p:extLst>
      <p:ext uri="{BB962C8B-B14F-4D97-AF65-F5344CB8AC3E}">
        <p14:creationId xmlns:p14="http://schemas.microsoft.com/office/powerpoint/2010/main" val="367988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22</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700" y="552555"/>
            <a:ext cx="8520600" cy="763500"/>
          </a:xfrm>
        </p:spPr>
        <p:txBody>
          <a:bodyPr/>
          <a:lstStyle/>
          <a:p>
            <a:r>
              <a:rPr lang="en-US" sz="3200" dirty="0"/>
              <a:t>Key take-aways from 8 years of ORCID</a:t>
            </a:r>
          </a:p>
        </p:txBody>
      </p:sp>
      <p:sp>
        <p:nvSpPr>
          <p:cNvPr id="14" name="Google Shape;96;p15">
            <a:extLst>
              <a:ext uri="{FF2B5EF4-FFF2-40B4-BE49-F238E27FC236}">
                <a16:creationId xmlns:a16="http://schemas.microsoft.com/office/drawing/2014/main" id="{4A551BA7-300C-DF4A-B008-749F128D592F}"/>
              </a:ext>
            </a:extLst>
          </p:cNvPr>
          <p:cNvSpPr txBox="1">
            <a:spLocks noGrp="1"/>
          </p:cNvSpPr>
          <p:nvPr>
            <p:ph type="body" idx="1"/>
          </p:nvPr>
        </p:nvSpPr>
        <p:spPr>
          <a:xfrm>
            <a:off x="431342" y="1480179"/>
            <a:ext cx="8281315" cy="3888990"/>
          </a:xfrm>
          <a:prstGeom prst="rect">
            <a:avLst/>
          </a:prstGeom>
        </p:spPr>
        <p:txBody>
          <a:bodyPr spcFirstLastPara="1" wrap="square" lIns="91425" tIns="91425" rIns="91425" bIns="91425" anchor="t" anchorCtr="0">
            <a:noAutofit/>
          </a:bodyPr>
          <a:lstStyle/>
          <a:p>
            <a:pPr marL="342900" indent="-342900">
              <a:lnSpc>
                <a:spcPct val="115000"/>
              </a:lnSpc>
              <a:spcBef>
                <a:spcPts val="900"/>
              </a:spcBef>
            </a:pPr>
            <a:r>
              <a:rPr lang="en-US" sz="2400" dirty="0">
                <a:solidFill>
                  <a:schemeClr val="accent6"/>
                </a:solidFill>
              </a:rPr>
              <a:t>Bottom up approaches only get you so far</a:t>
            </a:r>
          </a:p>
          <a:p>
            <a:pPr marL="342900" indent="-342900">
              <a:lnSpc>
                <a:spcPct val="115000"/>
              </a:lnSpc>
              <a:spcBef>
                <a:spcPts val="900"/>
              </a:spcBef>
            </a:pPr>
            <a:r>
              <a:rPr lang="en-US" sz="2400" dirty="0">
                <a:solidFill>
                  <a:schemeClr val="accent6"/>
                </a:solidFill>
              </a:rPr>
              <a:t>Mandates work, but only with infrastructure to support them</a:t>
            </a:r>
          </a:p>
          <a:p>
            <a:pPr marL="342900" indent="-342900">
              <a:lnSpc>
                <a:spcPct val="115000"/>
              </a:lnSpc>
              <a:spcBef>
                <a:spcPts val="900"/>
              </a:spcBef>
            </a:pPr>
            <a:r>
              <a:rPr lang="en-US" sz="2400" dirty="0">
                <a:solidFill>
                  <a:schemeClr val="accent6"/>
                </a:solidFill>
              </a:rPr>
              <a:t>Infrastructure allows creating incentives</a:t>
            </a:r>
          </a:p>
          <a:p>
            <a:pPr marL="0" indent="0">
              <a:lnSpc>
                <a:spcPct val="115000"/>
              </a:lnSpc>
              <a:spcBef>
                <a:spcPts val="900"/>
              </a:spcBef>
              <a:buNone/>
            </a:pPr>
            <a:endParaRPr lang="en-US" sz="2400" b="1" dirty="0">
              <a:solidFill>
                <a:schemeClr val="accent6"/>
              </a:solidFill>
            </a:endParaRPr>
          </a:p>
          <a:p>
            <a:pPr marL="0" indent="0">
              <a:lnSpc>
                <a:spcPct val="115000"/>
              </a:lnSpc>
              <a:spcBef>
                <a:spcPts val="900"/>
              </a:spcBef>
              <a:buNone/>
            </a:pPr>
            <a:endParaRPr lang="en-US" sz="2400" dirty="0">
              <a:solidFill>
                <a:schemeClr val="accent6"/>
              </a:solidFill>
            </a:endParaRPr>
          </a:p>
          <a:p>
            <a:pPr indent="-457200">
              <a:lnSpc>
                <a:spcPct val="115000"/>
              </a:lnSpc>
              <a:spcBef>
                <a:spcPts val="900"/>
              </a:spcBef>
            </a:pPr>
            <a:endParaRPr lang="en-US" sz="2400" dirty="0">
              <a:solidFill>
                <a:schemeClr val="accent6"/>
              </a:solidFill>
            </a:endParaRPr>
          </a:p>
          <a:p>
            <a:pPr indent="-457200">
              <a:lnSpc>
                <a:spcPct val="115000"/>
              </a:lnSpc>
              <a:spcBef>
                <a:spcPts val="900"/>
              </a:spcBef>
            </a:pPr>
            <a:endParaRPr lang="en-US" sz="2400" dirty="0">
              <a:solidFill>
                <a:schemeClr val="accent6"/>
              </a:solidFill>
            </a:endParaRP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spTree>
    <p:extLst>
      <p:ext uri="{BB962C8B-B14F-4D97-AF65-F5344CB8AC3E}">
        <p14:creationId xmlns:p14="http://schemas.microsoft.com/office/powerpoint/2010/main" val="141305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11700" y="35098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4200" dirty="0">
                <a:solidFill>
                  <a:schemeClr val="accent1"/>
                </a:solidFill>
              </a:rPr>
              <a:t>2012: ORCID Registry launched</a:t>
            </a:r>
            <a:endParaRPr sz="4200" dirty="0">
              <a:solidFill>
                <a:schemeClr val="accent1"/>
              </a:solidFill>
            </a:endParaRPr>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3</a:t>
            </a:fld>
            <a:endParaRPr/>
          </a:p>
        </p:txBody>
      </p:sp>
      <p:sp>
        <p:nvSpPr>
          <p:cNvPr id="10" name="Content Placeholder 2">
            <a:extLst>
              <a:ext uri="{FF2B5EF4-FFF2-40B4-BE49-F238E27FC236}">
                <a16:creationId xmlns:a16="http://schemas.microsoft.com/office/drawing/2014/main" id="{FD331C71-1637-214D-AE62-7C023DA83749}"/>
              </a:ext>
            </a:extLst>
          </p:cNvPr>
          <p:cNvSpPr txBox="1">
            <a:spLocks/>
          </p:cNvSpPr>
          <p:nvPr/>
        </p:nvSpPr>
        <p:spPr>
          <a:xfrm>
            <a:off x="479336" y="1286267"/>
            <a:ext cx="8160572" cy="36086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Aft>
                <a:spcPts val="1600"/>
              </a:spcAft>
              <a:buFont typeface="Arial"/>
              <a:buNone/>
            </a:pP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Researchers can voluntarily sign up for an ORCID </a:t>
            </a:r>
            <a:r>
              <a:rPr lang="en-US" sz="2400" b="1"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iD</a:t>
            </a:r>
            <a:endPar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1600"/>
              </a:spcAft>
              <a:buNone/>
            </a:pPr>
            <a:r>
              <a:rPr lang="en-US" sz="2400" dirty="0">
                <a:solidFill>
                  <a:schemeClr val="accent6">
                    <a:lumMod val="75000"/>
                  </a:schemeClr>
                </a:solidFill>
              </a:rPr>
              <a:t>	</a:t>
            </a:r>
            <a:r>
              <a:rPr lang="en-US" sz="2400" dirty="0">
                <a:solidFill>
                  <a:schemeClr val="accent6">
                    <a:lumMod val="75000"/>
                  </a:schemeClr>
                </a:solidFill>
                <a:hlinkClick r:id="rId3"/>
              </a:rPr>
              <a:t>https://orcid.org/0000-0001-5727-2427</a:t>
            </a:r>
            <a:endParaRPr lang="en-US" sz="2400" dirty="0">
              <a:solidFill>
                <a:schemeClr val="accent6">
                  <a:lumMod val="75000"/>
                </a:schemeClr>
              </a:solidFill>
            </a:endParaRPr>
          </a:p>
          <a:p>
            <a:pPr marL="0" indent="0">
              <a:spcAft>
                <a:spcPts val="1600"/>
              </a:spcAft>
              <a:buNone/>
            </a:pP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They also get a record to list affiliations, grants, pubs and other info</a:t>
            </a:r>
          </a:p>
          <a:p>
            <a:pPr marL="0" indent="0">
              <a:spcAft>
                <a:spcPts val="1600"/>
              </a:spcAft>
              <a:buNone/>
            </a:pPr>
            <a:endPar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1600"/>
              </a:spcAft>
              <a:buFont typeface="Arial"/>
              <a:buNone/>
            </a:pPr>
            <a:endParaRPr lang="en-US" sz="28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1600"/>
              </a:spcAft>
              <a:buFont typeface="Arial"/>
              <a:buNone/>
            </a:pPr>
            <a:endParaRPr lang="en-US" sz="2800" dirty="0">
              <a:solidFill>
                <a:schemeClr val="accent6">
                  <a:lumMod val="75000"/>
                </a:schemeClr>
              </a:solidFill>
              <a:latin typeface="Open Sans" panose="020B0606030504020204" pitchFamily="34" charset="0"/>
              <a:cs typeface="Open Sans" panose="020B0606030504020204" pitchFamily="34" charset="0"/>
            </a:endParaRPr>
          </a:p>
        </p:txBody>
      </p:sp>
      <p:pic>
        <p:nvPicPr>
          <p:cNvPr id="11" name="Picture 10" descr="id-icon.png">
            <a:extLst>
              <a:ext uri="{FF2B5EF4-FFF2-40B4-BE49-F238E27FC236}">
                <a16:creationId xmlns:a16="http://schemas.microsoft.com/office/drawing/2014/main" id="{13530572-C6D8-6445-AF8D-5D5F1416E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77" y="1983714"/>
            <a:ext cx="338215" cy="33821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3ABC212-9AC6-F54E-B511-75915F5CB4CC}"/>
              </a:ext>
            </a:extLst>
          </p:cNvPr>
          <p:cNvPicPr>
            <a:picLocks noChangeAspect="1"/>
          </p:cNvPicPr>
          <p:nvPr/>
        </p:nvPicPr>
        <p:blipFill rotWithShape="1">
          <a:blip r:embed="rId5"/>
          <a:srcRect t="33338"/>
          <a:stretch/>
        </p:blipFill>
        <p:spPr>
          <a:xfrm>
            <a:off x="1136483" y="3429000"/>
            <a:ext cx="6846277" cy="2395196"/>
          </a:xfrm>
          <a:prstGeom prst="rect">
            <a:avLst/>
          </a:prstGeom>
          <a:ln>
            <a:solidFill>
              <a:schemeClr val="accent6"/>
            </a:solidFill>
          </a:ln>
        </p:spPr>
      </p:pic>
    </p:spTree>
    <p:extLst>
      <p:ext uri="{BB962C8B-B14F-4D97-AF65-F5344CB8AC3E}">
        <p14:creationId xmlns:p14="http://schemas.microsoft.com/office/powerpoint/2010/main" val="2728347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 name="Rectangle 6">
            <a:extLst>
              <a:ext uri="{FF2B5EF4-FFF2-40B4-BE49-F238E27FC236}">
                <a16:creationId xmlns:a16="http://schemas.microsoft.com/office/drawing/2014/main" id="{C59F40FF-CC06-1C45-85D6-239B622BE1B6}"/>
              </a:ext>
            </a:extLst>
          </p:cNvPr>
          <p:cNvSpPr/>
          <p:nvPr/>
        </p:nvSpPr>
        <p:spPr>
          <a:xfrm>
            <a:off x="0" y="3329354"/>
            <a:ext cx="9144000" cy="219221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4</a:t>
            </a:fld>
            <a:endParaRPr/>
          </a:p>
        </p:txBody>
      </p:sp>
      <p:sp>
        <p:nvSpPr>
          <p:cNvPr id="10" name="Content Placeholder 2">
            <a:extLst>
              <a:ext uri="{FF2B5EF4-FFF2-40B4-BE49-F238E27FC236}">
                <a16:creationId xmlns:a16="http://schemas.microsoft.com/office/drawing/2014/main" id="{FD331C71-1637-214D-AE62-7C023DA83749}"/>
              </a:ext>
            </a:extLst>
          </p:cNvPr>
          <p:cNvSpPr txBox="1">
            <a:spLocks/>
          </p:cNvSpPr>
          <p:nvPr/>
        </p:nvSpPr>
        <p:spPr>
          <a:xfrm>
            <a:off x="491714" y="3479335"/>
            <a:ext cx="8160572" cy="18922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Aft>
                <a:spcPts val="1600"/>
              </a:spcAft>
              <a:buFont typeface="Arial"/>
              <a:buNone/>
            </a:pPr>
            <a:r>
              <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GREAT! PROBLEM SOLVED!</a:t>
            </a:r>
          </a:p>
          <a:p>
            <a:pPr marL="0" indent="0">
              <a:spcAft>
                <a:spcPts val="1600"/>
              </a:spcAft>
              <a:buFont typeface="Arial"/>
              <a:buNone/>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Attribution &amp; reporting are now easy and automatic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0" indent="0">
              <a:spcAft>
                <a:spcPts val="1600"/>
              </a:spcAft>
              <a:buNone/>
            </a:pP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1600"/>
              </a:spcAft>
              <a:buFont typeface="Arial"/>
              <a:buNone/>
            </a:pPr>
            <a:endPar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spcAft>
                <a:spcPts val="1600"/>
              </a:spcAft>
              <a:buFont typeface="Arial"/>
              <a:buNone/>
            </a:pPr>
            <a:endParaRPr lang="en-US" sz="2800" dirty="0">
              <a:solidFill>
                <a:schemeClr val="bg1"/>
              </a:solidFill>
              <a:latin typeface="Open Sans" panose="020B0606030504020204" pitchFamily="34" charset="0"/>
              <a:cs typeface="Open Sans" panose="020B0606030504020204" pitchFamily="34" charset="0"/>
            </a:endParaRPr>
          </a:p>
        </p:txBody>
      </p:sp>
      <p:sp>
        <p:nvSpPr>
          <p:cNvPr id="5" name="Content Placeholder 2">
            <a:extLst>
              <a:ext uri="{FF2B5EF4-FFF2-40B4-BE49-F238E27FC236}">
                <a16:creationId xmlns:a16="http://schemas.microsoft.com/office/drawing/2014/main" id="{E3EEE2BB-11A0-C947-919C-11F5D4418C2B}"/>
              </a:ext>
            </a:extLst>
          </p:cNvPr>
          <p:cNvSpPr txBox="1">
            <a:spLocks/>
          </p:cNvSpPr>
          <p:nvPr/>
        </p:nvSpPr>
        <p:spPr>
          <a:xfrm>
            <a:off x="491714" y="808903"/>
            <a:ext cx="8160572" cy="20574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Aft>
                <a:spcPts val="1600"/>
              </a:spcAft>
              <a:buFont typeface="Arial"/>
              <a:buNone/>
            </a:pPr>
            <a:r>
              <a:rPr lang="en-US"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…and there are </a:t>
            </a:r>
            <a:r>
              <a:rPr lang="en-US" sz="4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APIs</a:t>
            </a:r>
            <a:r>
              <a:rPr lang="en-US"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a:p>
            <a:pPr marL="0" indent="0">
              <a:spcAft>
                <a:spcPts val="1600"/>
              </a:spcAft>
              <a:buFont typeface="Arial"/>
              <a:buNone/>
            </a:pP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Other systems can read and write data, so </a:t>
            </a:r>
            <a:r>
              <a:rPr lang="en-US" sz="2400" b="1" i="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ALL</a:t>
            </a:r>
            <a:r>
              <a:rPr lang="en-US" sz="24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of a researcher’s outputs, grants, and affiliations can be collected into one magic, authoritative list</a:t>
            </a:r>
            <a:endParaRPr lang="en-US" sz="28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663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5</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p:txBody>
          <a:bodyPr/>
          <a:lstStyle/>
          <a:p>
            <a:r>
              <a:rPr lang="en-US" dirty="0">
                <a:solidFill>
                  <a:schemeClr val="accent1"/>
                </a:solidFill>
              </a:rPr>
              <a:t>If you build it they will come</a:t>
            </a:r>
          </a:p>
        </p:txBody>
      </p:sp>
      <p:pic>
        <p:nvPicPr>
          <p:cNvPr id="4" name="Picture 3" descr="A close up of a map&#10;&#10;Description automatically generated">
            <a:extLst>
              <a:ext uri="{FF2B5EF4-FFF2-40B4-BE49-F238E27FC236}">
                <a16:creationId xmlns:a16="http://schemas.microsoft.com/office/drawing/2014/main" id="{04DB3B7C-A3FF-9240-B58D-F8F195D025D9}"/>
              </a:ext>
            </a:extLst>
          </p:cNvPr>
          <p:cNvPicPr>
            <a:picLocks noChangeAspect="1"/>
          </p:cNvPicPr>
          <p:nvPr/>
        </p:nvPicPr>
        <p:blipFill>
          <a:blip r:embed="rId3"/>
          <a:stretch>
            <a:fillRect/>
          </a:stretch>
        </p:blipFill>
        <p:spPr>
          <a:xfrm>
            <a:off x="576873" y="1774836"/>
            <a:ext cx="5287873" cy="2889250"/>
          </a:xfrm>
          <a:prstGeom prst="rect">
            <a:avLst/>
          </a:prstGeom>
        </p:spPr>
      </p:pic>
      <p:cxnSp>
        <p:nvCxnSpPr>
          <p:cNvPr id="8" name="Straight Connector 7">
            <a:extLst>
              <a:ext uri="{FF2B5EF4-FFF2-40B4-BE49-F238E27FC236}">
                <a16:creationId xmlns:a16="http://schemas.microsoft.com/office/drawing/2014/main" id="{7C27A233-A171-6442-8C7B-B70164049C5A}"/>
              </a:ext>
            </a:extLst>
          </p:cNvPr>
          <p:cNvCxnSpPr/>
          <p:nvPr/>
        </p:nvCxnSpPr>
        <p:spPr>
          <a:xfrm>
            <a:off x="3833446" y="847214"/>
            <a:ext cx="3950677" cy="255806"/>
          </a:xfrm>
          <a:prstGeom prst="line">
            <a:avLst/>
          </a:prstGeom>
          <a:ln w="57150">
            <a:solidFill>
              <a:srgbClr val="FF007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67A3E5-9301-6649-AC65-7742D6BD925F}"/>
              </a:ext>
            </a:extLst>
          </p:cNvPr>
          <p:cNvCxnSpPr>
            <a:cxnSpLocks/>
          </p:cNvCxnSpPr>
          <p:nvPr/>
        </p:nvCxnSpPr>
        <p:spPr>
          <a:xfrm flipH="1">
            <a:off x="3833446" y="847214"/>
            <a:ext cx="3950677" cy="255806"/>
          </a:xfrm>
          <a:prstGeom prst="line">
            <a:avLst/>
          </a:prstGeom>
          <a:ln w="57150">
            <a:solidFill>
              <a:srgbClr val="FF007A"/>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knife&#10;&#10;Description automatically generated">
            <a:extLst>
              <a:ext uri="{FF2B5EF4-FFF2-40B4-BE49-F238E27FC236}">
                <a16:creationId xmlns:a16="http://schemas.microsoft.com/office/drawing/2014/main" id="{E0DF11CC-F7B6-8E4C-8A5D-CA13C9791D47}"/>
              </a:ext>
            </a:extLst>
          </p:cNvPr>
          <p:cNvPicPr>
            <a:picLocks noChangeAspect="1"/>
          </p:cNvPicPr>
          <p:nvPr/>
        </p:nvPicPr>
        <p:blipFill rotWithShape="1">
          <a:blip r:embed="rId4"/>
          <a:srcRect b="31118"/>
          <a:stretch/>
        </p:blipFill>
        <p:spPr>
          <a:xfrm>
            <a:off x="2104541" y="4293357"/>
            <a:ext cx="5960935" cy="83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knife&#10;&#10;Description automatically generated">
            <a:extLst>
              <a:ext uri="{FF2B5EF4-FFF2-40B4-BE49-F238E27FC236}">
                <a16:creationId xmlns:a16="http://schemas.microsoft.com/office/drawing/2014/main" id="{036A6DFB-383A-0648-A67B-77916450FBC4}"/>
              </a:ext>
            </a:extLst>
          </p:cNvPr>
          <p:cNvPicPr>
            <a:picLocks noChangeAspect="1"/>
          </p:cNvPicPr>
          <p:nvPr/>
        </p:nvPicPr>
        <p:blipFill rotWithShape="1">
          <a:blip r:embed="rId5"/>
          <a:srcRect b="16494"/>
          <a:stretch/>
        </p:blipFill>
        <p:spPr>
          <a:xfrm>
            <a:off x="3833446" y="2928334"/>
            <a:ext cx="4639011" cy="1057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663B35E-40FD-3A45-9E24-0E543652B2A9}"/>
              </a:ext>
            </a:extLst>
          </p:cNvPr>
          <p:cNvPicPr>
            <a:picLocks noChangeAspect="1"/>
          </p:cNvPicPr>
          <p:nvPr/>
        </p:nvPicPr>
        <p:blipFill>
          <a:blip r:embed="rId6"/>
          <a:stretch>
            <a:fillRect/>
          </a:stretch>
        </p:blipFill>
        <p:spPr>
          <a:xfrm>
            <a:off x="495300" y="5378744"/>
            <a:ext cx="8153400" cy="52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104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Rectangle 4">
            <a:extLst>
              <a:ext uri="{FF2B5EF4-FFF2-40B4-BE49-F238E27FC236}">
                <a16:creationId xmlns:a16="http://schemas.microsoft.com/office/drawing/2014/main" id="{4F078425-7B73-2C4F-BC78-464216F4013C}"/>
              </a:ext>
            </a:extLst>
          </p:cNvPr>
          <p:cNvSpPr/>
          <p:nvPr/>
        </p:nvSpPr>
        <p:spPr>
          <a:xfrm>
            <a:off x="0" y="2016369"/>
            <a:ext cx="9144000" cy="22742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77;p13"/>
          <p:cNvSpPr txBox="1">
            <a:spLocks noGrp="1"/>
          </p:cNvSpPr>
          <p:nvPr>
            <p:ph type="title"/>
          </p:nvPr>
        </p:nvSpPr>
        <p:spPr>
          <a:xfrm>
            <a:off x="311700" y="2291781"/>
            <a:ext cx="8520600" cy="165889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4200" dirty="0"/>
              <a:t>2013</a:t>
            </a:r>
            <a:br>
              <a:rPr lang="en-US" sz="4200" dirty="0"/>
            </a:br>
            <a:r>
              <a:rPr lang="en-US" sz="4200" dirty="0"/>
              <a:t>Starting from the bottom up</a:t>
            </a:r>
            <a:endParaRPr sz="4200" dirty="0"/>
          </a:p>
        </p:txBody>
      </p:sp>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6</a:t>
            </a:fld>
            <a:endParaRPr/>
          </a:p>
        </p:txBody>
      </p:sp>
    </p:spTree>
    <p:extLst>
      <p:ext uri="{BB962C8B-B14F-4D97-AF65-F5344CB8AC3E}">
        <p14:creationId xmlns:p14="http://schemas.microsoft.com/office/powerpoint/2010/main" val="227979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7</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700" y="552555"/>
            <a:ext cx="8520600" cy="763500"/>
          </a:xfrm>
        </p:spPr>
        <p:txBody>
          <a:bodyPr/>
          <a:lstStyle/>
          <a:p>
            <a:r>
              <a:rPr lang="en-US" sz="3600" dirty="0">
                <a:solidFill>
                  <a:schemeClr val="accent1"/>
                </a:solidFill>
              </a:rPr>
              <a:t>Local engagement</a:t>
            </a:r>
          </a:p>
        </p:txBody>
      </p:sp>
      <p:sp>
        <p:nvSpPr>
          <p:cNvPr id="14" name="Google Shape;96;p15">
            <a:extLst>
              <a:ext uri="{FF2B5EF4-FFF2-40B4-BE49-F238E27FC236}">
                <a16:creationId xmlns:a16="http://schemas.microsoft.com/office/drawing/2014/main" id="{4A551BA7-300C-DF4A-B008-749F128D592F}"/>
              </a:ext>
            </a:extLst>
          </p:cNvPr>
          <p:cNvSpPr txBox="1">
            <a:spLocks noGrp="1"/>
          </p:cNvSpPr>
          <p:nvPr>
            <p:ph type="body" idx="1"/>
          </p:nvPr>
        </p:nvSpPr>
        <p:spPr>
          <a:xfrm>
            <a:off x="311700" y="1316055"/>
            <a:ext cx="4940238" cy="4463422"/>
          </a:xfrm>
          <a:prstGeom prst="rect">
            <a:avLst/>
          </a:prstGeom>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US" sz="2400" b="1" dirty="0">
                <a:solidFill>
                  <a:schemeClr val="accent6"/>
                </a:solidFill>
              </a:rPr>
              <a:t>Work with individual institutions to develop campaigns</a:t>
            </a:r>
          </a:p>
          <a:p>
            <a:pPr indent="-457200">
              <a:lnSpc>
                <a:spcPct val="115000"/>
              </a:lnSpc>
              <a:spcBef>
                <a:spcPts val="900"/>
              </a:spcBef>
            </a:pPr>
            <a:r>
              <a:rPr lang="en-US" sz="2400" dirty="0">
                <a:solidFill>
                  <a:schemeClr val="accent6"/>
                </a:solidFill>
              </a:rPr>
              <a:t>Special events</a:t>
            </a:r>
          </a:p>
          <a:p>
            <a:pPr indent="-457200">
              <a:lnSpc>
                <a:spcPct val="115000"/>
              </a:lnSpc>
              <a:spcBef>
                <a:spcPts val="900"/>
              </a:spcBef>
            </a:pPr>
            <a:r>
              <a:rPr lang="en-US" sz="2400" dirty="0">
                <a:solidFill>
                  <a:schemeClr val="accent6"/>
                </a:solidFill>
              </a:rPr>
              <a:t>Workshops</a:t>
            </a:r>
          </a:p>
          <a:p>
            <a:pPr indent="-457200">
              <a:lnSpc>
                <a:spcPct val="115000"/>
              </a:lnSpc>
              <a:spcBef>
                <a:spcPts val="900"/>
              </a:spcBef>
            </a:pPr>
            <a:r>
              <a:rPr lang="en-US" sz="2400" dirty="0">
                <a:solidFill>
                  <a:schemeClr val="accent6"/>
                </a:solidFill>
              </a:rPr>
              <a:t>Docs (</a:t>
            </a:r>
            <a:r>
              <a:rPr lang="en-US" sz="2400" dirty="0" err="1">
                <a:solidFill>
                  <a:schemeClr val="accent6"/>
                </a:solidFill>
              </a:rPr>
              <a:t>Libguides</a:t>
            </a:r>
            <a:r>
              <a:rPr lang="en-US" sz="2400" dirty="0">
                <a:solidFill>
                  <a:schemeClr val="accent6"/>
                </a:solidFill>
              </a:rPr>
              <a:t>)</a:t>
            </a:r>
          </a:p>
          <a:p>
            <a:pPr indent="-457200">
              <a:lnSpc>
                <a:spcPct val="115000"/>
              </a:lnSpc>
              <a:spcBef>
                <a:spcPts val="900"/>
              </a:spcBef>
            </a:pPr>
            <a:r>
              <a:rPr lang="en-US" sz="2400" dirty="0">
                <a:solidFill>
                  <a:schemeClr val="accent6"/>
                </a:solidFill>
              </a:rPr>
              <a:t>One-on-one researcher support</a:t>
            </a: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pic>
        <p:nvPicPr>
          <p:cNvPr id="15" name="Picture 14" descr="A picture containing cake, chocolate, food, wooden&#10;&#10;Description automatically generated">
            <a:extLst>
              <a:ext uri="{FF2B5EF4-FFF2-40B4-BE49-F238E27FC236}">
                <a16:creationId xmlns:a16="http://schemas.microsoft.com/office/drawing/2014/main" id="{3DD86E47-8812-AB4D-A070-EB59D5C31E50}"/>
              </a:ext>
            </a:extLst>
          </p:cNvPr>
          <p:cNvPicPr>
            <a:picLocks noChangeAspect="1"/>
          </p:cNvPicPr>
          <p:nvPr/>
        </p:nvPicPr>
        <p:blipFill>
          <a:blip r:embed="rId3"/>
          <a:stretch>
            <a:fillRect/>
          </a:stretch>
        </p:blipFill>
        <p:spPr>
          <a:xfrm>
            <a:off x="5054416" y="1132058"/>
            <a:ext cx="3295576" cy="4647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30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8</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442939" y="663714"/>
            <a:ext cx="8520600" cy="763500"/>
          </a:xfrm>
        </p:spPr>
        <p:txBody>
          <a:bodyPr/>
          <a:lstStyle/>
          <a:p>
            <a:r>
              <a:rPr lang="en-US" sz="3600" dirty="0">
                <a:solidFill>
                  <a:schemeClr val="accent1"/>
                </a:solidFill>
              </a:rPr>
              <a:t>Incentives via system integrations</a:t>
            </a:r>
          </a:p>
        </p:txBody>
      </p:sp>
      <p:pic>
        <p:nvPicPr>
          <p:cNvPr id="5" name="Picture 4" descr="A screenshot of a cell phone&#10;&#10;Description automatically generated">
            <a:extLst>
              <a:ext uri="{FF2B5EF4-FFF2-40B4-BE49-F238E27FC236}">
                <a16:creationId xmlns:a16="http://schemas.microsoft.com/office/drawing/2014/main" id="{16859566-E1B6-5C49-8176-100EC9DDCA93}"/>
              </a:ext>
            </a:extLst>
          </p:cNvPr>
          <p:cNvPicPr>
            <a:picLocks noChangeAspect="1"/>
          </p:cNvPicPr>
          <p:nvPr/>
        </p:nvPicPr>
        <p:blipFill>
          <a:blip r:embed="rId3"/>
          <a:stretch>
            <a:fillRect/>
          </a:stretch>
        </p:blipFill>
        <p:spPr>
          <a:xfrm>
            <a:off x="651453" y="2131155"/>
            <a:ext cx="3594588" cy="2642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96;p15">
            <a:extLst>
              <a:ext uri="{FF2B5EF4-FFF2-40B4-BE49-F238E27FC236}">
                <a16:creationId xmlns:a16="http://schemas.microsoft.com/office/drawing/2014/main" id="{183E4F4A-E207-1847-865C-87E884F95AC1}"/>
              </a:ext>
            </a:extLst>
          </p:cNvPr>
          <p:cNvSpPr txBox="1">
            <a:spLocks noGrp="1"/>
          </p:cNvSpPr>
          <p:nvPr>
            <p:ph type="body" idx="1"/>
          </p:nvPr>
        </p:nvSpPr>
        <p:spPr>
          <a:xfrm>
            <a:off x="4572000" y="2007717"/>
            <a:ext cx="4449157" cy="3056653"/>
          </a:xfrm>
          <a:prstGeom prst="rect">
            <a:avLst/>
          </a:prstGeom>
        </p:spPr>
        <p:txBody>
          <a:bodyPr spcFirstLastPara="1" wrap="square" lIns="91425" tIns="91425" rIns="91425" bIns="91425" anchor="t" anchorCtr="0">
            <a:noAutofit/>
          </a:bodyPr>
          <a:lstStyle/>
          <a:p>
            <a:pPr marL="0" indent="0">
              <a:lnSpc>
                <a:spcPct val="115000"/>
              </a:lnSpc>
              <a:spcBef>
                <a:spcPts val="900"/>
              </a:spcBef>
              <a:buNone/>
            </a:pPr>
            <a:r>
              <a:rPr lang="en-US" sz="2400" b="1" dirty="0">
                <a:solidFill>
                  <a:schemeClr val="accent6"/>
                </a:solidFill>
              </a:rPr>
              <a:t>Scopus</a:t>
            </a:r>
            <a:r>
              <a:rPr lang="en-US" sz="2400" dirty="0">
                <a:solidFill>
                  <a:schemeClr val="accent6"/>
                </a:solidFill>
              </a:rPr>
              <a:t>, </a:t>
            </a:r>
            <a:r>
              <a:rPr lang="en-US" sz="2400" b="1" dirty="0" err="1">
                <a:solidFill>
                  <a:schemeClr val="accent6"/>
                </a:solidFill>
              </a:rPr>
              <a:t>ResearchID</a:t>
            </a:r>
            <a:r>
              <a:rPr lang="en-US" sz="2400" dirty="0">
                <a:solidFill>
                  <a:schemeClr val="accent6"/>
                </a:solidFill>
              </a:rPr>
              <a:t> (now </a:t>
            </a:r>
            <a:r>
              <a:rPr lang="en-US" sz="2400" dirty="0" err="1">
                <a:solidFill>
                  <a:schemeClr val="accent6"/>
                </a:solidFill>
              </a:rPr>
              <a:t>Publons</a:t>
            </a:r>
            <a:r>
              <a:rPr lang="en-US" sz="2400" dirty="0">
                <a:solidFill>
                  <a:schemeClr val="accent6"/>
                </a:solidFill>
              </a:rPr>
              <a:t>), </a:t>
            </a:r>
            <a:r>
              <a:rPr lang="en-US" sz="2400" b="1" dirty="0" err="1">
                <a:solidFill>
                  <a:schemeClr val="accent6"/>
                </a:solidFill>
              </a:rPr>
              <a:t>CrossRef</a:t>
            </a:r>
            <a:r>
              <a:rPr lang="en-US" sz="2400" b="1" dirty="0">
                <a:solidFill>
                  <a:schemeClr val="accent6"/>
                </a:solidFill>
              </a:rPr>
              <a:t> search </a:t>
            </a:r>
          </a:p>
          <a:p>
            <a:pPr marL="0" indent="0">
              <a:lnSpc>
                <a:spcPct val="115000"/>
              </a:lnSpc>
              <a:spcBef>
                <a:spcPts val="900"/>
              </a:spcBef>
              <a:buNone/>
            </a:pPr>
            <a:r>
              <a:rPr lang="en-US" sz="2400" dirty="0">
                <a:solidFill>
                  <a:schemeClr val="accent6"/>
                </a:solidFill>
              </a:rPr>
              <a:t>…but they didn’t work well automagically because </a:t>
            </a:r>
            <a:r>
              <a:rPr lang="en-US" sz="2400" dirty="0" err="1">
                <a:solidFill>
                  <a:schemeClr val="accent6"/>
                </a:solidFill>
              </a:rPr>
              <a:t>iDs</a:t>
            </a:r>
            <a:r>
              <a:rPr lang="en-US" sz="2400" dirty="0">
                <a:solidFill>
                  <a:schemeClr val="accent6"/>
                </a:solidFill>
              </a:rPr>
              <a:t> weren’t yet embedded into research workflows</a:t>
            </a:r>
          </a:p>
          <a:p>
            <a:pPr indent="-457200">
              <a:lnSpc>
                <a:spcPct val="115000"/>
              </a:lnSpc>
              <a:spcBef>
                <a:spcPts val="900"/>
              </a:spcBef>
            </a:pPr>
            <a:endParaRPr lang="en-US" sz="2400" dirty="0">
              <a:solidFill>
                <a:schemeClr val="accent6"/>
              </a:solidFill>
            </a:endParaRP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spTree>
    <p:extLst>
      <p:ext uri="{BB962C8B-B14F-4D97-AF65-F5344CB8AC3E}">
        <p14:creationId xmlns:p14="http://schemas.microsoft.com/office/powerpoint/2010/main" val="357827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8" name="Google Shape;78;p13"/>
          <p:cNvSpPr txBox="1">
            <a:spLocks noGrp="1"/>
          </p:cNvSpPr>
          <p:nvPr>
            <p:ph type="sldNum" idx="12"/>
          </p:nvPr>
        </p:nvSpPr>
        <p:spPr>
          <a:xfrm>
            <a:off x="8472457" y="6217621"/>
            <a:ext cx="548700" cy="5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50"/>
              <a:buFont typeface="Calibri"/>
              <a:buNone/>
            </a:pPr>
            <a:fld id="{00000000-1234-1234-1234-123412341234}" type="slidenum">
              <a:rPr lang="en-US"/>
              <a:t>9</a:t>
            </a:fld>
            <a:endParaRPr/>
          </a:p>
        </p:txBody>
      </p:sp>
      <p:sp>
        <p:nvSpPr>
          <p:cNvPr id="3" name="Title 2">
            <a:extLst>
              <a:ext uri="{FF2B5EF4-FFF2-40B4-BE49-F238E27FC236}">
                <a16:creationId xmlns:a16="http://schemas.microsoft.com/office/drawing/2014/main" id="{DE6B8C0B-47F8-D74D-A7FC-0A0C758D1A2B}"/>
              </a:ext>
            </a:extLst>
          </p:cNvPr>
          <p:cNvSpPr>
            <a:spLocks noGrp="1"/>
          </p:cNvSpPr>
          <p:nvPr>
            <p:ph type="title"/>
          </p:nvPr>
        </p:nvSpPr>
        <p:spPr>
          <a:xfrm>
            <a:off x="311700" y="552555"/>
            <a:ext cx="8520600" cy="763500"/>
          </a:xfrm>
        </p:spPr>
        <p:txBody>
          <a:bodyPr/>
          <a:lstStyle/>
          <a:p>
            <a:r>
              <a:rPr lang="en-US" sz="3000" dirty="0">
                <a:solidFill>
                  <a:schemeClr val="accent1"/>
                </a:solidFill>
              </a:rPr>
              <a:t>Results? Pretty good, but not a critical mass</a:t>
            </a:r>
          </a:p>
        </p:txBody>
      </p:sp>
      <p:sp>
        <p:nvSpPr>
          <p:cNvPr id="14" name="Google Shape;96;p15">
            <a:extLst>
              <a:ext uri="{FF2B5EF4-FFF2-40B4-BE49-F238E27FC236}">
                <a16:creationId xmlns:a16="http://schemas.microsoft.com/office/drawing/2014/main" id="{4A551BA7-300C-DF4A-B008-749F128D592F}"/>
              </a:ext>
            </a:extLst>
          </p:cNvPr>
          <p:cNvSpPr txBox="1">
            <a:spLocks noGrp="1"/>
          </p:cNvSpPr>
          <p:nvPr>
            <p:ph type="body" idx="1"/>
          </p:nvPr>
        </p:nvSpPr>
        <p:spPr>
          <a:xfrm>
            <a:off x="311699" y="1316055"/>
            <a:ext cx="4916793" cy="3056653"/>
          </a:xfrm>
          <a:prstGeom prst="rect">
            <a:avLst/>
          </a:prstGeom>
        </p:spPr>
        <p:txBody>
          <a:bodyPr spcFirstLastPara="1" wrap="square" lIns="91425" tIns="91425" rIns="91425" bIns="91425" anchor="t" anchorCtr="0">
            <a:noAutofit/>
          </a:bodyPr>
          <a:lstStyle/>
          <a:p>
            <a:pPr indent="-457200">
              <a:lnSpc>
                <a:spcPct val="115000"/>
              </a:lnSpc>
              <a:spcBef>
                <a:spcPts val="900"/>
              </a:spcBef>
            </a:pPr>
            <a:r>
              <a:rPr lang="en-US" sz="2400" dirty="0">
                <a:solidFill>
                  <a:schemeClr val="accent6"/>
                </a:solidFill>
              </a:rPr>
              <a:t>Comms campaigns only get you so far</a:t>
            </a:r>
          </a:p>
          <a:p>
            <a:pPr indent="-457200">
              <a:lnSpc>
                <a:spcPct val="115000"/>
              </a:lnSpc>
              <a:spcBef>
                <a:spcPts val="900"/>
              </a:spcBef>
            </a:pPr>
            <a:r>
              <a:rPr lang="en-US" sz="2400" dirty="0">
                <a:solidFill>
                  <a:schemeClr val="accent6"/>
                </a:solidFill>
              </a:rPr>
              <a:t>Local engagement doesn’t scale well</a:t>
            </a:r>
          </a:p>
          <a:p>
            <a:pPr indent="-457200">
              <a:lnSpc>
                <a:spcPct val="115000"/>
              </a:lnSpc>
              <a:spcBef>
                <a:spcPts val="900"/>
              </a:spcBef>
            </a:pPr>
            <a:r>
              <a:rPr lang="en-US" sz="2400" dirty="0">
                <a:solidFill>
                  <a:schemeClr val="accent6"/>
                </a:solidFill>
              </a:rPr>
              <a:t>Not enough concrete incentives for participation</a:t>
            </a:r>
          </a:p>
          <a:p>
            <a:pPr indent="-457200">
              <a:lnSpc>
                <a:spcPct val="115000"/>
              </a:lnSpc>
              <a:spcBef>
                <a:spcPts val="900"/>
              </a:spcBef>
            </a:pPr>
            <a:endParaRPr lang="en-US" sz="2400" dirty="0">
              <a:solidFill>
                <a:schemeClr val="accent6"/>
              </a:solidFill>
            </a:endParaRPr>
          </a:p>
          <a:p>
            <a:pPr marL="0" lvl="0" indent="0" algn="l" rtl="0">
              <a:lnSpc>
                <a:spcPct val="115000"/>
              </a:lnSpc>
              <a:spcBef>
                <a:spcPts val="900"/>
              </a:spcBef>
              <a:spcAft>
                <a:spcPts val="0"/>
              </a:spcAft>
              <a:buNone/>
            </a:pPr>
            <a:endParaRPr lang="en-US" b="1" dirty="0">
              <a:solidFill>
                <a:schemeClr val="accent6"/>
              </a:solidFill>
            </a:endParaRPr>
          </a:p>
          <a:p>
            <a:pPr marL="0" lvl="0" indent="0" algn="l" rtl="0">
              <a:lnSpc>
                <a:spcPct val="115000"/>
              </a:lnSpc>
              <a:spcBef>
                <a:spcPts val="900"/>
              </a:spcBef>
              <a:spcAft>
                <a:spcPts val="0"/>
              </a:spcAft>
              <a:buNone/>
            </a:pPr>
            <a:endParaRPr dirty="0">
              <a:solidFill>
                <a:schemeClr val="accent6"/>
              </a:solidFill>
            </a:endParaRPr>
          </a:p>
          <a:p>
            <a:pPr marL="457200" lvl="0" indent="0" algn="l" rtl="0">
              <a:lnSpc>
                <a:spcPct val="115000"/>
              </a:lnSpc>
              <a:spcBef>
                <a:spcPts val="1000"/>
              </a:spcBef>
              <a:spcAft>
                <a:spcPts val="0"/>
              </a:spcAft>
              <a:buNone/>
            </a:pPr>
            <a:endParaRPr dirty="0">
              <a:solidFill>
                <a:schemeClr val="accent6"/>
              </a:solidFill>
            </a:endParaRPr>
          </a:p>
          <a:p>
            <a:pPr marL="0" lvl="0" indent="0" algn="l" rtl="0">
              <a:lnSpc>
                <a:spcPct val="115000"/>
              </a:lnSpc>
              <a:spcBef>
                <a:spcPts val="1000"/>
              </a:spcBef>
              <a:spcAft>
                <a:spcPts val="1600"/>
              </a:spcAft>
              <a:buNone/>
            </a:pPr>
            <a:endParaRPr sz="3600" b="1" dirty="0"/>
          </a:p>
        </p:txBody>
      </p:sp>
      <p:pic>
        <p:nvPicPr>
          <p:cNvPr id="6" name="Picture 5" descr="A close up of a map&#10;&#10;Description automatically generated">
            <a:extLst>
              <a:ext uri="{FF2B5EF4-FFF2-40B4-BE49-F238E27FC236}">
                <a16:creationId xmlns:a16="http://schemas.microsoft.com/office/drawing/2014/main" id="{109B40E8-A5E9-4449-91E8-C78351A4A5E4}"/>
              </a:ext>
            </a:extLst>
          </p:cNvPr>
          <p:cNvPicPr>
            <a:picLocks noChangeAspect="1"/>
          </p:cNvPicPr>
          <p:nvPr/>
        </p:nvPicPr>
        <p:blipFill rotWithShape="1">
          <a:blip r:embed="rId3"/>
          <a:srcRect l="8129" r="50000"/>
          <a:stretch/>
        </p:blipFill>
        <p:spPr>
          <a:xfrm>
            <a:off x="4958862" y="1316055"/>
            <a:ext cx="3610708" cy="4711700"/>
          </a:xfrm>
          <a:prstGeom prst="rect">
            <a:avLst/>
          </a:prstGeom>
        </p:spPr>
      </p:pic>
    </p:spTree>
    <p:extLst>
      <p:ext uri="{BB962C8B-B14F-4D97-AF65-F5344CB8AC3E}">
        <p14:creationId xmlns:p14="http://schemas.microsoft.com/office/powerpoint/2010/main" val="1870393079"/>
      </p:ext>
    </p:extLst>
  </p:cSld>
  <p:clrMapOvr>
    <a:masterClrMapping/>
  </p:clrMapOvr>
</p:sld>
</file>

<file path=ppt/theme/theme1.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8450</TotalTime>
  <Words>1733</Words>
  <Application>Microsoft Macintosh PowerPoint</Application>
  <PresentationFormat>On-screen Show (4:3)</PresentationFormat>
  <Paragraphs>184</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Cabin</vt:lpstr>
      <vt:lpstr>Open Sans</vt:lpstr>
      <vt:lpstr>Calibri</vt:lpstr>
      <vt:lpstr>Arial</vt:lpstr>
      <vt:lpstr>Office Theme</vt:lpstr>
      <vt:lpstr>PowerPoint Presentation</vt:lpstr>
      <vt:lpstr>2010</vt:lpstr>
      <vt:lpstr>2012: ORCID Registry launched</vt:lpstr>
      <vt:lpstr>PowerPoint Presentation</vt:lpstr>
      <vt:lpstr>If you build it they will come</vt:lpstr>
      <vt:lpstr>2013 Starting from the bottom up</vt:lpstr>
      <vt:lpstr>Local engagement</vt:lpstr>
      <vt:lpstr>Incentives via system integrations</vt:lpstr>
      <vt:lpstr>Results? Pretty good, but not a critical mass</vt:lpstr>
      <vt:lpstr>2015 Shifting toward top-down</vt:lpstr>
      <vt:lpstr>A new approach</vt:lpstr>
      <vt:lpstr>NEWSFLASH!!! Policy doesn’t result  in change all by itself! (and neither does ORCID…an iD isn’t very useful if it’s not connected to anything else) Infrastructure + incentives needed</vt:lpstr>
      <vt:lpstr>(Shared) Infrastructure for change</vt:lpstr>
      <vt:lpstr>Shared? How do we do that?  COMMUNITY</vt:lpstr>
      <vt:lpstr>PowerPoint Presentation</vt:lpstr>
      <vt:lpstr>PowerPoint Presentation</vt:lpstr>
      <vt:lpstr>PowerPoint Presentation</vt:lpstr>
      <vt:lpstr>Hooray! So we’re done? </vt:lpstr>
      <vt:lpstr>PowerPoint Presentation</vt:lpstr>
      <vt:lpstr>No! Infrastructure still needs work  + broader adoption </vt:lpstr>
      <vt:lpstr>We can solve this problem!  (with your help)  ORCID core strategies</vt:lpstr>
      <vt:lpstr>Key take-aways from 8 years of ORCID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Liz Krznarich</cp:lastModifiedBy>
  <cp:revision>78</cp:revision>
  <dcterms:modified xsi:type="dcterms:W3CDTF">2020-02-13T16:07:13Z</dcterms:modified>
</cp:coreProperties>
</file>