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Lst>
  <p:notesMasterIdLst>
    <p:notesMasterId r:id="rId53"/>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96" r:id="rId24"/>
    <p:sldId id="276" r:id="rId25"/>
    <p:sldId id="277" r:id="rId26"/>
    <p:sldId id="278" r:id="rId27"/>
    <p:sldId id="279" r:id="rId28"/>
    <p:sldId id="280" r:id="rId29"/>
    <p:sldId id="281" r:id="rId30"/>
    <p:sldId id="282" r:id="rId31"/>
    <p:sldId id="283" r:id="rId32"/>
    <p:sldId id="284" r:id="rId33"/>
    <p:sldId id="302" r:id="rId34"/>
    <p:sldId id="303" r:id="rId35"/>
    <p:sldId id="285" r:id="rId36"/>
    <p:sldId id="286" r:id="rId37"/>
    <p:sldId id="287" r:id="rId38"/>
    <p:sldId id="288" r:id="rId39"/>
    <p:sldId id="336" r:id="rId40"/>
    <p:sldId id="337" r:id="rId41"/>
    <p:sldId id="867" r:id="rId42"/>
    <p:sldId id="871" r:id="rId43"/>
    <p:sldId id="313" r:id="rId44"/>
    <p:sldId id="320" r:id="rId45"/>
    <p:sldId id="350" r:id="rId46"/>
    <p:sldId id="351" r:id="rId47"/>
    <p:sldId id="352" r:id="rId48"/>
    <p:sldId id="353" r:id="rId49"/>
    <p:sldId id="354" r:id="rId50"/>
    <p:sldId id="355" r:id="rId51"/>
    <p:sldId id="356" r:id="rId52"/>
  </p:sldIdLst>
  <p:sldSz cx="9144000" cy="6858000" type="screen4x3"/>
  <p:notesSz cx="6858000" cy="9144000"/>
  <p:embeddedFontLst>
    <p:embeddedFont>
      <p:font typeface="Cabin" pitchFamily="2" charset="77"/>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Gill Sans" panose="020B0502020104020203" pitchFamily="34" charset="-79"/>
      <p:regular r:id="rId62"/>
      <p:bold r:id="rId63"/>
    </p:embeddedFont>
    <p:embeddedFont>
      <p:font typeface="Open Sans" panose="020B0606030504020204" pitchFamily="34" charset="0"/>
      <p:regular r:id="rId64"/>
      <p:bold r:id="rId65"/>
      <p:italic r:id="rId66"/>
      <p:boldItalic r:id="rId67"/>
    </p:embeddedFont>
    <p:embeddedFont>
      <p:font typeface="Open Sans SemiBold" panose="020B0606030504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6"/>
    <p:restoredTop sz="94663"/>
  </p:normalViewPr>
  <p:slideViewPr>
    <p:cSldViewPr snapToGrid="0">
      <p:cViewPr>
        <p:scale>
          <a:sx n="90" d="100"/>
          <a:sy n="90" d="100"/>
        </p:scale>
        <p:origin x="2008" y="776"/>
      </p:cViewPr>
      <p:guideLst>
        <p:guide orient="horz" pos="2160"/>
        <p:guide pos="2880"/>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 Type="http://schemas.openxmlformats.org/officeDocument/2006/relationships/slide" Target="slides/slide3.xml"/><Relationship Id="rId7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24033f929_5_17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824033f929_5_17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824033f929_5_17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pt-B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24033f929_5_4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824033f929_5_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34950" algn="l" rtl="0">
              <a:lnSpc>
                <a:spcPct val="100000"/>
              </a:lnSpc>
              <a:spcBef>
                <a:spcPts val="0"/>
              </a:spcBef>
              <a:spcAft>
                <a:spcPts val="0"/>
              </a:spcAft>
              <a:buClr>
                <a:srgbClr val="424244"/>
              </a:buClr>
              <a:buSzPts val="1200"/>
              <a:buChar char="•"/>
            </a:pPr>
            <a:r>
              <a:rPr lang="pt-BR">
                <a:solidFill>
                  <a:srgbClr val="424244"/>
                </a:solidFill>
              </a:rPr>
              <a:t>Los resultados de la investigación tienen un ciclo de vida, que involucra el movimiento de los datos. </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Por lo tanto, la persistencia no se trata simplemente de "cuánto tiempo funcionará el enlace", sino de "puedo confiar en que se mantendrá el enlace funcionando</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Por lo tanto, un identificador se usa más ampliamente que una URL.</a:t>
            </a:r>
            <a:endParaRPr>
              <a:solidFill>
                <a:srgbClr val="424244"/>
              </a:solidFill>
            </a:endParaRPr>
          </a:p>
          <a:p>
            <a:pPr marL="285750" lvl="0" indent="-234950" algn="l" rtl="0">
              <a:lnSpc>
                <a:spcPct val="100000"/>
              </a:lnSpc>
              <a:spcBef>
                <a:spcPts val="0"/>
              </a:spcBef>
              <a:spcAft>
                <a:spcPts val="0"/>
              </a:spcAft>
              <a:buClr>
                <a:srgbClr val="424244"/>
              </a:buClr>
              <a:buSzPts val="1200"/>
              <a:buChar char="•"/>
            </a:pPr>
            <a:r>
              <a:rPr lang="pt-BR">
                <a:solidFill>
                  <a:srgbClr val="424244"/>
                </a:solidFill>
              </a:rPr>
              <a:t>Para poder resolverse en la Web, los identificadores deben ser compatibles con las URL y, por lo general, se publican incrustados en las URL. Una URL en sí misma puede ser un identificador persistente</a:t>
            </a:r>
            <a:endParaRPr sz="400">
              <a:latin typeface="Arial"/>
              <a:ea typeface="Arial"/>
              <a:cs typeface="Arial"/>
              <a:sym typeface="Arial"/>
            </a:endParaRPr>
          </a:p>
        </p:txBody>
      </p:sp>
      <p:sp>
        <p:nvSpPr>
          <p:cNvPr id="402" name="Google Shape;402;g824033f929_5_4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t-BR"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24033f929_5_5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824033f929_5_5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824033f929_5_6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824033f929_5_6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24033f929_5_7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824033f929_5_7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48" name="Google Shape;448;g824033f929_5_7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pt-BR"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824033f929_5_7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8" name="Google Shape;458;g824033f929_5_7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824033f929_5_7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pt-BR"/>
              <a:t>Interoperabilidade e sincronização de metadados confiáveis em todos os sistemas</a:t>
            </a:r>
            <a:endParaRPr/>
          </a:p>
        </p:txBody>
      </p:sp>
      <p:sp>
        <p:nvSpPr>
          <p:cNvPr id="467" name="Google Shape;467;g824033f929_5_7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824033f929_5_7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824033f929_5_7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824033f929_5_9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824033f929_5_9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824033f929_5_9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824033f929_5_9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824033f929_5_9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200"/>
              <a:buFont typeface="Calibri"/>
              <a:buNone/>
            </a:pPr>
            <a:endParaRPr/>
          </a:p>
        </p:txBody>
      </p:sp>
      <p:sp>
        <p:nvSpPr>
          <p:cNvPr id="491" name="Google Shape;491;g824033f929_5_9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824033f929_5_9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824033f929_5_9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just" rtl="0">
              <a:lnSpc>
                <a:spcPct val="115000"/>
              </a:lnSpc>
              <a:spcBef>
                <a:spcPts val="0"/>
              </a:spcBef>
              <a:spcAft>
                <a:spcPts val="0"/>
              </a:spcAft>
              <a:buClr>
                <a:srgbClr val="000000"/>
              </a:buClr>
              <a:buSzPts val="1100"/>
              <a:buFont typeface="Arial"/>
              <a:buNone/>
            </a:pPr>
            <a:endParaRPr sz="1100">
              <a:solidFill>
                <a:srgbClr val="000000"/>
              </a:solidFill>
              <a:latin typeface="Arial"/>
              <a:ea typeface="Arial"/>
              <a:cs typeface="Arial"/>
              <a:sym typeface="Arial"/>
            </a:endParaRPr>
          </a:p>
        </p:txBody>
      </p:sp>
      <p:sp>
        <p:nvSpPr>
          <p:cNvPr id="508" name="Google Shape;508;g824033f929_5_9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24033f929_5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824033f929_5_2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824033f929_19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g824033f929_19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824033f929_5_9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824033f929_5_9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24033f929_5_99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23" name="Google Shape;523;g824033f929_5_9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824033f929_5_12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824033f929_5_120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824033f929_5_12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24033f929_5_1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824033f929_5_12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824033f929_5_1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824033f929_5_12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824033f929_5_1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g824033f929_5_12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99" name="Google Shape;599;g824033f929_5_12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24033f929_5_12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824033f929_5_1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10" name="Google Shape;610;g824033f929_5_1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824033f929_5_14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824033f929_5_1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g824033f929_5_1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824033f929_5_14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g824033f929_5_14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24033f929_5_2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Los nombres cambian, por diferentes razones</a:t>
            </a:r>
            <a:endParaRPr/>
          </a:p>
        </p:txBody>
      </p:sp>
      <p:sp>
        <p:nvSpPr>
          <p:cNvPr id="319" name="Google Shape;319;g824033f929_5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824033f929_19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2" name="Google Shape;772;g824033f929_19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24033f929_19_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g824033f929_19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824033f929_5_14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824033f929_5_1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824033f929_5_1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824033f929_5_14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824033f929_5_1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824033f929_5_1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24033f929_5_1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824033f929_5_14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824033f929_5_16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824033f929_5_1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Más de 3 millones de artículos científicos son publicados por año</a:t>
            </a:r>
            <a:endParaRPr/>
          </a:p>
          <a:p>
            <a:pPr marL="0" lvl="0" indent="0" algn="l" rtl="0">
              <a:lnSpc>
                <a:spcPct val="100000"/>
              </a:lnSpc>
              <a:spcBef>
                <a:spcPts val="0"/>
              </a:spcBef>
              <a:spcAft>
                <a:spcPts val="0"/>
              </a:spcAft>
              <a:buSzPts val="1400"/>
              <a:buNone/>
            </a:pPr>
            <a:r>
              <a:rPr lang="pt-BR"/>
              <a:t>42.500 revistas científicas en el mundo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Claramente identificar e distinguir os autores</a:t>
            </a:r>
            <a:endParaRPr/>
          </a:p>
          <a:p>
            <a:pPr marL="0" lvl="0" indent="0" algn="l" rtl="0">
              <a:lnSpc>
                <a:spcPct val="100000"/>
              </a:lnSpc>
              <a:spcBef>
                <a:spcPts val="0"/>
              </a:spcBef>
              <a:spcAft>
                <a:spcPts val="0"/>
              </a:spcAft>
              <a:buSzPts val="1400"/>
              <a:buNone/>
            </a:pPr>
            <a:r>
              <a:rPr lang="pt-BR"/>
              <a:t>Simplificar os processos de submissão de manuscritos</a:t>
            </a:r>
            <a:endParaRPr/>
          </a:p>
          <a:p>
            <a:pPr marL="0" lvl="0" indent="0" algn="l" rtl="0">
              <a:lnSpc>
                <a:spcPct val="100000"/>
              </a:lnSpc>
              <a:spcBef>
                <a:spcPts val="0"/>
              </a:spcBef>
              <a:spcAft>
                <a:spcPts val="0"/>
              </a:spcAft>
              <a:buSzPts val="1400"/>
              <a:buNone/>
            </a:pPr>
            <a:r>
              <a:rPr lang="pt-BR"/>
              <a:t>Encontrar rapidamente leitores e revisores</a:t>
            </a:r>
            <a:endParaRPr/>
          </a:p>
          <a:p>
            <a:pPr marL="0" lvl="0" indent="0" algn="l" rtl="0">
              <a:lnSpc>
                <a:spcPct val="100000"/>
              </a:lnSpc>
              <a:spcBef>
                <a:spcPts val="0"/>
              </a:spcBef>
              <a:spcAft>
                <a:spcPts val="0"/>
              </a:spcAft>
              <a:buSzPts val="1400"/>
              <a:buNone/>
            </a:pPr>
            <a:r>
              <a:rPr lang="pt-BR"/>
              <a:t>Melhorar a rapidez e a precisão da busca de autores  </a:t>
            </a:r>
            <a:endParaRPr/>
          </a:p>
          <a:p>
            <a:pPr marL="0" lvl="0" indent="0" algn="l" rtl="0">
              <a:lnSpc>
                <a:spcPct val="100000"/>
              </a:lnSpc>
              <a:spcBef>
                <a:spcPts val="0"/>
              </a:spcBef>
              <a:spcAft>
                <a:spcPts val="0"/>
              </a:spcAft>
              <a:buSzPts val="1400"/>
              <a:buNone/>
            </a:pPr>
            <a:r>
              <a:rPr lang="pt-BR"/>
              <a:t>Manter a conformidade com os mandados de depósito de resultados de pesquisa e artigos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53" name="Google Shape;653;g824033f929_5_1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8b4ecdc6f6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8b4ecdc6f6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4" name="Google Shape;1094;g8b4ecdc6f6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36</a:t>
            </a:fld>
            <a:endParaRPr/>
          </a:p>
        </p:txBody>
      </p:sp>
    </p:spTree>
    <p:extLst>
      <p:ext uri="{BB962C8B-B14F-4D97-AF65-F5344CB8AC3E}">
        <p14:creationId xmlns:p14="http://schemas.microsoft.com/office/powerpoint/2010/main" val="1884154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8b4ecdc6f6_0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8b4ecdc6f6_0_1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g8b4ecdc6f6_0_1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37</a:t>
            </a:fld>
            <a:endParaRPr/>
          </a:p>
        </p:txBody>
      </p:sp>
    </p:spTree>
    <p:extLst>
      <p:ext uri="{BB962C8B-B14F-4D97-AF65-F5344CB8AC3E}">
        <p14:creationId xmlns:p14="http://schemas.microsoft.com/office/powerpoint/2010/main" val="160151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824033f929_19_2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g824033f929_19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824033f929_19_2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g824033f929_19_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24033f929_5_2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824033f929_5_2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9" name="Google Shape;329;g824033f929_5_2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824033f929_5_16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824033f929_5_16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3" name="Google Shape;1183;g824033f929_5_16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824033f929_5_16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0" name="Google Shape;1190;g824033f929_5_16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824033f929_5_16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g824033f929_5_1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g824033f929_5_1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44</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824033f929_5_1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9" name="Google Shape;1209;g824033f929_5_16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824033f929_5_16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r>
              <a:rPr lang="pt-BR"/>
              <a:t>In late 2017 we launched a new suite of outreach resources that organizations can use to engage with their researchers, as well as revamping our resources for researchers themselves. You can get to all this information from the ORCID help page (orcid.org/help)</a:t>
            </a:r>
            <a:endParaRPr/>
          </a:p>
        </p:txBody>
      </p:sp>
      <p:sp>
        <p:nvSpPr>
          <p:cNvPr id="1217" name="Google Shape;1217;g824033f929_5_16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824033f929_5_16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824033f929_5_1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824033f929_5_1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t-BR"/>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824033f929_5_16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g824033f929_5_16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33" name="Google Shape;1233;g824033f929_5_16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t-BR"/>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24033f929_5_2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824033f929_5_2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pt-BR" sz="1200" b="0" i="0" u="none" strike="noStrike" cap="none">
                <a:solidFill>
                  <a:srgbClr val="000000"/>
                </a:solidFill>
                <a:latin typeface="Arial"/>
                <a:ea typeface="Arial"/>
                <a:cs typeface="Arial"/>
                <a:sym typeface="Arial"/>
              </a:rPr>
              <a:t>An non-profit organization that provides:</a:t>
            </a:r>
            <a:br>
              <a:rPr lang="pt-BR" sz="1200" b="0" i="0" u="none" strike="noStrike" cap="none">
                <a:solidFill>
                  <a:srgbClr val="000000"/>
                </a:solidFill>
                <a:latin typeface="Arial"/>
                <a:ea typeface="Arial"/>
                <a:cs typeface="Arial"/>
                <a:sym typeface="Arial"/>
              </a:rPr>
            </a:br>
            <a:endParaRPr sz="8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ORCID iDs to people</a:t>
            </a:r>
            <a:br>
              <a:rPr lang="pt-BR" sz="1200" b="0" i="0" u="none" strike="noStrike" cap="none">
                <a:solidFill>
                  <a:srgbClr val="000000"/>
                </a:solidFill>
                <a:latin typeface="Arial"/>
                <a:ea typeface="Arial"/>
                <a:cs typeface="Arial"/>
                <a:sym typeface="Arial"/>
              </a:rPr>
            </a:br>
            <a:endParaRPr sz="12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ORCID records</a:t>
            </a:r>
            <a:br>
              <a:rPr lang="pt-BR" sz="1200" b="0" i="0" u="none" strike="noStrike" cap="none">
                <a:solidFill>
                  <a:srgbClr val="000000"/>
                </a:solidFill>
                <a:latin typeface="Arial"/>
                <a:ea typeface="Arial"/>
                <a:cs typeface="Arial"/>
                <a:sym typeface="Arial"/>
              </a:rPr>
            </a:br>
            <a:endParaRPr sz="1200" b="0" i="0" u="none" strike="noStrike" cap="none">
              <a:solidFill>
                <a:srgbClr val="000000"/>
              </a:solidFill>
              <a:latin typeface="Arial"/>
              <a:ea typeface="Arial"/>
              <a:cs typeface="Arial"/>
              <a:sym typeface="Arial"/>
            </a:endParaRPr>
          </a:p>
          <a:p>
            <a:pPr marL="914400" marR="0" lvl="0" indent="-368300" algn="l" rtl="0">
              <a:lnSpc>
                <a:spcPct val="115000"/>
              </a:lnSpc>
              <a:spcBef>
                <a:spcPts val="0"/>
              </a:spcBef>
              <a:spcAft>
                <a:spcPts val="0"/>
              </a:spcAft>
              <a:buClr>
                <a:srgbClr val="000000"/>
              </a:buClr>
              <a:buSzPts val="2200"/>
              <a:buFont typeface="Arial"/>
              <a:buChar char="●"/>
            </a:pPr>
            <a:r>
              <a:rPr lang="pt-BR" sz="1200" b="0" i="0" u="none" strike="noStrike" cap="none">
                <a:solidFill>
                  <a:srgbClr val="000000"/>
                </a:solidFill>
                <a:latin typeface="Arial"/>
                <a:ea typeface="Arial"/>
                <a:cs typeface="Arial"/>
                <a:sym typeface="Arial"/>
              </a:rPr>
              <a:t>Infrastructure for sharing research data </a:t>
            </a:r>
            <a:endParaRPr/>
          </a:p>
        </p:txBody>
      </p:sp>
      <p:sp>
        <p:nvSpPr>
          <p:cNvPr id="337" name="Google Shape;337;g824033f929_5_237:notes"/>
          <p:cNvSpPr txBox="1">
            <a:spLocks noGrp="1"/>
          </p:cNvSpPr>
          <p:nvPr>
            <p:ph type="sldNum" idx="12"/>
          </p:nvPr>
        </p:nvSpPr>
        <p:spPr>
          <a:xfrm>
            <a:off x="3884612"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t-BR"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24033f929_5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824033f929_5_2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358" name="Google Shape;358;g824033f929_5_257:notes"/>
          <p:cNvSpPr txBox="1">
            <a:spLocks noGrp="1"/>
          </p:cNvSpPr>
          <p:nvPr>
            <p:ph type="sldNum" idx="12"/>
          </p:nvPr>
        </p:nvSpPr>
        <p:spPr>
          <a:xfrm>
            <a:off x="3884612"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Calibri"/>
              <a:buNone/>
            </a:pPr>
            <a:fld id="{00000000-1234-1234-1234-123412341234}" type="slidenum">
              <a:rPr lang="pt-BR"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24033f929_5_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824033f929_5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24033f929_5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824033f929_5_4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24033f929_5_4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824033f929_5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t-BR"/>
              <a:t>“Enter one, re-use often” – entering an ORCID iD by signing into your ORCID account and granting permissions – is our mantra.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Researchers should enter their ORCID iD once to the systems they connect to, and that iD can then be used throughout the research workflow. This infographic shows at a high level how, by integrating ORCID iDs into systems in all researcher workflows, we can together enable interoperability between different systems, helping make “Enter once, reuse often” a reality for researchers and their organizations.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pt-BR"/>
              <a:t>Researchers can use their ORCID iD when: </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Completing a thesis or dissertation</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Sharing research via articles, datasets, and activities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Receiving an award, certificate, or training qualification</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Presenting at a conference</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Applying for funding or using research facilities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Reviewing and expert panels</a:t>
            </a:r>
            <a:endParaRPr/>
          </a:p>
          <a:p>
            <a:pPr marL="0" lvl="0" indent="0" algn="l" rtl="0">
              <a:lnSpc>
                <a:spcPct val="100000"/>
              </a:lnSpc>
              <a:spcBef>
                <a:spcPts val="0"/>
              </a:spcBef>
              <a:spcAft>
                <a:spcPts val="0"/>
              </a:spcAft>
              <a:buSzPts val="1400"/>
              <a:buNone/>
            </a:pPr>
            <a:r>
              <a:rPr lang="pt-BR">
                <a:latin typeface="Gill Sans"/>
                <a:ea typeface="Gill Sans"/>
                <a:cs typeface="Gill Sans"/>
                <a:sym typeface="Gill Sans"/>
              </a:rPr>
              <a:t>* Joining a new community or organization</a:t>
            </a:r>
            <a:endParaRPr/>
          </a:p>
        </p:txBody>
      </p:sp>
      <p:sp>
        <p:nvSpPr>
          <p:cNvPr id="390" name="Google Shape;390;g824033f929_5_4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B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84"/>
        <p:cNvGrpSpPr/>
        <p:nvPr/>
      </p:nvGrpSpPr>
      <p:grpSpPr>
        <a:xfrm>
          <a:off x="0" y="0"/>
          <a:ext cx="0" cy="0"/>
          <a:chOff x="0" y="0"/>
          <a:chExt cx="0" cy="0"/>
        </a:xfrm>
      </p:grpSpPr>
      <p:sp>
        <p:nvSpPr>
          <p:cNvPr id="85" name="Google Shape;85;p13"/>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88" name="Google Shape;88;p14"/>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01"/>
        <p:cNvGrpSpPr/>
        <p:nvPr/>
      </p:nvGrpSpPr>
      <p:grpSpPr>
        <a:xfrm>
          <a:off x="0" y="0"/>
          <a:ext cx="0" cy="0"/>
          <a:chOff x="0" y="0"/>
          <a:chExt cx="0" cy="0"/>
        </a:xfrm>
      </p:grpSpPr>
      <p:sp>
        <p:nvSpPr>
          <p:cNvPr id="102" name="Google Shape;102;p1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4" name="Google Shape;104;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0" name="Google Shape;110;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2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2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 name="Google Shape;125;p2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134"/>
        <p:cNvGrpSpPr/>
        <p:nvPr/>
      </p:nvGrpSpPr>
      <p:grpSpPr>
        <a:xfrm>
          <a:off x="0" y="0"/>
          <a:ext cx="0" cy="0"/>
          <a:chOff x="0" y="0"/>
          <a:chExt cx="0" cy="0"/>
        </a:xfrm>
      </p:grpSpPr>
      <p:sp>
        <p:nvSpPr>
          <p:cNvPr id="135" name="Google Shape;135;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2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1" name="Google Shape;141;p2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8" name="Google Shape;148;p2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2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2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64"/>
        <p:cNvGrpSpPr/>
        <p:nvPr/>
      </p:nvGrpSpPr>
      <p:grpSpPr>
        <a:xfrm>
          <a:off x="0" y="0"/>
          <a:ext cx="0" cy="0"/>
          <a:chOff x="0" y="0"/>
          <a:chExt cx="0" cy="0"/>
        </a:xfrm>
      </p:grpSpPr>
      <p:sp>
        <p:nvSpPr>
          <p:cNvPr id="165" name="Google Shape;165;p27"/>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172"/>
        <p:cNvGrpSpPr/>
        <p:nvPr/>
      </p:nvGrpSpPr>
      <p:grpSpPr>
        <a:xfrm>
          <a:off x="0" y="0"/>
          <a:ext cx="0" cy="0"/>
          <a:chOff x="0" y="0"/>
          <a:chExt cx="0" cy="0"/>
        </a:xfrm>
      </p:grpSpPr>
      <p:sp>
        <p:nvSpPr>
          <p:cNvPr id="173" name="Google Shape;173;p29"/>
          <p:cNvSpPr txBox="1">
            <a:spLocks noGrp="1"/>
          </p:cNvSpPr>
          <p:nvPr>
            <p:ph type="dt" idx="10"/>
          </p:nvPr>
        </p:nvSpPr>
        <p:spPr>
          <a:xfrm>
            <a:off x="179390" y="6356351"/>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9"/>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29"/>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t-BR"/>
              <a:t>‹#›</a:t>
            </a:fld>
            <a:endParaRPr/>
          </a:p>
        </p:txBody>
      </p:sp>
      <p:pic>
        <p:nvPicPr>
          <p:cNvPr id="176" name="Google Shape;176;p29" descr="C:\Users\videlizard\Pictures\logo.png"/>
          <p:cNvPicPr preferRelativeResize="0"/>
          <p:nvPr/>
        </p:nvPicPr>
        <p:blipFill rotWithShape="1">
          <a:blip r:embed="rId2">
            <a:alphaModFix/>
          </a:blip>
          <a:srcRect/>
          <a:stretch/>
        </p:blipFill>
        <p:spPr>
          <a:xfrm>
            <a:off x="133352" y="260351"/>
            <a:ext cx="1990725" cy="6953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177"/>
        <p:cNvGrpSpPr/>
        <p:nvPr/>
      </p:nvGrpSpPr>
      <p:grpSpPr>
        <a:xfrm>
          <a:off x="0" y="0"/>
          <a:ext cx="0" cy="0"/>
          <a:chOff x="0" y="0"/>
          <a:chExt cx="0" cy="0"/>
        </a:xfrm>
      </p:grpSpPr>
      <p:pic>
        <p:nvPicPr>
          <p:cNvPr id="178" name="Google Shape;178;p30"/>
          <p:cNvPicPr preferRelativeResize="0"/>
          <p:nvPr/>
        </p:nvPicPr>
        <p:blipFill rotWithShape="1">
          <a:blip r:embed="rId2">
            <a:alphaModFix/>
          </a:blip>
          <a:srcRect/>
          <a:stretch/>
        </p:blipFill>
        <p:spPr>
          <a:xfrm>
            <a:off x="0" y="0"/>
            <a:ext cx="9144000" cy="68633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179"/>
        <p:cNvGrpSpPr/>
        <p:nvPr/>
      </p:nvGrpSpPr>
      <p:grpSpPr>
        <a:xfrm>
          <a:off x="0" y="0"/>
          <a:ext cx="0" cy="0"/>
          <a:chOff x="0" y="0"/>
          <a:chExt cx="0" cy="0"/>
        </a:xfrm>
      </p:grpSpPr>
      <p:sp>
        <p:nvSpPr>
          <p:cNvPr id="180" name="Google Shape;180;p31"/>
          <p:cNvSpPr/>
          <p:nvPr/>
        </p:nvSpPr>
        <p:spPr>
          <a:xfrm>
            <a:off x="594483" y="6263862"/>
            <a:ext cx="371400" cy="3714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1" name="Google Shape;181;p31"/>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2" name="Google Shape;182;p31"/>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3" name="Google Shape;183;p3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31"/>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1pPr>
            <a:lvl2pPr marL="0" marR="0" lvl="1"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2pPr>
            <a:lvl3pPr marL="0" marR="0" lvl="2"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3pPr>
            <a:lvl4pPr marL="0" marR="0" lvl="3"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4pPr>
            <a:lvl5pPr marL="0" marR="0" lvl="4"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5pPr>
            <a:lvl6pPr marL="0" marR="0" lvl="5"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6pPr>
            <a:lvl7pPr marL="0" marR="0" lvl="6"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7pPr>
            <a:lvl8pPr marL="0" marR="0" lvl="7"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8pPr>
            <a:lvl9pPr marL="0" marR="0" lvl="8"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7" name="Google Shape;187;p3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188" name="Google Shape;188;p3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609600" y="405302"/>
            <a:ext cx="7924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1" name="Google Shape;191;p33"/>
          <p:cNvSpPr txBox="1">
            <a:spLocks noGrp="1"/>
          </p:cNvSpPr>
          <p:nvPr>
            <p:ph type="body" idx="1"/>
          </p:nvPr>
        </p:nvSpPr>
        <p:spPr>
          <a:xfrm>
            <a:off x="609600" y="1562100"/>
            <a:ext cx="79248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4"/>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5" name="Google Shape;195;p34"/>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6"/>
        <p:cNvGrpSpPr/>
        <p:nvPr/>
      </p:nvGrpSpPr>
      <p:grpSpPr>
        <a:xfrm>
          <a:off x="0" y="0"/>
          <a:ext cx="0" cy="0"/>
          <a:chOff x="0" y="0"/>
          <a:chExt cx="0" cy="0"/>
        </a:xfrm>
      </p:grpSpPr>
      <p:pic>
        <p:nvPicPr>
          <p:cNvPr id="197" name="Google Shape;197;p35" descr="D:\Workspace II\Brian\orcid\new project\letterhead\sources\line.png"/>
          <p:cNvPicPr preferRelativeResize="0"/>
          <p:nvPr/>
        </p:nvPicPr>
        <p:blipFill rotWithShape="1">
          <a:blip r:embed="rId2">
            <a:alphaModFix/>
          </a:blip>
          <a:srcRect/>
          <a:stretch/>
        </p:blipFill>
        <p:spPr>
          <a:xfrm>
            <a:off x="0" y="1033463"/>
            <a:ext cx="9144000" cy="45900"/>
          </a:xfrm>
          <a:prstGeom prst="rect">
            <a:avLst/>
          </a:prstGeom>
          <a:noFill/>
          <a:ln>
            <a:noFill/>
          </a:ln>
        </p:spPr>
      </p:pic>
      <p:pic>
        <p:nvPicPr>
          <p:cNvPr id="198" name="Google Shape;198;p35" descr="C:\Users\videlizard\Pictures\logo.png"/>
          <p:cNvPicPr preferRelativeResize="0"/>
          <p:nvPr/>
        </p:nvPicPr>
        <p:blipFill rotWithShape="1">
          <a:blip r:embed="rId3">
            <a:alphaModFix/>
          </a:blip>
          <a:srcRect/>
          <a:stretch/>
        </p:blipFill>
        <p:spPr>
          <a:xfrm>
            <a:off x="133390" y="260352"/>
            <a:ext cx="1990800" cy="695400"/>
          </a:xfrm>
          <a:prstGeom prst="rect">
            <a:avLst/>
          </a:prstGeom>
          <a:noFill/>
          <a:ln>
            <a:noFill/>
          </a:ln>
        </p:spPr>
      </p:pic>
      <p:sp>
        <p:nvSpPr>
          <p:cNvPr id="199" name="Google Shape;199;p35"/>
          <p:cNvSpPr txBox="1">
            <a:spLocks noGrp="1"/>
          </p:cNvSpPr>
          <p:nvPr>
            <p:ph type="title"/>
          </p:nvPr>
        </p:nvSpPr>
        <p:spPr>
          <a:xfrm>
            <a:off x="969263" y="1371600"/>
            <a:ext cx="7315200" cy="914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Open Sans"/>
              <a:buNone/>
              <a:defRPr sz="3000" b="1" i="0" u="none" strike="noStrike" cap="none">
                <a:solidFill>
                  <a:schemeClr val="lt1"/>
                </a:solidFill>
                <a:latin typeface="Open Sans"/>
                <a:ea typeface="Open Sans"/>
                <a:cs typeface="Open Sans"/>
                <a:sym typeface="Open Sans"/>
              </a:defRPr>
            </a:lvl1pPr>
            <a:lvl2pPr lvl="1" algn="l" rtl="0">
              <a:lnSpc>
                <a:spcPct val="100000"/>
              </a:lnSpc>
              <a:spcBef>
                <a:spcPts val="0"/>
              </a:spcBef>
              <a:spcAft>
                <a:spcPts val="0"/>
              </a:spcAft>
              <a:buSzPts val="1400"/>
              <a:buFont typeface="Arial"/>
              <a:buNone/>
              <a:defRPr sz="1350"/>
            </a:lvl2pPr>
            <a:lvl3pPr lvl="2" algn="l" rtl="0">
              <a:lnSpc>
                <a:spcPct val="100000"/>
              </a:lnSpc>
              <a:spcBef>
                <a:spcPts val="0"/>
              </a:spcBef>
              <a:spcAft>
                <a:spcPts val="0"/>
              </a:spcAft>
              <a:buSzPts val="1400"/>
              <a:buFont typeface="Arial"/>
              <a:buNone/>
              <a:defRPr sz="1350"/>
            </a:lvl3pPr>
            <a:lvl4pPr lvl="3" algn="l" rtl="0">
              <a:lnSpc>
                <a:spcPct val="100000"/>
              </a:lnSpc>
              <a:spcBef>
                <a:spcPts val="0"/>
              </a:spcBef>
              <a:spcAft>
                <a:spcPts val="0"/>
              </a:spcAft>
              <a:buSzPts val="1400"/>
              <a:buFont typeface="Arial"/>
              <a:buNone/>
              <a:defRPr sz="1350"/>
            </a:lvl4pPr>
            <a:lvl5pPr lvl="4" algn="l" rtl="0">
              <a:lnSpc>
                <a:spcPct val="100000"/>
              </a:lnSpc>
              <a:spcBef>
                <a:spcPts val="0"/>
              </a:spcBef>
              <a:spcAft>
                <a:spcPts val="0"/>
              </a:spcAft>
              <a:buSzPts val="1400"/>
              <a:buFont typeface="Arial"/>
              <a:buNone/>
              <a:defRPr sz="1350"/>
            </a:lvl5pPr>
            <a:lvl6pPr lvl="5" algn="l" rtl="0">
              <a:lnSpc>
                <a:spcPct val="100000"/>
              </a:lnSpc>
              <a:spcBef>
                <a:spcPts val="0"/>
              </a:spcBef>
              <a:spcAft>
                <a:spcPts val="0"/>
              </a:spcAft>
              <a:buSzPts val="1400"/>
              <a:buFont typeface="Arial"/>
              <a:buNone/>
              <a:defRPr sz="1350"/>
            </a:lvl6pPr>
            <a:lvl7pPr lvl="6" algn="l" rtl="0">
              <a:lnSpc>
                <a:spcPct val="100000"/>
              </a:lnSpc>
              <a:spcBef>
                <a:spcPts val="0"/>
              </a:spcBef>
              <a:spcAft>
                <a:spcPts val="0"/>
              </a:spcAft>
              <a:buSzPts val="1400"/>
              <a:buFont typeface="Arial"/>
              <a:buNone/>
              <a:defRPr sz="1350"/>
            </a:lvl7pPr>
            <a:lvl8pPr lvl="7" algn="l" rtl="0">
              <a:lnSpc>
                <a:spcPct val="100000"/>
              </a:lnSpc>
              <a:spcBef>
                <a:spcPts val="0"/>
              </a:spcBef>
              <a:spcAft>
                <a:spcPts val="0"/>
              </a:spcAft>
              <a:buSzPts val="1400"/>
              <a:buFont typeface="Arial"/>
              <a:buNone/>
              <a:defRPr sz="1350"/>
            </a:lvl8pPr>
            <a:lvl9pPr lvl="8" algn="l" rtl="0">
              <a:lnSpc>
                <a:spcPct val="100000"/>
              </a:lnSpc>
              <a:spcBef>
                <a:spcPts val="0"/>
              </a:spcBef>
              <a:spcAft>
                <a:spcPts val="0"/>
              </a:spcAft>
              <a:buSzPts val="1400"/>
              <a:buFont typeface="Arial"/>
              <a:buNone/>
              <a:defRPr sz="1350"/>
            </a:lvl9pPr>
          </a:lstStyle>
          <a:p>
            <a:endParaRPr/>
          </a:p>
        </p:txBody>
      </p:sp>
      <p:sp>
        <p:nvSpPr>
          <p:cNvPr id="200" name="Google Shape;200;p35"/>
          <p:cNvSpPr txBox="1">
            <a:spLocks noGrp="1"/>
          </p:cNvSpPr>
          <p:nvPr>
            <p:ph type="body" idx="1"/>
          </p:nvPr>
        </p:nvSpPr>
        <p:spPr>
          <a:xfrm>
            <a:off x="969263" y="2377440"/>
            <a:ext cx="7315200" cy="3703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750"/>
              </a:spcBef>
              <a:spcAft>
                <a:spcPts val="0"/>
              </a:spcAft>
              <a:buClr>
                <a:srgbClr val="FFFFFF"/>
              </a:buClr>
              <a:buSzPts val="3000"/>
              <a:buFont typeface="Arial"/>
              <a:buChar char="•"/>
              <a:defRPr sz="225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450"/>
              </a:spcBef>
              <a:spcAft>
                <a:spcPts val="0"/>
              </a:spcAft>
              <a:buClr>
                <a:schemeClr val="lt2"/>
              </a:buClr>
              <a:buSzPts val="2600"/>
              <a:buFont typeface="Arial"/>
              <a:buChar char="•"/>
              <a:defRPr sz="1950" b="0" i="0" u="none" strike="noStrike" cap="none">
                <a:solidFill>
                  <a:schemeClr val="lt2"/>
                </a:solidFill>
                <a:latin typeface="Open Sans"/>
                <a:ea typeface="Open Sans"/>
                <a:cs typeface="Open Sans"/>
                <a:sym typeface="Open Sans"/>
              </a:defRPr>
            </a:lvl2pPr>
            <a:lvl3pPr marL="1371600" marR="0" lvl="2"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01" name="Google Shape;201;p35"/>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02" name="Google Shape;202;p3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03" name="Google Shape;203;p35"/>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1pPr>
            <a:lvl2pPr marL="0" marR="0" lvl="1"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2pPr>
            <a:lvl3pPr marL="0" marR="0" lvl="2"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3pPr>
            <a:lvl4pPr marL="0" marR="0" lvl="3"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4pPr>
            <a:lvl5pPr marL="0" marR="0" lvl="4"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5pPr>
            <a:lvl6pPr marL="0" marR="0" lvl="5"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6pPr>
            <a:lvl7pPr marL="0" marR="0" lvl="6"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7pPr>
            <a:lvl8pPr marL="0" marR="0" lvl="7"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8pPr>
            <a:lvl9pPr marL="0" marR="0" lvl="8"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4"/>
        <p:cNvGrpSpPr/>
        <p:nvPr/>
      </p:nvGrpSpPr>
      <p:grpSpPr>
        <a:xfrm>
          <a:off x="0" y="0"/>
          <a:ext cx="0" cy="0"/>
          <a:chOff x="0" y="0"/>
          <a:chExt cx="0" cy="0"/>
        </a:xfrm>
      </p:grpSpPr>
      <p:sp>
        <p:nvSpPr>
          <p:cNvPr id="205" name="Google Shape;205;p36"/>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36"/>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419100" algn="l" rtl="0">
              <a:lnSpc>
                <a:spcPct val="100000"/>
              </a:lnSpc>
              <a:spcBef>
                <a:spcPts val="1000"/>
              </a:spcBef>
              <a:spcAft>
                <a:spcPts val="0"/>
              </a:spcAft>
              <a:buSzPts val="3000"/>
              <a:buChar char="•"/>
              <a:defRPr/>
            </a:lvl1pPr>
            <a:lvl2pPr marL="914400" lvl="1" indent="-393700" algn="l" rtl="0">
              <a:lnSpc>
                <a:spcPct val="100000"/>
              </a:lnSpc>
              <a:spcBef>
                <a:spcPts val="600"/>
              </a:spcBef>
              <a:spcAft>
                <a:spcPts val="0"/>
              </a:spcAft>
              <a:buSzPts val="2600"/>
              <a:buChar char="•"/>
              <a:defRPr/>
            </a:lvl2pPr>
            <a:lvl3pPr marL="1371600" lvl="2" indent="-381000" algn="l" rtl="0">
              <a:lnSpc>
                <a:spcPct val="100000"/>
              </a:lnSpc>
              <a:spcBef>
                <a:spcPts val="600"/>
              </a:spcBef>
              <a:spcAft>
                <a:spcPts val="0"/>
              </a:spcAft>
              <a:buSzPts val="2400"/>
              <a:buChar char="•"/>
              <a:defRPr/>
            </a:lvl3pPr>
            <a:lvl4pPr marL="1828800" lvl="3" indent="-381000" algn="l" rtl="0">
              <a:lnSpc>
                <a:spcPct val="100000"/>
              </a:lnSpc>
              <a:spcBef>
                <a:spcPts val="600"/>
              </a:spcBef>
              <a:spcAft>
                <a:spcPts val="0"/>
              </a:spcAft>
              <a:buSzPts val="2400"/>
              <a:buChar char="•"/>
              <a:defRPr/>
            </a:lvl4pPr>
            <a:lvl5pPr marL="2286000" lvl="4" indent="-381000" algn="l" rtl="0">
              <a:lnSpc>
                <a:spcPct val="100000"/>
              </a:lnSpc>
              <a:spcBef>
                <a:spcPts val="600"/>
              </a:spcBef>
              <a:spcAft>
                <a:spcPts val="0"/>
              </a:spcAft>
              <a:buSzPts val="24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9" name="Google Shape;209;p37"/>
          <p:cNvSpPr txBox="1">
            <a:spLocks noGrp="1"/>
          </p:cNvSpPr>
          <p:nvPr>
            <p:ph type="body" idx="1"/>
          </p:nvPr>
        </p:nvSpPr>
        <p:spPr>
          <a:xfrm>
            <a:off x="514350" y="1590676"/>
            <a:ext cx="8115300" cy="4492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2" name="Google Shape;212;p38"/>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13"/>
        <p:cNvGrpSpPr/>
        <p:nvPr/>
      </p:nvGrpSpPr>
      <p:grpSpPr>
        <a:xfrm>
          <a:off x="0" y="0"/>
          <a:ext cx="0" cy="0"/>
          <a:chOff x="0" y="0"/>
          <a:chExt cx="0" cy="0"/>
        </a:xfrm>
      </p:grpSpPr>
      <p:sp>
        <p:nvSpPr>
          <p:cNvPr id="214" name="Google Shape;214;p39"/>
          <p:cNvSpPr>
            <a:spLocks noGrp="1"/>
          </p:cNvSpPr>
          <p:nvPr>
            <p:ph type="pic" idx="2"/>
          </p:nvPr>
        </p:nvSpPr>
        <p:spPr>
          <a:xfrm>
            <a:off x="0" y="0"/>
            <a:ext cx="9144000" cy="6134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215"/>
        <p:cNvGrpSpPr/>
        <p:nvPr/>
      </p:nvGrpSpPr>
      <p:grpSpPr>
        <a:xfrm>
          <a:off x="0" y="0"/>
          <a:ext cx="0" cy="0"/>
          <a:chOff x="0" y="0"/>
          <a:chExt cx="0" cy="0"/>
        </a:xfrm>
      </p:grpSpPr>
      <p:sp>
        <p:nvSpPr>
          <p:cNvPr id="216" name="Google Shape;216;p40"/>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17" name="Google Shape;217;p40"/>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218"/>
        <p:cNvGrpSpPr/>
        <p:nvPr/>
      </p:nvGrpSpPr>
      <p:grpSpPr>
        <a:xfrm>
          <a:off x="0" y="0"/>
          <a:ext cx="0" cy="0"/>
          <a:chOff x="0" y="0"/>
          <a:chExt cx="0" cy="0"/>
        </a:xfrm>
      </p:grpSpPr>
      <p:sp>
        <p:nvSpPr>
          <p:cNvPr id="219" name="Google Shape;219;p41"/>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0" name="Google Shape;220;p41"/>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221"/>
        <p:cNvGrpSpPr/>
        <p:nvPr/>
      </p:nvGrpSpPr>
      <p:grpSpPr>
        <a:xfrm>
          <a:off x="0" y="0"/>
          <a:ext cx="0" cy="0"/>
          <a:chOff x="0" y="0"/>
          <a:chExt cx="0" cy="0"/>
        </a:xfrm>
      </p:grpSpPr>
      <p:sp>
        <p:nvSpPr>
          <p:cNvPr id="222" name="Google Shape;222;p42"/>
          <p:cNvSpPr txBox="1">
            <a:spLocks noGrp="1"/>
          </p:cNvSpPr>
          <p:nvPr>
            <p:ph type="title"/>
          </p:nvPr>
        </p:nvSpPr>
        <p:spPr>
          <a:xfrm>
            <a:off x="609600" y="405302"/>
            <a:ext cx="7935600" cy="984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4000"/>
              <a:buFont typeface="Arial"/>
              <a:buNone/>
              <a:defRPr sz="30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223" name="Google Shape;223;p42"/>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750"/>
              </a:spcBef>
              <a:spcAft>
                <a:spcPts val="0"/>
              </a:spcAft>
              <a:buClr>
                <a:schemeClr val="dk2"/>
              </a:buClr>
              <a:buSzPts val="3000"/>
              <a:buFont typeface="Arial"/>
              <a:buChar char="•"/>
              <a:defRPr sz="2250" b="0"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2600"/>
              <a:buFont typeface="Arial"/>
              <a:buChar char="•"/>
              <a:defRPr sz="195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24"/>
        <p:cNvGrpSpPr/>
        <p:nvPr/>
      </p:nvGrpSpPr>
      <p:grpSpPr>
        <a:xfrm>
          <a:off x="0" y="0"/>
          <a:ext cx="0" cy="0"/>
          <a:chOff x="0" y="0"/>
          <a:chExt cx="0" cy="0"/>
        </a:xfrm>
      </p:grpSpPr>
      <p:pic>
        <p:nvPicPr>
          <p:cNvPr id="225" name="Google Shape;225;p43"/>
          <p:cNvPicPr preferRelativeResize="0"/>
          <p:nvPr/>
        </p:nvPicPr>
        <p:blipFill rotWithShape="1">
          <a:blip r:embed="rId2">
            <a:alphaModFix/>
          </a:blip>
          <a:srcRect/>
          <a:stretch/>
        </p:blipFill>
        <p:spPr>
          <a:xfrm>
            <a:off x="0" y="0"/>
            <a:ext cx="9144000" cy="6863325"/>
          </a:xfrm>
          <a:prstGeom prst="rect">
            <a:avLst/>
          </a:prstGeom>
          <a:noFill/>
          <a:ln>
            <a:noFill/>
          </a:ln>
        </p:spPr>
      </p:pic>
      <p:sp>
        <p:nvSpPr>
          <p:cNvPr id="226" name="Google Shape;226;p43"/>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pt-BR" sz="2800" b="1" i="0" u="none" strike="noStrike" cap="none">
                <a:solidFill>
                  <a:schemeClr val="dk1"/>
                </a:solidFill>
                <a:latin typeface="Open Sans"/>
                <a:ea typeface="Open Sans"/>
                <a:cs typeface="Open Sans"/>
                <a:sym typeface="Open Sans"/>
              </a:rPr>
              <a:t>ORCID’S VISION</a:t>
            </a:r>
            <a:r>
              <a:rPr lang="pt-BR" sz="2800" b="0" i="0" u="none" strike="noStrike" cap="none">
                <a:solidFill>
                  <a:schemeClr val="lt1"/>
                </a:solidFill>
                <a:latin typeface="Open Sans"/>
                <a:ea typeface="Open Sans"/>
                <a:cs typeface="Open Sans"/>
                <a:sym typeface="Open Sans"/>
              </a:rPr>
              <a:t> </a:t>
            </a:r>
            <a:r>
              <a:rPr lang="pt-BR"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400" b="0" i="0" u="none" strike="noStrike" cap="none">
              <a:solidFill>
                <a:srgbClr val="000000"/>
              </a:solidFill>
              <a:latin typeface="Arial"/>
              <a:ea typeface="Arial"/>
              <a:cs typeface="Arial"/>
              <a:sym typeface="Arial"/>
            </a:endParaRPr>
          </a:p>
          <a:p>
            <a:pPr marL="0" marR="0" lvl="0" indent="0" algn="ctr" rtl="0">
              <a:lnSpc>
                <a:spcPct val="2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3122341" y="405302"/>
            <a:ext cx="5422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 name="Google Shape;229;p44"/>
          <p:cNvSpPr txBox="1">
            <a:spLocks noGrp="1"/>
          </p:cNvSpPr>
          <p:nvPr>
            <p:ph type="body" idx="1"/>
          </p:nvPr>
        </p:nvSpPr>
        <p:spPr>
          <a:xfrm>
            <a:off x="3122613" y="1562100"/>
            <a:ext cx="54117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0" name="Google Shape;230;p44"/>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45700" rIns="91425" bIns="45700" anchor="ctr" anchorCtr="1">
            <a:noAutofit/>
          </a:bodyPr>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37"/>
        <p:cNvGrpSpPr/>
        <p:nvPr/>
      </p:nvGrpSpPr>
      <p:grpSpPr>
        <a:xfrm>
          <a:off x="0" y="0"/>
          <a:ext cx="0" cy="0"/>
          <a:chOff x="0" y="0"/>
          <a:chExt cx="0" cy="0"/>
        </a:xfrm>
      </p:grpSpPr>
      <p:sp>
        <p:nvSpPr>
          <p:cNvPr id="238" name="Google Shape;238;p46"/>
          <p:cNvSpPr txBox="1">
            <a:spLocks noGrp="1"/>
          </p:cNvSpPr>
          <p:nvPr>
            <p:ph type="dt" idx="10"/>
          </p:nvPr>
        </p:nvSpPr>
        <p:spPr>
          <a:xfrm>
            <a:off x="179390" y="6356351"/>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46"/>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46"/>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pt-BR"/>
              <a:t>‹#›</a:t>
            </a:fld>
            <a:endParaRPr/>
          </a:p>
        </p:txBody>
      </p:sp>
      <p:pic>
        <p:nvPicPr>
          <p:cNvPr id="241" name="Google Shape;241;p46" descr="C:\Users\videlizard\Pictures\logo.png"/>
          <p:cNvPicPr preferRelativeResize="0"/>
          <p:nvPr/>
        </p:nvPicPr>
        <p:blipFill rotWithShape="1">
          <a:blip r:embed="rId2">
            <a:alphaModFix/>
          </a:blip>
          <a:srcRect/>
          <a:stretch/>
        </p:blipFill>
        <p:spPr>
          <a:xfrm>
            <a:off x="133352" y="260351"/>
            <a:ext cx="1990725" cy="69532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242"/>
        <p:cNvGrpSpPr/>
        <p:nvPr/>
      </p:nvGrpSpPr>
      <p:grpSpPr>
        <a:xfrm>
          <a:off x="0" y="0"/>
          <a:ext cx="0" cy="0"/>
          <a:chOff x="0" y="0"/>
          <a:chExt cx="0" cy="0"/>
        </a:xfrm>
      </p:grpSpPr>
      <p:pic>
        <p:nvPicPr>
          <p:cNvPr id="243" name="Google Shape;243;p47"/>
          <p:cNvPicPr preferRelativeResize="0"/>
          <p:nvPr/>
        </p:nvPicPr>
        <p:blipFill rotWithShape="1">
          <a:blip r:embed="rId2">
            <a:alphaModFix/>
          </a:blip>
          <a:srcRect/>
          <a:stretch/>
        </p:blipFill>
        <p:spPr>
          <a:xfrm>
            <a:off x="0" y="0"/>
            <a:ext cx="9144000" cy="68633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type="obj">
  <p:cSld name="OBJECT">
    <p:bg>
      <p:bgPr>
        <a:solidFill>
          <a:schemeClr val="lt1"/>
        </a:solidFill>
        <a:effectLst/>
      </p:bgPr>
    </p:bg>
    <p:spTree>
      <p:nvGrpSpPr>
        <p:cNvPr id="1" name="Shape 244"/>
        <p:cNvGrpSpPr/>
        <p:nvPr/>
      </p:nvGrpSpPr>
      <p:grpSpPr>
        <a:xfrm>
          <a:off x="0" y="0"/>
          <a:ext cx="0" cy="0"/>
          <a:chOff x="0" y="0"/>
          <a:chExt cx="0" cy="0"/>
        </a:xfrm>
      </p:grpSpPr>
      <p:sp>
        <p:nvSpPr>
          <p:cNvPr id="245" name="Google Shape;245;p48"/>
          <p:cNvSpPr/>
          <p:nvPr/>
        </p:nvSpPr>
        <p:spPr>
          <a:xfrm>
            <a:off x="594483" y="6263862"/>
            <a:ext cx="371400" cy="3714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6" name="Google Shape;246;p48"/>
          <p:cNvSpPr/>
          <p:nvPr/>
        </p:nvSpPr>
        <p:spPr>
          <a:xfrm>
            <a:off x="0" y="0"/>
            <a:ext cx="9144000" cy="68580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47" name="Google Shape;247;p48"/>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Google Shape;248;p48"/>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C1DB8E"/>
              </a:buClr>
              <a:buSzPts val="1400"/>
              <a:buFont typeface="Calibri"/>
              <a:buNone/>
              <a:defRPr sz="1800" b="0" i="0" u="none" strike="noStrike" cap="none">
                <a:solidFill>
                  <a:srgbClr val="C1DB8E"/>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48"/>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1pPr>
            <a:lvl2pPr marL="0" marR="0" lvl="1"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2pPr>
            <a:lvl3pPr marL="0" marR="0" lvl="2"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3pPr>
            <a:lvl4pPr marL="0" marR="0" lvl="3"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4pPr>
            <a:lvl5pPr marL="0" marR="0" lvl="4"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5pPr>
            <a:lvl6pPr marL="0" marR="0" lvl="5"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6pPr>
            <a:lvl7pPr marL="0" marR="0" lvl="6"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7pPr>
            <a:lvl8pPr marL="0" marR="0" lvl="7"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8pPr>
            <a:lvl9pPr marL="0" marR="0" lvl="8" indent="0" algn="r" rtl="0">
              <a:lnSpc>
                <a:spcPct val="100000"/>
              </a:lnSpc>
              <a:spcBef>
                <a:spcPts val="0"/>
              </a:spcBef>
              <a:spcAft>
                <a:spcPts val="0"/>
              </a:spcAft>
              <a:buClr>
                <a:srgbClr val="C1DB8E"/>
              </a:buClr>
              <a:buSzPts val="1800"/>
              <a:buFont typeface="Calibri"/>
              <a:buNone/>
              <a:defRPr sz="1800" b="0" i="0" u="none" strike="noStrike" cap="none">
                <a:solidFill>
                  <a:srgbClr val="C1DB8E"/>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0"/>
        <p:cNvGrpSpPr/>
        <p:nvPr/>
      </p:nvGrpSpPr>
      <p:grpSpPr>
        <a:xfrm>
          <a:off x="0" y="0"/>
          <a:ext cx="0" cy="0"/>
          <a:chOff x="0" y="0"/>
          <a:chExt cx="0" cy="0"/>
        </a:xfrm>
      </p:grpSpPr>
      <p:sp>
        <p:nvSpPr>
          <p:cNvPr id="251" name="Google Shape;251;p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2" name="Google Shape;252;p4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253" name="Google Shape;253;p4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254"/>
        <p:cNvGrpSpPr/>
        <p:nvPr/>
      </p:nvGrpSpPr>
      <p:grpSpPr>
        <a:xfrm>
          <a:off x="0" y="0"/>
          <a:ext cx="0" cy="0"/>
          <a:chOff x="0" y="0"/>
          <a:chExt cx="0" cy="0"/>
        </a:xfrm>
      </p:grpSpPr>
      <p:sp>
        <p:nvSpPr>
          <p:cNvPr id="255" name="Google Shape;255;p50"/>
          <p:cNvSpPr txBox="1">
            <a:spLocks noGrp="1"/>
          </p:cNvSpPr>
          <p:nvPr>
            <p:ph type="title"/>
          </p:nvPr>
        </p:nvSpPr>
        <p:spPr>
          <a:xfrm>
            <a:off x="609600" y="405302"/>
            <a:ext cx="7924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6" name="Google Shape;256;p50"/>
          <p:cNvSpPr txBox="1">
            <a:spLocks noGrp="1"/>
          </p:cNvSpPr>
          <p:nvPr>
            <p:ph type="body" idx="1"/>
          </p:nvPr>
        </p:nvSpPr>
        <p:spPr>
          <a:xfrm>
            <a:off x="609600" y="1562100"/>
            <a:ext cx="79248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257"/>
        <p:cNvGrpSpPr/>
        <p:nvPr/>
      </p:nvGrpSpPr>
      <p:grpSpPr>
        <a:xfrm>
          <a:off x="0" y="0"/>
          <a:ext cx="0" cy="0"/>
          <a:chOff x="0" y="0"/>
          <a:chExt cx="0" cy="0"/>
        </a:xfrm>
      </p:grpSpPr>
      <p:sp>
        <p:nvSpPr>
          <p:cNvPr id="258" name="Google Shape;258;p51"/>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9" name="Google Shape;259;p51"/>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0" name="Google Shape;260;p51"/>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61"/>
        <p:cNvGrpSpPr/>
        <p:nvPr/>
      </p:nvGrpSpPr>
      <p:grpSpPr>
        <a:xfrm>
          <a:off x="0" y="0"/>
          <a:ext cx="0" cy="0"/>
          <a:chOff x="0" y="0"/>
          <a:chExt cx="0" cy="0"/>
        </a:xfrm>
      </p:grpSpPr>
      <p:pic>
        <p:nvPicPr>
          <p:cNvPr id="262" name="Google Shape;262;p52" descr="D:\Workspace II\Brian\orcid\new project\letterhead\sources\line.png"/>
          <p:cNvPicPr preferRelativeResize="0"/>
          <p:nvPr/>
        </p:nvPicPr>
        <p:blipFill rotWithShape="1">
          <a:blip r:embed="rId2">
            <a:alphaModFix/>
          </a:blip>
          <a:srcRect/>
          <a:stretch/>
        </p:blipFill>
        <p:spPr>
          <a:xfrm>
            <a:off x="0" y="1033463"/>
            <a:ext cx="9144000" cy="45900"/>
          </a:xfrm>
          <a:prstGeom prst="rect">
            <a:avLst/>
          </a:prstGeom>
          <a:noFill/>
          <a:ln>
            <a:noFill/>
          </a:ln>
        </p:spPr>
      </p:pic>
      <p:pic>
        <p:nvPicPr>
          <p:cNvPr id="263" name="Google Shape;263;p52" descr="C:\Users\videlizard\Pictures\logo.png"/>
          <p:cNvPicPr preferRelativeResize="0"/>
          <p:nvPr/>
        </p:nvPicPr>
        <p:blipFill rotWithShape="1">
          <a:blip r:embed="rId3">
            <a:alphaModFix/>
          </a:blip>
          <a:srcRect/>
          <a:stretch/>
        </p:blipFill>
        <p:spPr>
          <a:xfrm>
            <a:off x="133390" y="260352"/>
            <a:ext cx="1990800" cy="695400"/>
          </a:xfrm>
          <a:prstGeom prst="rect">
            <a:avLst/>
          </a:prstGeom>
          <a:noFill/>
          <a:ln>
            <a:noFill/>
          </a:ln>
        </p:spPr>
      </p:pic>
      <p:sp>
        <p:nvSpPr>
          <p:cNvPr id="264" name="Google Shape;264;p52"/>
          <p:cNvSpPr txBox="1">
            <a:spLocks noGrp="1"/>
          </p:cNvSpPr>
          <p:nvPr>
            <p:ph type="title"/>
          </p:nvPr>
        </p:nvSpPr>
        <p:spPr>
          <a:xfrm>
            <a:off x="969263" y="1371600"/>
            <a:ext cx="7315200" cy="914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Open Sans"/>
              <a:buNone/>
              <a:defRPr sz="3000" b="1" i="0" u="none" strike="noStrike" cap="none">
                <a:solidFill>
                  <a:schemeClr val="lt1"/>
                </a:solidFill>
                <a:latin typeface="Open Sans"/>
                <a:ea typeface="Open Sans"/>
                <a:cs typeface="Open Sans"/>
                <a:sym typeface="Open Sans"/>
              </a:defRPr>
            </a:lvl1pPr>
            <a:lvl2pPr lvl="1" algn="l" rtl="0">
              <a:lnSpc>
                <a:spcPct val="100000"/>
              </a:lnSpc>
              <a:spcBef>
                <a:spcPts val="0"/>
              </a:spcBef>
              <a:spcAft>
                <a:spcPts val="0"/>
              </a:spcAft>
              <a:buSzPts val="1400"/>
              <a:buFont typeface="Arial"/>
              <a:buNone/>
              <a:defRPr sz="1350"/>
            </a:lvl2pPr>
            <a:lvl3pPr lvl="2" algn="l" rtl="0">
              <a:lnSpc>
                <a:spcPct val="100000"/>
              </a:lnSpc>
              <a:spcBef>
                <a:spcPts val="0"/>
              </a:spcBef>
              <a:spcAft>
                <a:spcPts val="0"/>
              </a:spcAft>
              <a:buSzPts val="1400"/>
              <a:buFont typeface="Arial"/>
              <a:buNone/>
              <a:defRPr sz="1350"/>
            </a:lvl3pPr>
            <a:lvl4pPr lvl="3" algn="l" rtl="0">
              <a:lnSpc>
                <a:spcPct val="100000"/>
              </a:lnSpc>
              <a:spcBef>
                <a:spcPts val="0"/>
              </a:spcBef>
              <a:spcAft>
                <a:spcPts val="0"/>
              </a:spcAft>
              <a:buSzPts val="1400"/>
              <a:buFont typeface="Arial"/>
              <a:buNone/>
              <a:defRPr sz="1350"/>
            </a:lvl4pPr>
            <a:lvl5pPr lvl="4" algn="l" rtl="0">
              <a:lnSpc>
                <a:spcPct val="100000"/>
              </a:lnSpc>
              <a:spcBef>
                <a:spcPts val="0"/>
              </a:spcBef>
              <a:spcAft>
                <a:spcPts val="0"/>
              </a:spcAft>
              <a:buSzPts val="1400"/>
              <a:buFont typeface="Arial"/>
              <a:buNone/>
              <a:defRPr sz="1350"/>
            </a:lvl5pPr>
            <a:lvl6pPr lvl="5" algn="l" rtl="0">
              <a:lnSpc>
                <a:spcPct val="100000"/>
              </a:lnSpc>
              <a:spcBef>
                <a:spcPts val="0"/>
              </a:spcBef>
              <a:spcAft>
                <a:spcPts val="0"/>
              </a:spcAft>
              <a:buSzPts val="1400"/>
              <a:buFont typeface="Arial"/>
              <a:buNone/>
              <a:defRPr sz="1350"/>
            </a:lvl6pPr>
            <a:lvl7pPr lvl="6" algn="l" rtl="0">
              <a:lnSpc>
                <a:spcPct val="100000"/>
              </a:lnSpc>
              <a:spcBef>
                <a:spcPts val="0"/>
              </a:spcBef>
              <a:spcAft>
                <a:spcPts val="0"/>
              </a:spcAft>
              <a:buSzPts val="1400"/>
              <a:buFont typeface="Arial"/>
              <a:buNone/>
              <a:defRPr sz="1350"/>
            </a:lvl7pPr>
            <a:lvl8pPr lvl="7" algn="l" rtl="0">
              <a:lnSpc>
                <a:spcPct val="100000"/>
              </a:lnSpc>
              <a:spcBef>
                <a:spcPts val="0"/>
              </a:spcBef>
              <a:spcAft>
                <a:spcPts val="0"/>
              </a:spcAft>
              <a:buSzPts val="1400"/>
              <a:buFont typeface="Arial"/>
              <a:buNone/>
              <a:defRPr sz="1350"/>
            </a:lvl8pPr>
            <a:lvl9pPr lvl="8" algn="l" rtl="0">
              <a:lnSpc>
                <a:spcPct val="100000"/>
              </a:lnSpc>
              <a:spcBef>
                <a:spcPts val="0"/>
              </a:spcBef>
              <a:spcAft>
                <a:spcPts val="0"/>
              </a:spcAft>
              <a:buSzPts val="1400"/>
              <a:buFont typeface="Arial"/>
              <a:buNone/>
              <a:defRPr sz="1350"/>
            </a:lvl9pPr>
          </a:lstStyle>
          <a:p>
            <a:endParaRPr/>
          </a:p>
        </p:txBody>
      </p:sp>
      <p:sp>
        <p:nvSpPr>
          <p:cNvPr id="265" name="Google Shape;265;p52"/>
          <p:cNvSpPr txBox="1">
            <a:spLocks noGrp="1"/>
          </p:cNvSpPr>
          <p:nvPr>
            <p:ph type="body" idx="1"/>
          </p:nvPr>
        </p:nvSpPr>
        <p:spPr>
          <a:xfrm>
            <a:off x="969263" y="2377440"/>
            <a:ext cx="7315200" cy="3703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750"/>
              </a:spcBef>
              <a:spcAft>
                <a:spcPts val="0"/>
              </a:spcAft>
              <a:buClr>
                <a:srgbClr val="FFFFFF"/>
              </a:buClr>
              <a:buSzPts val="3000"/>
              <a:buFont typeface="Arial"/>
              <a:buChar char="•"/>
              <a:defRPr sz="225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450"/>
              </a:spcBef>
              <a:spcAft>
                <a:spcPts val="0"/>
              </a:spcAft>
              <a:buClr>
                <a:schemeClr val="lt2"/>
              </a:buClr>
              <a:buSzPts val="2600"/>
              <a:buFont typeface="Arial"/>
              <a:buChar char="•"/>
              <a:defRPr sz="1950" b="0" i="0" u="none" strike="noStrike" cap="none">
                <a:solidFill>
                  <a:schemeClr val="lt2"/>
                </a:solidFill>
                <a:latin typeface="Open Sans"/>
                <a:ea typeface="Open Sans"/>
                <a:cs typeface="Open Sans"/>
                <a:sym typeface="Open Sans"/>
              </a:defRPr>
            </a:lvl2pPr>
            <a:lvl3pPr marL="1371600" marR="0" lvl="2"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6" name="Google Shape;266;p52"/>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67" name="Google Shape;267;p52"/>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268" name="Google Shape;268;p52"/>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1pPr>
            <a:lvl2pPr marL="0" marR="0" lvl="1"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2pPr>
            <a:lvl3pPr marL="0" marR="0" lvl="2"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3pPr>
            <a:lvl4pPr marL="0" marR="0" lvl="3"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4pPr>
            <a:lvl5pPr marL="0" marR="0" lvl="4"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5pPr>
            <a:lvl6pPr marL="0" marR="0" lvl="5"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6pPr>
            <a:lvl7pPr marL="0" marR="0" lvl="6"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7pPr>
            <a:lvl8pPr marL="0" marR="0" lvl="7"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8pPr>
            <a:lvl9pPr marL="0" marR="0" lvl="8" indent="0" algn="l" rtl="0">
              <a:lnSpc>
                <a:spcPct val="100000"/>
              </a:lnSpc>
              <a:spcBef>
                <a:spcPts val="0"/>
              </a:spcBef>
              <a:spcAft>
                <a:spcPts val="0"/>
              </a:spcAft>
              <a:buClr>
                <a:schemeClr val="dk1"/>
              </a:buClr>
              <a:buSzPts val="1350"/>
              <a:buFont typeface="Cabin"/>
              <a:buNone/>
              <a:defRPr sz="1350" b="0" i="0" u="none" strike="noStrike" cap="none">
                <a:solidFill>
                  <a:schemeClr val="dk1"/>
                </a:solidFill>
                <a:latin typeface="Cabin"/>
                <a:ea typeface="Cabin"/>
                <a:cs typeface="Cabin"/>
                <a:sym typeface="Cabin"/>
              </a:defRPr>
            </a:lvl9pPr>
          </a:lstStyle>
          <a:p>
            <a:pPr marL="0" lvl="0" indent="0" algn="l"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9"/>
        <p:cNvGrpSpPr/>
        <p:nvPr/>
      </p:nvGrpSpPr>
      <p:grpSpPr>
        <a:xfrm>
          <a:off x="0" y="0"/>
          <a:ext cx="0" cy="0"/>
          <a:chOff x="0" y="0"/>
          <a:chExt cx="0" cy="0"/>
        </a:xfrm>
      </p:grpSpPr>
      <p:sp>
        <p:nvSpPr>
          <p:cNvPr id="270" name="Google Shape;270;p53"/>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1" name="Google Shape;271;p53"/>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419100" algn="l" rtl="0">
              <a:lnSpc>
                <a:spcPct val="100000"/>
              </a:lnSpc>
              <a:spcBef>
                <a:spcPts val="1000"/>
              </a:spcBef>
              <a:spcAft>
                <a:spcPts val="0"/>
              </a:spcAft>
              <a:buSzPts val="3000"/>
              <a:buChar char="•"/>
              <a:defRPr/>
            </a:lvl1pPr>
            <a:lvl2pPr marL="914400" lvl="1" indent="-393700" algn="l" rtl="0">
              <a:lnSpc>
                <a:spcPct val="100000"/>
              </a:lnSpc>
              <a:spcBef>
                <a:spcPts val="600"/>
              </a:spcBef>
              <a:spcAft>
                <a:spcPts val="0"/>
              </a:spcAft>
              <a:buSzPts val="2600"/>
              <a:buChar char="•"/>
              <a:defRPr/>
            </a:lvl2pPr>
            <a:lvl3pPr marL="1371600" lvl="2" indent="-381000" algn="l" rtl="0">
              <a:lnSpc>
                <a:spcPct val="100000"/>
              </a:lnSpc>
              <a:spcBef>
                <a:spcPts val="600"/>
              </a:spcBef>
              <a:spcAft>
                <a:spcPts val="0"/>
              </a:spcAft>
              <a:buSzPts val="2400"/>
              <a:buChar char="•"/>
              <a:defRPr/>
            </a:lvl3pPr>
            <a:lvl4pPr marL="1828800" lvl="3" indent="-381000" algn="l" rtl="0">
              <a:lnSpc>
                <a:spcPct val="100000"/>
              </a:lnSpc>
              <a:spcBef>
                <a:spcPts val="600"/>
              </a:spcBef>
              <a:spcAft>
                <a:spcPts val="0"/>
              </a:spcAft>
              <a:buSzPts val="2400"/>
              <a:buChar char="•"/>
              <a:defRPr/>
            </a:lvl4pPr>
            <a:lvl5pPr marL="2286000" lvl="4" indent="-381000" algn="l" rtl="0">
              <a:lnSpc>
                <a:spcPct val="100000"/>
              </a:lnSpc>
              <a:spcBef>
                <a:spcPts val="600"/>
              </a:spcBef>
              <a:spcAft>
                <a:spcPts val="0"/>
              </a:spcAft>
              <a:buSzPts val="2400"/>
              <a:buChar char="•"/>
              <a:defRPr/>
            </a:lvl5pPr>
            <a:lvl6pPr marL="2743200" lvl="5" indent="-342900" algn="l" rtl="0">
              <a:lnSpc>
                <a:spcPct val="90000"/>
              </a:lnSpc>
              <a:spcBef>
                <a:spcPts val="6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ullet content">
  <p:cSld name="Bullet content">
    <p:spTree>
      <p:nvGrpSpPr>
        <p:cNvPr id="1" name="Shape 272"/>
        <p:cNvGrpSpPr/>
        <p:nvPr/>
      </p:nvGrpSpPr>
      <p:grpSpPr>
        <a:xfrm>
          <a:off x="0" y="0"/>
          <a:ext cx="0" cy="0"/>
          <a:chOff x="0" y="0"/>
          <a:chExt cx="0" cy="0"/>
        </a:xfrm>
      </p:grpSpPr>
      <p:sp>
        <p:nvSpPr>
          <p:cNvPr id="273" name="Google Shape;273;p5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74" name="Google Shape;274;p54"/>
          <p:cNvSpPr txBox="1">
            <a:spLocks noGrp="1"/>
          </p:cNvSpPr>
          <p:nvPr>
            <p:ph type="body" idx="1"/>
          </p:nvPr>
        </p:nvSpPr>
        <p:spPr>
          <a:xfrm>
            <a:off x="514350" y="1590676"/>
            <a:ext cx="8115300" cy="44925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5"/>
        <p:cNvGrpSpPr/>
        <p:nvPr/>
      </p:nvGrpSpPr>
      <p:grpSpPr>
        <a:xfrm>
          <a:off x="0" y="0"/>
          <a:ext cx="0" cy="0"/>
          <a:chOff x="0" y="0"/>
          <a:chExt cx="0" cy="0"/>
        </a:xfrm>
      </p:grpSpPr>
      <p:sp>
        <p:nvSpPr>
          <p:cNvPr id="276" name="Google Shape;276;p5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7" name="Google Shape;277;p55"/>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78"/>
        <p:cNvGrpSpPr/>
        <p:nvPr/>
      </p:nvGrpSpPr>
      <p:grpSpPr>
        <a:xfrm>
          <a:off x="0" y="0"/>
          <a:ext cx="0" cy="0"/>
          <a:chOff x="0" y="0"/>
          <a:chExt cx="0" cy="0"/>
        </a:xfrm>
      </p:grpSpPr>
      <p:sp>
        <p:nvSpPr>
          <p:cNvPr id="279" name="Google Shape;279;p56"/>
          <p:cNvSpPr>
            <a:spLocks noGrp="1"/>
          </p:cNvSpPr>
          <p:nvPr>
            <p:ph type="pic" idx="2"/>
          </p:nvPr>
        </p:nvSpPr>
        <p:spPr>
          <a:xfrm>
            <a:off x="0" y="0"/>
            <a:ext cx="9144000" cy="6134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280"/>
        <p:cNvGrpSpPr/>
        <p:nvPr/>
      </p:nvGrpSpPr>
      <p:grpSpPr>
        <a:xfrm>
          <a:off x="0" y="0"/>
          <a:ext cx="0" cy="0"/>
          <a:chOff x="0" y="0"/>
          <a:chExt cx="0" cy="0"/>
        </a:xfrm>
      </p:grpSpPr>
      <p:sp>
        <p:nvSpPr>
          <p:cNvPr id="281" name="Google Shape;281;p57"/>
          <p:cNvSpPr txBox="1">
            <a:spLocks noGrp="1"/>
          </p:cNvSpPr>
          <p:nvPr>
            <p:ph type="title"/>
          </p:nvPr>
        </p:nvSpPr>
        <p:spPr>
          <a:xfrm>
            <a:off x="609600" y="405301"/>
            <a:ext cx="7924800" cy="984600"/>
          </a:xfrm>
          <a:prstGeom prst="rect">
            <a:avLst/>
          </a:prstGeom>
          <a:noFill/>
          <a:ln>
            <a:noFill/>
          </a:ln>
        </p:spPr>
        <p:txBody>
          <a:bodyPr spcFirstLastPara="1" wrap="square" lIns="121900" tIns="121900" rIns="121900" bIns="1219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82" name="Google Shape;282;p57"/>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283"/>
        <p:cNvGrpSpPr/>
        <p:nvPr/>
      </p:nvGrpSpPr>
      <p:grpSpPr>
        <a:xfrm>
          <a:off x="0" y="0"/>
          <a:ext cx="0" cy="0"/>
          <a:chOff x="0" y="0"/>
          <a:chExt cx="0" cy="0"/>
        </a:xfrm>
      </p:grpSpPr>
      <p:sp>
        <p:nvSpPr>
          <p:cNvPr id="284" name="Google Shape;284;p5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p58"/>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mported photo or graphic">
  <p:cSld name="Imported photo or graphic">
    <p:spTree>
      <p:nvGrpSpPr>
        <p:cNvPr id="1" name="Shape 286"/>
        <p:cNvGrpSpPr/>
        <p:nvPr/>
      </p:nvGrpSpPr>
      <p:grpSpPr>
        <a:xfrm>
          <a:off x="0" y="0"/>
          <a:ext cx="0" cy="0"/>
          <a:chOff x="0" y="0"/>
          <a:chExt cx="0" cy="0"/>
        </a:xfrm>
      </p:grpSpPr>
      <p:sp>
        <p:nvSpPr>
          <p:cNvPr id="287" name="Google Shape;287;p59"/>
          <p:cNvSpPr txBox="1">
            <a:spLocks noGrp="1"/>
          </p:cNvSpPr>
          <p:nvPr>
            <p:ph type="title"/>
          </p:nvPr>
        </p:nvSpPr>
        <p:spPr>
          <a:xfrm>
            <a:off x="609600" y="405302"/>
            <a:ext cx="7935600" cy="984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2"/>
              </a:buClr>
              <a:buSzPts val="4000"/>
              <a:buFont typeface="Arial"/>
              <a:buNone/>
              <a:defRPr sz="3000" b="1" i="0" u="none" strike="noStrike" cap="none">
                <a:solidFill>
                  <a:schemeClr val="dk2"/>
                </a:solidFill>
                <a:latin typeface="Arial"/>
                <a:ea typeface="Arial"/>
                <a:cs typeface="Arial"/>
                <a:sym typeface="Arial"/>
              </a:defRPr>
            </a:lvl1pPr>
            <a:lvl2pPr lvl="1" algn="l" rtl="0">
              <a:lnSpc>
                <a:spcPct val="100000"/>
              </a:lnSpc>
              <a:spcBef>
                <a:spcPts val="0"/>
              </a:spcBef>
              <a:spcAft>
                <a:spcPts val="0"/>
              </a:spcAft>
              <a:buSzPts val="1400"/>
              <a:buNone/>
              <a:defRPr sz="1350"/>
            </a:lvl2pPr>
            <a:lvl3pPr lvl="2" algn="l" rtl="0">
              <a:lnSpc>
                <a:spcPct val="100000"/>
              </a:lnSpc>
              <a:spcBef>
                <a:spcPts val="0"/>
              </a:spcBef>
              <a:spcAft>
                <a:spcPts val="0"/>
              </a:spcAft>
              <a:buSzPts val="1400"/>
              <a:buNone/>
              <a:defRPr sz="1350"/>
            </a:lvl3pPr>
            <a:lvl4pPr lvl="3" algn="l" rtl="0">
              <a:lnSpc>
                <a:spcPct val="100000"/>
              </a:lnSpc>
              <a:spcBef>
                <a:spcPts val="0"/>
              </a:spcBef>
              <a:spcAft>
                <a:spcPts val="0"/>
              </a:spcAft>
              <a:buSzPts val="1400"/>
              <a:buNone/>
              <a:defRPr sz="1350"/>
            </a:lvl4pPr>
            <a:lvl5pPr lvl="4" algn="l" rtl="0">
              <a:lnSpc>
                <a:spcPct val="100000"/>
              </a:lnSpc>
              <a:spcBef>
                <a:spcPts val="0"/>
              </a:spcBef>
              <a:spcAft>
                <a:spcPts val="0"/>
              </a:spcAft>
              <a:buSzPts val="1400"/>
              <a:buNone/>
              <a:defRPr sz="1350"/>
            </a:lvl5pPr>
            <a:lvl6pPr lvl="5" algn="l" rtl="0">
              <a:lnSpc>
                <a:spcPct val="100000"/>
              </a:lnSpc>
              <a:spcBef>
                <a:spcPts val="0"/>
              </a:spcBef>
              <a:spcAft>
                <a:spcPts val="0"/>
              </a:spcAft>
              <a:buSzPts val="1400"/>
              <a:buNone/>
              <a:defRPr sz="1350"/>
            </a:lvl6pPr>
            <a:lvl7pPr lvl="6" algn="l" rtl="0">
              <a:lnSpc>
                <a:spcPct val="100000"/>
              </a:lnSpc>
              <a:spcBef>
                <a:spcPts val="0"/>
              </a:spcBef>
              <a:spcAft>
                <a:spcPts val="0"/>
              </a:spcAft>
              <a:buSzPts val="1400"/>
              <a:buNone/>
              <a:defRPr sz="1350"/>
            </a:lvl7pPr>
            <a:lvl8pPr lvl="7" algn="l" rtl="0">
              <a:lnSpc>
                <a:spcPct val="100000"/>
              </a:lnSpc>
              <a:spcBef>
                <a:spcPts val="0"/>
              </a:spcBef>
              <a:spcAft>
                <a:spcPts val="0"/>
              </a:spcAft>
              <a:buSzPts val="1400"/>
              <a:buNone/>
              <a:defRPr sz="1350"/>
            </a:lvl8pPr>
            <a:lvl9pPr lvl="8" algn="l" rtl="0">
              <a:lnSpc>
                <a:spcPct val="100000"/>
              </a:lnSpc>
              <a:spcBef>
                <a:spcPts val="0"/>
              </a:spcBef>
              <a:spcAft>
                <a:spcPts val="0"/>
              </a:spcAft>
              <a:buSzPts val="1400"/>
              <a:buNone/>
              <a:defRPr sz="1350"/>
            </a:lvl9pPr>
          </a:lstStyle>
          <a:p>
            <a:endParaRPr/>
          </a:p>
        </p:txBody>
      </p:sp>
      <p:sp>
        <p:nvSpPr>
          <p:cNvPr id="288" name="Google Shape;288;p59"/>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750"/>
              </a:spcBef>
              <a:spcAft>
                <a:spcPts val="0"/>
              </a:spcAft>
              <a:buClr>
                <a:schemeClr val="dk2"/>
              </a:buClr>
              <a:buSzPts val="3000"/>
              <a:buFont typeface="Arial"/>
              <a:buChar char="•"/>
              <a:defRPr sz="2250" b="0" i="0" u="none" strike="noStrike" cap="none">
                <a:solidFill>
                  <a:schemeClr val="dk2"/>
                </a:solidFill>
                <a:latin typeface="Arial"/>
                <a:ea typeface="Arial"/>
                <a:cs typeface="Arial"/>
                <a:sym typeface="Arial"/>
              </a:defRPr>
            </a:lvl1pPr>
            <a:lvl2pPr marR="0" lvl="1" algn="l" rtl="0">
              <a:lnSpc>
                <a:spcPct val="100000"/>
              </a:lnSpc>
              <a:spcBef>
                <a:spcPts val="450"/>
              </a:spcBef>
              <a:spcAft>
                <a:spcPts val="0"/>
              </a:spcAft>
              <a:buClr>
                <a:schemeClr val="dk2"/>
              </a:buClr>
              <a:buSzPts val="2600"/>
              <a:buFont typeface="Arial"/>
              <a:buChar char="•"/>
              <a:defRPr sz="1950" b="0" i="0" u="none" strike="noStrike" cap="none">
                <a:solidFill>
                  <a:schemeClr val="dk2"/>
                </a:solidFill>
                <a:latin typeface="Arial"/>
                <a:ea typeface="Arial"/>
                <a:cs typeface="Arial"/>
                <a:sym typeface="Arial"/>
              </a:defRPr>
            </a:lvl2pPr>
            <a:lvl3pPr marR="0" lvl="2"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3pPr>
            <a:lvl4pPr marR="0" lvl="3"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4pPr>
            <a:lvl5pPr marR="0" lvl="4" algn="l" rtl="0">
              <a:lnSpc>
                <a:spcPct val="100000"/>
              </a:lnSpc>
              <a:spcBef>
                <a:spcPts val="450"/>
              </a:spcBef>
              <a:spcAft>
                <a:spcPts val="0"/>
              </a:spcAft>
              <a:buClr>
                <a:schemeClr val="dk2"/>
              </a:buClr>
              <a:buSzPts val="2400"/>
              <a:buFont typeface="Arial"/>
              <a:buChar char="•"/>
              <a:defRPr sz="1800" b="0" i="0" u="none" strike="noStrike" cap="none">
                <a:solidFill>
                  <a:schemeClr val="dk2"/>
                </a:solidFill>
                <a:latin typeface="Arial"/>
                <a:ea typeface="Arial"/>
                <a:cs typeface="Arial"/>
                <a:sym typeface="Arial"/>
              </a:defRPr>
            </a:lvl5pPr>
            <a:lvl6pPr marR="0" lvl="5" algn="l" rtl="0">
              <a:lnSpc>
                <a:spcPct val="90000"/>
              </a:lnSpc>
              <a:spcBef>
                <a:spcPts val="45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289"/>
        <p:cNvGrpSpPr/>
        <p:nvPr/>
      </p:nvGrpSpPr>
      <p:grpSpPr>
        <a:xfrm>
          <a:off x="0" y="0"/>
          <a:ext cx="0" cy="0"/>
          <a:chOff x="0" y="0"/>
          <a:chExt cx="0" cy="0"/>
        </a:xfrm>
      </p:grpSpPr>
      <p:pic>
        <p:nvPicPr>
          <p:cNvPr id="290" name="Google Shape;290;p60"/>
          <p:cNvPicPr preferRelativeResize="0"/>
          <p:nvPr/>
        </p:nvPicPr>
        <p:blipFill rotWithShape="1">
          <a:blip r:embed="rId2">
            <a:alphaModFix/>
          </a:blip>
          <a:srcRect/>
          <a:stretch/>
        </p:blipFill>
        <p:spPr>
          <a:xfrm>
            <a:off x="0" y="0"/>
            <a:ext cx="9144000" cy="6863325"/>
          </a:xfrm>
          <a:prstGeom prst="rect">
            <a:avLst/>
          </a:prstGeom>
          <a:noFill/>
          <a:ln>
            <a:noFill/>
          </a:ln>
        </p:spPr>
      </p:pic>
      <p:sp>
        <p:nvSpPr>
          <p:cNvPr id="291" name="Google Shape;291;p60"/>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pt-BR" sz="2800" b="1" i="0" u="none" strike="noStrike" cap="none">
                <a:solidFill>
                  <a:schemeClr val="dk1"/>
                </a:solidFill>
                <a:latin typeface="Open Sans"/>
                <a:ea typeface="Open Sans"/>
                <a:cs typeface="Open Sans"/>
                <a:sym typeface="Open Sans"/>
              </a:rPr>
              <a:t>ORCID’S VISION</a:t>
            </a:r>
            <a:r>
              <a:rPr lang="pt-BR" sz="2800" b="0" i="0" u="none" strike="noStrike" cap="none">
                <a:solidFill>
                  <a:schemeClr val="lt1"/>
                </a:solidFill>
                <a:latin typeface="Open Sans"/>
                <a:ea typeface="Open Sans"/>
                <a:cs typeface="Open Sans"/>
                <a:sym typeface="Open Sans"/>
              </a:rPr>
              <a:t> </a:t>
            </a:r>
            <a:r>
              <a:rPr lang="pt-BR"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400" b="0" i="0" u="none" strike="noStrike" cap="none">
              <a:solidFill>
                <a:srgbClr val="000000"/>
              </a:solidFill>
              <a:latin typeface="Arial"/>
              <a:ea typeface="Arial"/>
              <a:cs typeface="Arial"/>
              <a:sym typeface="Arial"/>
            </a:endParaRPr>
          </a:p>
          <a:p>
            <a:pPr marL="0" marR="0" lvl="0" indent="0" algn="ctr" rtl="0">
              <a:lnSpc>
                <a:spcPct val="294444"/>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92"/>
        <p:cNvGrpSpPr/>
        <p:nvPr/>
      </p:nvGrpSpPr>
      <p:grpSpPr>
        <a:xfrm>
          <a:off x="0" y="0"/>
          <a:ext cx="0" cy="0"/>
          <a:chOff x="0" y="0"/>
          <a:chExt cx="0" cy="0"/>
        </a:xfrm>
      </p:grpSpPr>
      <p:sp>
        <p:nvSpPr>
          <p:cNvPr id="293" name="Google Shape;293;p61"/>
          <p:cNvSpPr txBox="1">
            <a:spLocks noGrp="1"/>
          </p:cNvSpPr>
          <p:nvPr>
            <p:ph type="title"/>
          </p:nvPr>
        </p:nvSpPr>
        <p:spPr>
          <a:xfrm>
            <a:off x="3122341" y="405302"/>
            <a:ext cx="5422800" cy="984600"/>
          </a:xfrm>
          <a:prstGeom prst="rect">
            <a:avLst/>
          </a:prstGeom>
          <a:noFill/>
          <a:ln>
            <a:noFill/>
          </a:ln>
        </p:spPr>
        <p:txBody>
          <a:bodyPr spcFirstLastPara="1" wrap="square" lIns="91425" tIns="45700" rIns="91425" bIns="45700" anchor="b" anchorCtr="0">
            <a:noAutofit/>
          </a:bodyPr>
          <a:lstStyle>
            <a:lvl1pPr lvl="0" algn="l" rtl="0">
              <a:lnSpc>
                <a:spcPct val="222222"/>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4" name="Google Shape;294;p61"/>
          <p:cNvSpPr txBox="1">
            <a:spLocks noGrp="1"/>
          </p:cNvSpPr>
          <p:nvPr>
            <p:ph type="body" idx="1"/>
          </p:nvPr>
        </p:nvSpPr>
        <p:spPr>
          <a:xfrm>
            <a:off x="3122613" y="1562100"/>
            <a:ext cx="5411700" cy="4572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5" name="Google Shape;295;p61"/>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45700" rIns="91425" bIns="45700" anchor="ctr" anchorCtr="1">
            <a:noAutofit/>
          </a:bodyPr>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6"/>
        <p:cNvGrpSpPr/>
        <p:nvPr/>
      </p:nvGrpSpPr>
      <p:grpSpPr>
        <a:xfrm>
          <a:off x="0" y="0"/>
          <a:ext cx="0" cy="0"/>
          <a:chOff x="0" y="0"/>
          <a:chExt cx="0" cy="0"/>
        </a:xfrm>
      </p:grpSpPr>
      <p:sp>
        <p:nvSpPr>
          <p:cNvPr id="167" name="Google Shape;167;p28"/>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28"/>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2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70" name="Google Shape;170;p28"/>
          <p:cNvPicPr preferRelativeResize="0"/>
          <p:nvPr/>
        </p:nvPicPr>
        <p:blipFill rotWithShape="1">
          <a:blip r:embed="rId18">
            <a:alphaModFix/>
          </a:blip>
          <a:srcRect/>
          <a:stretch/>
        </p:blipFill>
        <p:spPr>
          <a:xfrm>
            <a:off x="361950" y="6258626"/>
            <a:ext cx="495300" cy="495300"/>
          </a:xfrm>
          <a:prstGeom prst="rect">
            <a:avLst/>
          </a:prstGeom>
          <a:noFill/>
          <a:ln>
            <a:noFill/>
          </a:ln>
        </p:spPr>
      </p:pic>
      <p:cxnSp>
        <p:nvCxnSpPr>
          <p:cNvPr id="171" name="Google Shape;171;p28"/>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45"/>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45"/>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4" name="Google Shape;234;p4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35" name="Google Shape;235;p45"/>
          <p:cNvPicPr preferRelativeResize="0"/>
          <p:nvPr/>
        </p:nvPicPr>
        <p:blipFill rotWithShape="1">
          <a:blip r:embed="rId18">
            <a:alphaModFix/>
          </a:blip>
          <a:srcRect/>
          <a:stretch/>
        </p:blipFill>
        <p:spPr>
          <a:xfrm>
            <a:off x="361950" y="6258626"/>
            <a:ext cx="495300" cy="495300"/>
          </a:xfrm>
          <a:prstGeom prst="rect">
            <a:avLst/>
          </a:prstGeom>
          <a:noFill/>
          <a:ln>
            <a:noFill/>
          </a:ln>
        </p:spPr>
      </p:pic>
      <p:cxnSp>
        <p:nvCxnSpPr>
          <p:cNvPr id="236" name="Google Shape;236;p45"/>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hyperlink" Target="https://orcid.org/blog/2019/03/14/connected-researc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hyperlink" Target="https://orcid.org/blog/2019/03/14/connected-research"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hyperlink" Target="https://orcid.org/0000-0001-7172-5234" TargetMode="Externa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orcid.org/blog/2013/01/07/how-should-orcid-be-pronounced"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www.usp.br/orci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support.orcid.org/hc/en-us/articles/360006896394-Auto-updates-time-saving-and-trust-building" TargetMode="External"/><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63.png"/><Relationship Id="rId5" Type="http://schemas.openxmlformats.org/officeDocument/2006/relationships/hyperlink" Target="https://members.orcid.org/api/supported-work-types" TargetMode="Externa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hyperlink" Target="https://orcid.org/content/requiring-orcid-publication-workflows-open-letter" TargetMode="External"/><Relationship Id="rId2" Type="http://schemas.openxmlformats.org/officeDocument/2006/relationships/notesSlide" Target="../notesSlides/notesSlide35.xml"/><Relationship Id="rId1" Type="http://schemas.openxmlformats.org/officeDocument/2006/relationships/slideLayout" Target="../slideLayouts/slideLayout54.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pes.gov.br/36-noticias/9717-usuarios-dos-sistemas-da-capes-poderao-usar-identificador-orcid" TargetMode="External"/><Relationship Id="rId2" Type="http://schemas.openxmlformats.org/officeDocument/2006/relationships/image" Target="../media/image70.png"/><Relationship Id="rId1" Type="http://schemas.openxmlformats.org/officeDocument/2006/relationships/slideLayout" Target="../slideLayouts/slideLayout25.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78.jp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47.xml"/><Relationship Id="rId4" Type="http://schemas.openxmlformats.org/officeDocument/2006/relationships/hyperlink" Target="http://ec.europa.eu/research/openscience/pdf/report.pdf#view=fit&amp;pagemode=non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55.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62"/>
          <p:cNvSpPr txBox="1">
            <a:spLocks noGrp="1"/>
          </p:cNvSpPr>
          <p:nvPr>
            <p:ph type="title" idx="4294967295"/>
          </p:nvPr>
        </p:nvSpPr>
        <p:spPr>
          <a:xfrm>
            <a:off x="628650" y="2010526"/>
            <a:ext cx="7886700" cy="1325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pt-BR" dirty="0"/>
              <a:t>ORCID para pesquisadores e colaboradores</a:t>
            </a:r>
            <a:endParaRPr dirty="0"/>
          </a:p>
        </p:txBody>
      </p:sp>
      <p:sp>
        <p:nvSpPr>
          <p:cNvPr id="302" name="Google Shape;302;p62"/>
          <p:cNvSpPr txBox="1"/>
          <p:nvPr/>
        </p:nvSpPr>
        <p:spPr>
          <a:xfrm>
            <a:off x="1184675" y="4514950"/>
            <a:ext cx="73398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dirty="0" err="1">
                <a:latin typeface="Open Sans"/>
                <a:ea typeface="Open Sans"/>
                <a:cs typeface="Open Sans"/>
                <a:sym typeface="Open Sans"/>
              </a:rPr>
              <a:t>Webinário</a:t>
            </a:r>
            <a:r>
              <a:rPr lang="pt-BR" dirty="0">
                <a:latin typeface="Open Sans"/>
                <a:ea typeface="Open Sans"/>
                <a:cs typeface="Open Sans"/>
                <a:sym typeface="Open Sans"/>
              </a:rPr>
              <a:t> ORCID - Fiocruz</a:t>
            </a:r>
            <a:endParaRPr dirty="0">
              <a:latin typeface="Open Sans"/>
              <a:ea typeface="Open Sans"/>
              <a:cs typeface="Open Sans"/>
              <a:sym typeface="Open Sans"/>
            </a:endParaRPr>
          </a:p>
          <a:p>
            <a:pPr marL="0" lvl="0" indent="0" algn="l" rtl="0">
              <a:spcBef>
                <a:spcPts val="0"/>
              </a:spcBef>
              <a:spcAft>
                <a:spcPts val="0"/>
              </a:spcAft>
              <a:buNone/>
            </a:pPr>
            <a:r>
              <a:rPr lang="pt-BR" dirty="0">
                <a:latin typeface="Open Sans"/>
                <a:ea typeface="Open Sans"/>
                <a:cs typeface="Open Sans"/>
                <a:sym typeface="Open Sans"/>
              </a:rPr>
              <a:t>Julho de 2020</a:t>
            </a:r>
            <a:endParaRPr dirty="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72" descr="orcid_128x128.png"/>
          <p:cNvPicPr preferRelativeResize="0"/>
          <p:nvPr/>
        </p:nvPicPr>
        <p:blipFill rotWithShape="1">
          <a:blip r:embed="rId3">
            <a:alphaModFix/>
          </a:blip>
          <a:srcRect/>
          <a:stretch/>
        </p:blipFill>
        <p:spPr>
          <a:xfrm>
            <a:off x="1129834" y="2351089"/>
            <a:ext cx="658575" cy="623250"/>
          </a:xfrm>
          <a:prstGeom prst="rect">
            <a:avLst/>
          </a:prstGeom>
          <a:noFill/>
          <a:ln>
            <a:noFill/>
          </a:ln>
        </p:spPr>
      </p:pic>
      <p:pic>
        <p:nvPicPr>
          <p:cNvPr id="405" name="Google Shape;405;p72"/>
          <p:cNvPicPr preferRelativeResize="0"/>
          <p:nvPr/>
        </p:nvPicPr>
        <p:blipFill rotWithShape="1">
          <a:blip r:embed="rId4">
            <a:alphaModFix/>
          </a:blip>
          <a:srcRect/>
          <a:stretch/>
        </p:blipFill>
        <p:spPr>
          <a:xfrm>
            <a:off x="3461475" y="2542356"/>
            <a:ext cx="658575" cy="640244"/>
          </a:xfrm>
          <a:prstGeom prst="rect">
            <a:avLst/>
          </a:prstGeom>
          <a:noFill/>
          <a:ln>
            <a:noFill/>
          </a:ln>
        </p:spPr>
      </p:pic>
      <p:pic>
        <p:nvPicPr>
          <p:cNvPr id="406" name="Google Shape;406;p72" descr="C:\Users\barrettl\Desktop\ringgold.jpg"/>
          <p:cNvPicPr preferRelativeResize="0"/>
          <p:nvPr/>
        </p:nvPicPr>
        <p:blipFill rotWithShape="1">
          <a:blip r:embed="rId5">
            <a:alphaModFix/>
          </a:blip>
          <a:srcRect/>
          <a:stretch/>
        </p:blipFill>
        <p:spPr>
          <a:xfrm>
            <a:off x="5532991" y="4760916"/>
            <a:ext cx="1234575" cy="531450"/>
          </a:xfrm>
          <a:prstGeom prst="rect">
            <a:avLst/>
          </a:prstGeom>
          <a:noFill/>
          <a:ln>
            <a:noFill/>
          </a:ln>
        </p:spPr>
      </p:pic>
      <p:pic>
        <p:nvPicPr>
          <p:cNvPr id="407" name="Google Shape;407;p72"/>
          <p:cNvPicPr preferRelativeResize="0"/>
          <p:nvPr/>
        </p:nvPicPr>
        <p:blipFill rotWithShape="1">
          <a:blip r:embed="rId6">
            <a:alphaModFix/>
          </a:blip>
          <a:srcRect/>
          <a:stretch/>
        </p:blipFill>
        <p:spPr>
          <a:xfrm>
            <a:off x="6767579" y="3957629"/>
            <a:ext cx="1003725" cy="527400"/>
          </a:xfrm>
          <a:prstGeom prst="rect">
            <a:avLst/>
          </a:prstGeom>
          <a:noFill/>
          <a:ln>
            <a:noFill/>
          </a:ln>
        </p:spPr>
      </p:pic>
      <p:pic>
        <p:nvPicPr>
          <p:cNvPr id="408" name="Google Shape;408;p72"/>
          <p:cNvPicPr preferRelativeResize="0"/>
          <p:nvPr/>
        </p:nvPicPr>
        <p:blipFill rotWithShape="1">
          <a:blip r:embed="rId7">
            <a:alphaModFix/>
          </a:blip>
          <a:srcRect/>
          <a:stretch/>
        </p:blipFill>
        <p:spPr>
          <a:xfrm>
            <a:off x="3123778" y="4818412"/>
            <a:ext cx="1507725" cy="673425"/>
          </a:xfrm>
          <a:prstGeom prst="rect">
            <a:avLst/>
          </a:prstGeom>
          <a:noFill/>
          <a:ln>
            <a:noFill/>
          </a:ln>
        </p:spPr>
      </p:pic>
      <p:pic>
        <p:nvPicPr>
          <p:cNvPr id="409" name="Google Shape;409;p72"/>
          <p:cNvPicPr preferRelativeResize="0"/>
          <p:nvPr/>
        </p:nvPicPr>
        <p:blipFill rotWithShape="1">
          <a:blip r:embed="rId8">
            <a:alphaModFix/>
          </a:blip>
          <a:srcRect/>
          <a:stretch/>
        </p:blipFill>
        <p:spPr>
          <a:xfrm>
            <a:off x="2025094" y="3451652"/>
            <a:ext cx="1523925" cy="404550"/>
          </a:xfrm>
          <a:prstGeom prst="rect">
            <a:avLst/>
          </a:prstGeom>
          <a:noFill/>
          <a:ln>
            <a:noFill/>
          </a:ln>
        </p:spPr>
      </p:pic>
      <p:pic>
        <p:nvPicPr>
          <p:cNvPr id="410" name="Google Shape;410;p72"/>
          <p:cNvPicPr preferRelativeResize="0"/>
          <p:nvPr/>
        </p:nvPicPr>
        <p:blipFill rotWithShape="1">
          <a:blip r:embed="rId9">
            <a:alphaModFix/>
          </a:blip>
          <a:srcRect/>
          <a:stretch/>
        </p:blipFill>
        <p:spPr>
          <a:xfrm>
            <a:off x="4444720" y="3514914"/>
            <a:ext cx="1337625" cy="787725"/>
          </a:xfrm>
          <a:prstGeom prst="rect">
            <a:avLst/>
          </a:prstGeom>
          <a:noFill/>
          <a:ln>
            <a:noFill/>
          </a:ln>
        </p:spPr>
      </p:pic>
      <p:pic>
        <p:nvPicPr>
          <p:cNvPr id="411" name="Google Shape;411;p72"/>
          <p:cNvPicPr preferRelativeResize="0"/>
          <p:nvPr/>
        </p:nvPicPr>
        <p:blipFill rotWithShape="1">
          <a:blip r:embed="rId10">
            <a:alphaModFix/>
          </a:blip>
          <a:srcRect/>
          <a:stretch/>
        </p:blipFill>
        <p:spPr>
          <a:xfrm>
            <a:off x="7113700" y="2260525"/>
            <a:ext cx="1116181" cy="623250"/>
          </a:xfrm>
          <a:prstGeom prst="rect">
            <a:avLst/>
          </a:prstGeom>
          <a:noFill/>
          <a:ln>
            <a:noFill/>
          </a:ln>
        </p:spPr>
      </p:pic>
      <p:pic>
        <p:nvPicPr>
          <p:cNvPr id="412" name="Google Shape;412;p72"/>
          <p:cNvPicPr preferRelativeResize="0"/>
          <p:nvPr/>
        </p:nvPicPr>
        <p:blipFill rotWithShape="1">
          <a:blip r:embed="rId11">
            <a:alphaModFix/>
          </a:blip>
          <a:srcRect/>
          <a:stretch/>
        </p:blipFill>
        <p:spPr>
          <a:xfrm>
            <a:off x="5533007" y="2346988"/>
            <a:ext cx="850500" cy="709650"/>
          </a:xfrm>
          <a:prstGeom prst="rect">
            <a:avLst/>
          </a:prstGeom>
          <a:noFill/>
          <a:ln>
            <a:noFill/>
          </a:ln>
        </p:spPr>
      </p:pic>
      <p:sp>
        <p:nvSpPr>
          <p:cNvPr id="413" name="Google Shape;413;p72"/>
          <p:cNvSpPr txBox="1">
            <a:spLocks noGrp="1"/>
          </p:cNvSpPr>
          <p:nvPr>
            <p:ph type="title"/>
          </p:nvPr>
        </p:nvSpPr>
        <p:spPr>
          <a:xfrm>
            <a:off x="1417223" y="92048"/>
            <a:ext cx="7392600" cy="814500"/>
          </a:xfrm>
          <a:prstGeom prst="rect">
            <a:avLst/>
          </a:prstGeom>
          <a:noFill/>
          <a:ln>
            <a:noFill/>
          </a:ln>
        </p:spPr>
        <p:txBody>
          <a:bodyPr spcFirstLastPara="1" wrap="square" lIns="68550" tIns="34275" rIns="68550" bIns="34275" anchor="b" anchorCtr="0">
            <a:noAutofit/>
          </a:bodyPr>
          <a:lstStyle/>
          <a:p>
            <a:pPr marL="0" lvl="0" indent="0" algn="l" rtl="0">
              <a:lnSpc>
                <a:spcPct val="100000"/>
              </a:lnSpc>
              <a:spcBef>
                <a:spcPts val="0"/>
              </a:spcBef>
              <a:spcAft>
                <a:spcPts val="0"/>
              </a:spcAft>
              <a:buClr>
                <a:srgbClr val="A6CE38"/>
              </a:buClr>
              <a:buSzPts val="1400"/>
              <a:buNone/>
            </a:pPr>
            <a:r>
              <a:rPr lang="pt-BR" sz="2900">
                <a:solidFill>
                  <a:srgbClr val="A6CE38"/>
                </a:solidFill>
              </a:rPr>
              <a:t>PIDs = IDENTIFICADORES PERSISTENTES</a:t>
            </a:r>
            <a:endParaRPr sz="2700"/>
          </a:p>
        </p:txBody>
      </p:sp>
      <p:sp>
        <p:nvSpPr>
          <p:cNvPr id="414" name="Google Shape;414;p72"/>
          <p:cNvSpPr/>
          <p:nvPr/>
        </p:nvSpPr>
        <p:spPr>
          <a:xfrm>
            <a:off x="1129813" y="6148792"/>
            <a:ext cx="68844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accent1"/>
                </a:solidFill>
                <a:latin typeface="Calibri"/>
                <a:ea typeface="Calibri"/>
                <a:cs typeface="Calibri"/>
                <a:sym typeface="Calibri"/>
              </a:rPr>
              <a:t>https://support.orcid.org/hc/en-us/articles/360006971013-What-are-Persistent-identifiers-PIDs-</a:t>
            </a:r>
            <a:endParaRPr sz="1400" b="0" i="0" u="none" strike="noStrike" cap="none">
              <a:solidFill>
                <a:srgbClr val="000000"/>
              </a:solidFill>
              <a:latin typeface="Arial"/>
              <a:ea typeface="Arial"/>
              <a:cs typeface="Arial"/>
              <a:sym typeface="Arial"/>
            </a:endParaRPr>
          </a:p>
        </p:txBody>
      </p:sp>
      <p:sp>
        <p:nvSpPr>
          <p:cNvPr id="415" name="Google Shape;415;p72"/>
          <p:cNvSpPr/>
          <p:nvPr/>
        </p:nvSpPr>
        <p:spPr>
          <a:xfrm>
            <a:off x="1145709" y="6401328"/>
            <a:ext cx="2315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chemeClr val="accent1"/>
                </a:solidFill>
                <a:latin typeface="Calibri"/>
                <a:ea typeface="Calibri"/>
                <a:cs typeface="Calibri"/>
                <a:sym typeface="Calibri"/>
              </a:rPr>
              <a:t>https://pidapalooza.figshare.com/</a:t>
            </a:r>
            <a:endParaRPr sz="1400" b="0" i="0" u="none" strike="noStrike" cap="none">
              <a:solidFill>
                <a:srgbClr val="000000"/>
              </a:solidFill>
              <a:latin typeface="Arial"/>
              <a:ea typeface="Arial"/>
              <a:cs typeface="Arial"/>
              <a:sym typeface="Arial"/>
            </a:endParaRPr>
          </a:p>
        </p:txBody>
      </p:sp>
      <p:pic>
        <p:nvPicPr>
          <p:cNvPr id="416" name="Google Shape;416;p72"/>
          <p:cNvPicPr preferRelativeResize="0"/>
          <p:nvPr/>
        </p:nvPicPr>
        <p:blipFill rotWithShape="1">
          <a:blip r:embed="rId12">
            <a:alphaModFix/>
          </a:blip>
          <a:srcRect/>
          <a:stretch/>
        </p:blipFill>
        <p:spPr>
          <a:xfrm>
            <a:off x="844910" y="4188901"/>
            <a:ext cx="1698630" cy="572029"/>
          </a:xfrm>
          <a:prstGeom prst="rect">
            <a:avLst/>
          </a:prstGeom>
          <a:noFill/>
          <a:ln>
            <a:noFill/>
          </a:ln>
        </p:spPr>
      </p:pic>
      <p:pic>
        <p:nvPicPr>
          <p:cNvPr id="417" name="Google Shape;417;p72"/>
          <p:cNvPicPr preferRelativeResize="0"/>
          <p:nvPr/>
        </p:nvPicPr>
        <p:blipFill rotWithShape="1">
          <a:blip r:embed="rId13">
            <a:alphaModFix/>
          </a:blip>
          <a:srcRect/>
          <a:stretch/>
        </p:blipFill>
        <p:spPr>
          <a:xfrm>
            <a:off x="3549032" y="6384032"/>
            <a:ext cx="1386525" cy="298780"/>
          </a:xfrm>
          <a:prstGeom prst="rect">
            <a:avLst/>
          </a:prstGeom>
          <a:noFill/>
          <a:ln>
            <a:noFill/>
          </a:ln>
        </p:spPr>
      </p:pic>
      <p:sp>
        <p:nvSpPr>
          <p:cNvPr id="418" name="Google Shape;418;p72"/>
          <p:cNvSpPr txBox="1"/>
          <p:nvPr/>
        </p:nvSpPr>
        <p:spPr>
          <a:xfrm>
            <a:off x="758650" y="12984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PERSONAS</a:t>
            </a:r>
            <a:endParaRPr sz="1800" b="1" i="0" u="none" strike="noStrike" cap="none">
              <a:solidFill>
                <a:srgbClr val="999999"/>
              </a:solidFill>
              <a:latin typeface="Open Sans"/>
              <a:ea typeface="Open Sans"/>
              <a:cs typeface="Open Sans"/>
              <a:sym typeface="Open Sans"/>
            </a:endParaRPr>
          </a:p>
        </p:txBody>
      </p:sp>
      <p:sp>
        <p:nvSpPr>
          <p:cNvPr id="419" name="Google Shape;419;p72"/>
          <p:cNvSpPr txBox="1"/>
          <p:nvPr/>
        </p:nvSpPr>
        <p:spPr>
          <a:xfrm>
            <a:off x="6278100" y="12633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LUGARES</a:t>
            </a:r>
            <a:endParaRPr sz="1800" b="1" i="0" u="none" strike="noStrike" cap="none">
              <a:solidFill>
                <a:srgbClr val="999999"/>
              </a:solidFill>
              <a:latin typeface="Open Sans"/>
              <a:ea typeface="Open Sans"/>
              <a:cs typeface="Open Sans"/>
              <a:sym typeface="Open Sans"/>
            </a:endParaRPr>
          </a:p>
        </p:txBody>
      </p:sp>
      <p:sp>
        <p:nvSpPr>
          <p:cNvPr id="420" name="Google Shape;420;p72"/>
          <p:cNvSpPr txBox="1"/>
          <p:nvPr/>
        </p:nvSpPr>
        <p:spPr>
          <a:xfrm>
            <a:off x="3785075" y="1298400"/>
            <a:ext cx="1524000" cy="29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999999"/>
                </a:solidFill>
                <a:latin typeface="Open Sans"/>
                <a:ea typeface="Open Sans"/>
                <a:cs typeface="Open Sans"/>
                <a:sym typeface="Open Sans"/>
              </a:rPr>
              <a:t>COSAS</a:t>
            </a:r>
            <a:endParaRPr sz="1800" b="1" i="0" u="none" strike="noStrike" cap="none">
              <a:solidFill>
                <a:srgbClr val="999999"/>
              </a:solidFill>
              <a:latin typeface="Open Sans"/>
              <a:ea typeface="Open Sans"/>
              <a:cs typeface="Open Sans"/>
              <a:sym typeface="Open Sans"/>
            </a:endParaRPr>
          </a:p>
        </p:txBody>
      </p:sp>
      <p:sp>
        <p:nvSpPr>
          <p:cNvPr id="421" name="Google Shape;421;p72"/>
          <p:cNvSpPr/>
          <p:nvPr/>
        </p:nvSpPr>
        <p:spPr>
          <a:xfrm>
            <a:off x="741025" y="1380325"/>
            <a:ext cx="1496700" cy="33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2"/>
          <p:cNvSpPr/>
          <p:nvPr/>
        </p:nvSpPr>
        <p:spPr>
          <a:xfrm>
            <a:off x="3636625" y="1380325"/>
            <a:ext cx="1234500" cy="33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2"/>
          <p:cNvSpPr/>
          <p:nvPr/>
        </p:nvSpPr>
        <p:spPr>
          <a:xfrm>
            <a:off x="6182500" y="1280700"/>
            <a:ext cx="1496700" cy="404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3"/>
          <p:cNvSpPr/>
          <p:nvPr/>
        </p:nvSpPr>
        <p:spPr>
          <a:xfrm>
            <a:off x="169389" y="127061"/>
            <a:ext cx="5926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494A4C"/>
                </a:solidFill>
                <a:latin typeface="Arial"/>
                <a:ea typeface="Arial"/>
                <a:cs typeface="Arial"/>
                <a:sym typeface="Arial"/>
              </a:rPr>
              <a:t>“Connecting research and researchers”</a:t>
            </a:r>
            <a:endParaRPr sz="1800" b="0" i="0" u="none" strike="noStrike" cap="none">
              <a:solidFill>
                <a:schemeClr val="dk1"/>
              </a:solidFill>
              <a:latin typeface="Calibri"/>
              <a:ea typeface="Calibri"/>
              <a:cs typeface="Calibri"/>
              <a:sym typeface="Calibri"/>
            </a:endParaRPr>
          </a:p>
        </p:txBody>
      </p:sp>
      <p:sp>
        <p:nvSpPr>
          <p:cNvPr id="429" name="Google Shape;429;p73"/>
          <p:cNvSpPr/>
          <p:nvPr/>
        </p:nvSpPr>
        <p:spPr>
          <a:xfrm>
            <a:off x="5720316" y="127061"/>
            <a:ext cx="285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0" i="0" u="none" strike="noStrike" cap="none">
                <a:solidFill>
                  <a:srgbClr val="494A4C"/>
                </a:solidFill>
                <a:latin typeface="Arial"/>
                <a:ea typeface="Arial"/>
                <a:cs typeface="Arial"/>
                <a:sym typeface="Arial"/>
              </a:rPr>
              <a:t>Caso: Dr. Leo Carlin</a:t>
            </a:r>
            <a:endParaRPr sz="1800" b="0" i="0" u="none" strike="noStrike" cap="none">
              <a:solidFill>
                <a:schemeClr val="dk1"/>
              </a:solidFill>
              <a:latin typeface="Calibri"/>
              <a:ea typeface="Calibri"/>
              <a:cs typeface="Calibri"/>
              <a:sym typeface="Calibri"/>
            </a:endParaRPr>
          </a:p>
        </p:txBody>
      </p:sp>
      <p:pic>
        <p:nvPicPr>
          <p:cNvPr id="430" name="Google Shape;430;p73"/>
          <p:cNvPicPr preferRelativeResize="0"/>
          <p:nvPr/>
        </p:nvPicPr>
        <p:blipFill rotWithShape="1">
          <a:blip r:embed="rId3">
            <a:alphaModFix/>
          </a:blip>
          <a:srcRect r="11347"/>
          <a:stretch/>
        </p:blipFill>
        <p:spPr>
          <a:xfrm>
            <a:off x="852616" y="751044"/>
            <a:ext cx="8106033" cy="5355911"/>
          </a:xfrm>
          <a:prstGeom prst="rect">
            <a:avLst/>
          </a:prstGeom>
          <a:noFill/>
          <a:ln>
            <a:noFill/>
          </a:ln>
        </p:spPr>
      </p:pic>
      <p:sp>
        <p:nvSpPr>
          <p:cNvPr id="431" name="Google Shape;431;p73"/>
          <p:cNvSpPr txBox="1"/>
          <p:nvPr/>
        </p:nvSpPr>
        <p:spPr>
          <a:xfrm flipH="1">
            <a:off x="1139930" y="6361606"/>
            <a:ext cx="4339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sng" strike="noStrike" cap="none">
                <a:solidFill>
                  <a:schemeClr val="dk1"/>
                </a:solidFill>
                <a:latin typeface="Calibri"/>
                <a:ea typeface="Calibri"/>
                <a:cs typeface="Calibri"/>
                <a:sym typeface="Calibri"/>
                <a:hlinkClick r:id="rId4"/>
              </a:rPr>
              <a:t>https://orcid.org/blog/2019/03/14/connected-research</a:t>
            </a:r>
            <a:endParaRPr sz="1400" b="0" i="0" u="none" strike="noStrike" cap="none">
              <a:solidFill>
                <a:schemeClr val="dk1"/>
              </a:solidFill>
              <a:latin typeface="Calibri"/>
              <a:ea typeface="Calibri"/>
              <a:cs typeface="Calibri"/>
              <a:sym typeface="Calibri"/>
            </a:endParaRPr>
          </a:p>
        </p:txBody>
      </p:sp>
      <p:cxnSp>
        <p:nvCxnSpPr>
          <p:cNvPr id="432" name="Google Shape;432;p73"/>
          <p:cNvCxnSpPr/>
          <p:nvPr/>
        </p:nvCxnSpPr>
        <p:spPr>
          <a:xfrm>
            <a:off x="580768" y="1408670"/>
            <a:ext cx="0" cy="3238200"/>
          </a:xfrm>
          <a:prstGeom prst="straightConnector1">
            <a:avLst/>
          </a:prstGeom>
          <a:noFill/>
          <a:ln w="19050" cap="flat" cmpd="sng">
            <a:solidFill>
              <a:schemeClr val="accent1"/>
            </a:solidFill>
            <a:prstDash val="solid"/>
            <a:miter lim="800000"/>
            <a:headEnd type="none" w="sm" len="sm"/>
            <a:tailEnd type="none" w="sm" len="sm"/>
          </a:ln>
        </p:spPr>
      </p:cxnSp>
      <p:cxnSp>
        <p:nvCxnSpPr>
          <p:cNvPr id="433" name="Google Shape;433;p73"/>
          <p:cNvCxnSpPr/>
          <p:nvPr/>
        </p:nvCxnSpPr>
        <p:spPr>
          <a:xfrm>
            <a:off x="580768" y="1408670"/>
            <a:ext cx="988500" cy="0"/>
          </a:xfrm>
          <a:prstGeom prst="straightConnector1">
            <a:avLst/>
          </a:prstGeom>
          <a:noFill/>
          <a:ln w="19050" cap="flat" cmpd="sng">
            <a:solidFill>
              <a:schemeClr val="accent1"/>
            </a:solidFill>
            <a:prstDash val="solid"/>
            <a:miter lim="800000"/>
            <a:headEnd type="none" w="sm" len="sm"/>
            <a:tailEnd type="none" w="sm" len="sm"/>
          </a:ln>
        </p:spPr>
      </p:cxnSp>
      <p:sp>
        <p:nvSpPr>
          <p:cNvPr id="434" name="Google Shape;434;p73"/>
          <p:cNvSpPr txBox="1"/>
          <p:nvPr/>
        </p:nvSpPr>
        <p:spPr>
          <a:xfrm>
            <a:off x="580775" y="4400274"/>
            <a:ext cx="5214000" cy="17337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Pessoas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Há vários identificadores para pessoas – organizacionais, nacionais e internacionais – que podem ser conectados a um registro ORCID. Os iDs ORCID são </a:t>
            </a:r>
            <a:r>
              <a:rPr lang="pt-BR" sz="1400" b="1" i="0" u="none" strike="noStrike" cap="none">
                <a:solidFill>
                  <a:schemeClr val="dk1"/>
                </a:solidFill>
                <a:latin typeface="Arial"/>
                <a:ea typeface="Arial"/>
                <a:cs typeface="Arial"/>
                <a:sym typeface="Arial"/>
              </a:rPr>
              <a:t>abertos e interoperáveis</a:t>
            </a:r>
            <a:r>
              <a:rPr lang="pt-BR" sz="1400" b="0" i="0" u="none" strike="noStrike" cap="none">
                <a:solidFill>
                  <a:schemeClr val="lt1"/>
                </a:solidFill>
                <a:latin typeface="Arial"/>
                <a:ea typeface="Arial"/>
                <a:cs typeface="Arial"/>
                <a:sym typeface="Arial"/>
              </a:rPr>
              <a:t>, o que quer dizer que elas podem ser </a:t>
            </a:r>
            <a:r>
              <a:rPr lang="pt-BR" sz="1400" b="1" i="0" u="none" strike="noStrike" cap="none">
                <a:solidFill>
                  <a:schemeClr val="dk1"/>
                </a:solidFill>
                <a:latin typeface="Arial"/>
                <a:ea typeface="Arial"/>
                <a:cs typeface="Arial"/>
                <a:sym typeface="Arial"/>
              </a:rPr>
              <a:t>incluídos em qualquer sistema ou plataforma</a:t>
            </a:r>
            <a:r>
              <a:rPr lang="pt-BR" sz="1400" b="0" i="0" u="none" strike="noStrike" cap="none">
                <a:solidFill>
                  <a:schemeClr val="lt1"/>
                </a:solidFill>
                <a:latin typeface="Arial"/>
                <a:ea typeface="Arial"/>
                <a:cs typeface="Arial"/>
                <a:sym typeface="Arial"/>
              </a:rPr>
              <a:t>, e são </a:t>
            </a:r>
            <a:r>
              <a:rPr lang="pt-BR" sz="1400" b="1" i="0" u="none" strike="noStrike" cap="none">
                <a:solidFill>
                  <a:schemeClr val="dk1"/>
                </a:solidFill>
                <a:latin typeface="Arial"/>
                <a:ea typeface="Arial"/>
                <a:cs typeface="Arial"/>
                <a:sym typeface="Arial"/>
              </a:rPr>
              <a:t>persistentes</a:t>
            </a:r>
            <a:r>
              <a:rPr lang="pt-BR" sz="1400" b="0" i="0" u="none" strike="noStrike" cap="none">
                <a:solidFill>
                  <a:schemeClr val="lt1"/>
                </a:solidFill>
                <a:latin typeface="Arial"/>
                <a:ea typeface="Arial"/>
                <a:cs typeface="Arial"/>
                <a:sym typeface="Arial"/>
              </a:rPr>
              <a:t> ao longo do tempo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t>Registro ORCID conectado!</a:t>
            </a:r>
            <a:endParaRPr/>
          </a:p>
        </p:txBody>
      </p:sp>
      <p:sp>
        <p:nvSpPr>
          <p:cNvPr id="440" name="Google Shape;440;p74"/>
          <p:cNvSpPr txBox="1">
            <a:spLocks noGrp="1"/>
          </p:cNvSpPr>
          <p:nvPr>
            <p:ph type="body" idx="1"/>
          </p:nvPr>
        </p:nvSpPr>
        <p:spPr>
          <a:xfrm>
            <a:off x="1566863" y="2024063"/>
            <a:ext cx="6146700" cy="3165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SzPts val="3000"/>
              <a:buNone/>
            </a:pPr>
            <a:endParaRPr/>
          </a:p>
        </p:txBody>
      </p:sp>
      <p:grpSp>
        <p:nvGrpSpPr>
          <p:cNvPr id="441" name="Google Shape;441;p74"/>
          <p:cNvGrpSpPr/>
          <p:nvPr/>
        </p:nvGrpSpPr>
        <p:grpSpPr>
          <a:xfrm>
            <a:off x="416814" y="555568"/>
            <a:ext cx="8508667" cy="5579167"/>
            <a:chOff x="2575569" y="405301"/>
            <a:chExt cx="6416793" cy="4797632"/>
          </a:xfrm>
        </p:grpSpPr>
        <p:pic>
          <p:nvPicPr>
            <p:cNvPr id="442" name="Google Shape;442;p74"/>
            <p:cNvPicPr preferRelativeResize="0"/>
            <p:nvPr/>
          </p:nvPicPr>
          <p:blipFill rotWithShape="1">
            <a:blip r:embed="rId3">
              <a:alphaModFix/>
            </a:blip>
            <a:srcRect l="31690" t="10363" r="3116" b="10466"/>
            <a:stretch/>
          </p:blipFill>
          <p:spPr>
            <a:xfrm>
              <a:off x="2575569" y="405301"/>
              <a:ext cx="6320858" cy="4797632"/>
            </a:xfrm>
            <a:prstGeom prst="rect">
              <a:avLst/>
            </a:prstGeom>
            <a:noFill/>
            <a:ln>
              <a:noFill/>
            </a:ln>
          </p:spPr>
        </p:pic>
        <p:sp>
          <p:nvSpPr>
            <p:cNvPr id="443" name="Google Shape;443;p74"/>
            <p:cNvSpPr txBox="1"/>
            <p:nvPr/>
          </p:nvSpPr>
          <p:spPr>
            <a:xfrm>
              <a:off x="6688662" y="3210170"/>
              <a:ext cx="2303700" cy="19923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Organizações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Os identificadores para organizações são necessários para que os pesquisadores se conectem de forma segura às suas organizações de afiliação e vice versa – mesmo que as organizações mudem de nome ou lugar</a:t>
              </a:r>
              <a:endParaRPr/>
            </a:p>
          </p:txBody>
        </p:sp>
      </p:grpSp>
      <p:sp>
        <p:nvSpPr>
          <p:cNvPr id="444" name="Google Shape;444;p74"/>
          <p:cNvSpPr txBox="1">
            <a:spLocks noGrp="1"/>
          </p:cNvSpPr>
          <p:nvPr>
            <p:ph type="title"/>
          </p:nvPr>
        </p:nvSpPr>
        <p:spPr>
          <a:xfrm>
            <a:off x="1213800" y="80074"/>
            <a:ext cx="7935600" cy="570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Open Sans SemiBold"/>
              <a:buNone/>
            </a:pPr>
            <a:r>
              <a:rPr lang="pt-BR" sz="3300"/>
              <a:t>REGISTRO ORCID CONECTADO!</a:t>
            </a:r>
            <a:endParaRPr sz="3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5"/>
          <p:cNvSpPr txBox="1">
            <a:spLocks noGrp="1"/>
          </p:cNvSpPr>
          <p:nvPr>
            <p:ph type="title"/>
          </p:nvPr>
        </p:nvSpPr>
        <p:spPr>
          <a:xfrm>
            <a:off x="609600" y="-7653"/>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t>Registro ORCID conectado!</a:t>
            </a:r>
            <a:endParaRPr/>
          </a:p>
        </p:txBody>
      </p:sp>
      <p:pic>
        <p:nvPicPr>
          <p:cNvPr id="451" name="Google Shape;451;p75"/>
          <p:cNvPicPr preferRelativeResize="0"/>
          <p:nvPr/>
        </p:nvPicPr>
        <p:blipFill rotWithShape="1">
          <a:blip r:embed="rId3">
            <a:alphaModFix/>
          </a:blip>
          <a:srcRect l="9580" t="25414" r="3636" b="4859"/>
          <a:stretch/>
        </p:blipFill>
        <p:spPr>
          <a:xfrm>
            <a:off x="1282535" y="2602702"/>
            <a:ext cx="7029454" cy="3529832"/>
          </a:xfrm>
          <a:prstGeom prst="rect">
            <a:avLst/>
          </a:prstGeom>
          <a:noFill/>
          <a:ln>
            <a:noFill/>
          </a:ln>
        </p:spPr>
      </p:pic>
      <p:pic>
        <p:nvPicPr>
          <p:cNvPr id="452" name="Google Shape;452;p75"/>
          <p:cNvPicPr preferRelativeResize="0"/>
          <p:nvPr/>
        </p:nvPicPr>
        <p:blipFill rotWithShape="1">
          <a:blip r:embed="rId4">
            <a:alphaModFix/>
          </a:blip>
          <a:srcRect l="32286" t="63664" r="27515" b="10468"/>
          <a:stretch/>
        </p:blipFill>
        <p:spPr>
          <a:xfrm>
            <a:off x="3100492" y="1389901"/>
            <a:ext cx="3274888" cy="1317114"/>
          </a:xfrm>
          <a:prstGeom prst="rect">
            <a:avLst/>
          </a:prstGeom>
          <a:noFill/>
          <a:ln>
            <a:noFill/>
          </a:ln>
        </p:spPr>
      </p:pic>
      <p:sp>
        <p:nvSpPr>
          <p:cNvPr id="453" name="Google Shape;453;p75"/>
          <p:cNvSpPr/>
          <p:nvPr/>
        </p:nvSpPr>
        <p:spPr>
          <a:xfrm>
            <a:off x="2013837" y="6318155"/>
            <a:ext cx="46746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1" i="0" u="sng" strike="noStrike" cap="none">
                <a:solidFill>
                  <a:schemeClr val="dk1"/>
                </a:solidFill>
                <a:latin typeface="Arial"/>
                <a:ea typeface="Arial"/>
                <a:cs typeface="Arial"/>
                <a:sym typeface="Arial"/>
                <a:hlinkClick r:id="rId5"/>
              </a:rPr>
              <a:t>https://orcid.org/blog/2019/03/14/connected-research</a:t>
            </a:r>
            <a:endParaRPr sz="1400" b="1" i="0" u="none" strike="noStrike" cap="none">
              <a:solidFill>
                <a:schemeClr val="dk1"/>
              </a:solidFill>
              <a:latin typeface="Arial"/>
              <a:ea typeface="Arial"/>
              <a:cs typeface="Arial"/>
              <a:sym typeface="Arial"/>
            </a:endParaRPr>
          </a:p>
        </p:txBody>
      </p:sp>
      <p:sp>
        <p:nvSpPr>
          <p:cNvPr id="454" name="Google Shape;454;p75"/>
          <p:cNvSpPr txBox="1"/>
          <p:nvPr/>
        </p:nvSpPr>
        <p:spPr>
          <a:xfrm>
            <a:off x="111972" y="1009532"/>
            <a:ext cx="2820600" cy="33240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Coisas: Contribuições</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Assim como o nome de uma pessoa, o título de um periódico ou conjunto de dados não são confiáveis. Os PIDs para contribuições como trabalhos, são necessários para visibilidade e interoperabilidade, pois permitem conexões persistentes entre diferentes sistemas. A ORCID apoia o uso de muitos identificadores diferentes para contribuições, incluindo os DOIs.</a:t>
            </a:r>
            <a:endParaRPr/>
          </a:p>
        </p:txBody>
      </p:sp>
      <p:sp>
        <p:nvSpPr>
          <p:cNvPr id="455" name="Google Shape;455;p75"/>
          <p:cNvSpPr txBox="1"/>
          <p:nvPr/>
        </p:nvSpPr>
        <p:spPr>
          <a:xfrm>
            <a:off x="6678133" y="1659716"/>
            <a:ext cx="2366700" cy="2677800"/>
          </a:xfrm>
          <a:prstGeom prst="rect">
            <a:avLst/>
          </a:prstGeom>
          <a:solidFill>
            <a:schemeClr val="dk2"/>
          </a:solidFill>
          <a:ln w="50800"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1400" b="0" i="0" u="none" strike="noStrike" cap="none">
                <a:solidFill>
                  <a:schemeClr val="dk1"/>
                </a:solidFill>
                <a:latin typeface="Arial"/>
                <a:ea typeface="Arial"/>
                <a:cs typeface="Arial"/>
                <a:sym typeface="Arial"/>
              </a:rPr>
              <a:t>Identificadores para Coisas: Financiamento</a:t>
            </a:r>
            <a:endParaRPr/>
          </a:p>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pt-BR" sz="1400" b="0" i="0" u="none" strike="noStrike" cap="none">
                <a:solidFill>
                  <a:schemeClr val="lt1"/>
                </a:solidFill>
                <a:latin typeface="Arial"/>
                <a:ea typeface="Arial"/>
                <a:cs typeface="Arial"/>
                <a:sym typeface="Arial"/>
              </a:rPr>
              <a:t>Os PIDs para bolsas e outros financiamentos permite que os financiadores sejam associados aos seus bolsistas, e aos artigos, softwares, dados, e outros produtos da pesquisa que financiaram</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6"/>
          <p:cNvPicPr preferRelativeResize="0"/>
          <p:nvPr/>
        </p:nvPicPr>
        <p:blipFill rotWithShape="1">
          <a:blip r:embed="rId3">
            <a:alphaModFix/>
          </a:blip>
          <a:srcRect l="8270" r="8528"/>
          <a:stretch/>
        </p:blipFill>
        <p:spPr>
          <a:xfrm>
            <a:off x="118753" y="155688"/>
            <a:ext cx="4797630" cy="3690588"/>
          </a:xfrm>
          <a:prstGeom prst="rect">
            <a:avLst/>
          </a:prstGeom>
          <a:noFill/>
          <a:ln>
            <a:noFill/>
          </a:ln>
        </p:spPr>
      </p:pic>
      <p:pic>
        <p:nvPicPr>
          <p:cNvPr id="461" name="Google Shape;461;p76"/>
          <p:cNvPicPr preferRelativeResize="0"/>
          <p:nvPr/>
        </p:nvPicPr>
        <p:blipFill rotWithShape="1">
          <a:blip r:embed="rId4">
            <a:alphaModFix/>
          </a:blip>
          <a:srcRect l="8880" r="9118"/>
          <a:stretch/>
        </p:blipFill>
        <p:spPr>
          <a:xfrm>
            <a:off x="4513096" y="2870860"/>
            <a:ext cx="4512151" cy="2729532"/>
          </a:xfrm>
          <a:prstGeom prst="rect">
            <a:avLst/>
          </a:prstGeom>
          <a:noFill/>
          <a:ln>
            <a:noFill/>
          </a:ln>
        </p:spPr>
      </p:pic>
      <p:sp>
        <p:nvSpPr>
          <p:cNvPr id="462" name="Google Shape;462;p76"/>
          <p:cNvSpPr/>
          <p:nvPr/>
        </p:nvSpPr>
        <p:spPr>
          <a:xfrm>
            <a:off x="5234049" y="386523"/>
            <a:ext cx="3426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a:solidFill>
                  <a:srgbClr val="0070C0"/>
                </a:solidFill>
                <a:latin typeface="Calibri"/>
                <a:ea typeface="Calibri"/>
                <a:cs typeface="Calibri"/>
                <a:sym typeface="Calibri"/>
              </a:rPr>
              <a:t>Clicar no número do financiamento leva à página do projeto no Gateway Research do UKRI, que fornece muito mais informações sobre o projeto.</a:t>
            </a:r>
            <a:endParaRPr>
              <a:solidFill>
                <a:srgbClr val="0070C0"/>
              </a:solidFill>
              <a:latin typeface="Calibri"/>
              <a:ea typeface="Calibri"/>
              <a:cs typeface="Calibri"/>
              <a:sym typeface="Calibri"/>
            </a:endParaRPr>
          </a:p>
        </p:txBody>
      </p:sp>
      <p:sp>
        <p:nvSpPr>
          <p:cNvPr id="463" name="Google Shape;463;p76"/>
          <p:cNvSpPr/>
          <p:nvPr/>
        </p:nvSpPr>
        <p:spPr>
          <a:xfrm>
            <a:off x="1676402" y="4879262"/>
            <a:ext cx="2743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a:solidFill>
                  <a:srgbClr val="0070C0"/>
                </a:solidFill>
                <a:latin typeface="Calibri"/>
                <a:ea typeface="Calibri"/>
                <a:cs typeface="Calibri"/>
                <a:sym typeface="Calibri"/>
              </a:rPr>
              <a:t>Se você clicar na guia Pessoas, verá que Leo e seu ORCID iD estão associados ao financiamento.</a:t>
            </a:r>
            <a:endParaRPr>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solidFill>
                <a:srgbClr val="0070C0"/>
              </a:solidFill>
              <a:latin typeface="Calibri"/>
              <a:ea typeface="Calibri"/>
              <a:cs typeface="Calibri"/>
              <a:sym typeface="Calibri"/>
            </a:endParaRPr>
          </a:p>
        </p:txBody>
      </p:sp>
      <p:sp>
        <p:nvSpPr>
          <p:cNvPr id="464" name="Google Shape;464;p76"/>
          <p:cNvSpPr/>
          <p:nvPr/>
        </p:nvSpPr>
        <p:spPr>
          <a:xfrm>
            <a:off x="1045418" y="6264625"/>
            <a:ext cx="3095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sng" strike="noStrike" cap="none">
                <a:solidFill>
                  <a:schemeClr val="dk1"/>
                </a:solidFill>
                <a:latin typeface="Calibri"/>
                <a:ea typeface="Calibri"/>
                <a:cs typeface="Calibri"/>
                <a:sym typeface="Calibri"/>
                <a:hlinkClick r:id="rId5"/>
              </a:rPr>
              <a:t>https://orcid.org/0000-0001-7172-5234</a:t>
            </a: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7"/>
          <p:cNvPicPr preferRelativeResize="0"/>
          <p:nvPr/>
        </p:nvPicPr>
        <p:blipFill rotWithShape="1">
          <a:blip r:embed="rId3">
            <a:alphaModFix/>
          </a:blip>
          <a:srcRect/>
          <a:stretch/>
        </p:blipFill>
        <p:spPr>
          <a:xfrm>
            <a:off x="130629" y="348390"/>
            <a:ext cx="5985965" cy="2785801"/>
          </a:xfrm>
          <a:prstGeom prst="rect">
            <a:avLst/>
          </a:prstGeom>
          <a:noFill/>
          <a:ln>
            <a:noFill/>
          </a:ln>
        </p:spPr>
      </p:pic>
      <p:pic>
        <p:nvPicPr>
          <p:cNvPr id="470" name="Google Shape;470;p77"/>
          <p:cNvPicPr preferRelativeResize="0"/>
          <p:nvPr/>
        </p:nvPicPr>
        <p:blipFill rotWithShape="1">
          <a:blip r:embed="rId4">
            <a:alphaModFix/>
          </a:blip>
          <a:srcRect l="16383" r="9145"/>
          <a:stretch/>
        </p:blipFill>
        <p:spPr>
          <a:xfrm>
            <a:off x="4678879" y="3308311"/>
            <a:ext cx="4275114" cy="2769898"/>
          </a:xfrm>
          <a:prstGeom prst="rect">
            <a:avLst/>
          </a:prstGeom>
          <a:noFill/>
          <a:ln>
            <a:noFill/>
          </a:ln>
        </p:spPr>
      </p:pic>
      <p:sp>
        <p:nvSpPr>
          <p:cNvPr id="471" name="Google Shape;471;p77"/>
          <p:cNvSpPr/>
          <p:nvPr/>
        </p:nvSpPr>
        <p:spPr>
          <a:xfrm>
            <a:off x="190006" y="3308304"/>
            <a:ext cx="31827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accent6"/>
                </a:solidFill>
                <a:latin typeface="Calibri"/>
                <a:ea typeface="Calibri"/>
                <a:cs typeface="Calibri"/>
                <a:sym typeface="Calibri"/>
              </a:rPr>
              <a:t>Uma busca  no EuropePMC usando o número de financiamento ou ORCID iD retorna este documento de trabalho</a:t>
            </a:r>
            <a:endParaRPr sz="1200" b="1">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accent6"/>
              </a:solidFill>
              <a:latin typeface="Calibri"/>
              <a:ea typeface="Calibri"/>
              <a:cs typeface="Calibri"/>
              <a:sym typeface="Calibri"/>
            </a:endParaRPr>
          </a:p>
        </p:txBody>
      </p:sp>
      <p:sp>
        <p:nvSpPr>
          <p:cNvPr id="472" name="Google Shape;472;p77"/>
          <p:cNvSpPr/>
          <p:nvPr/>
        </p:nvSpPr>
        <p:spPr>
          <a:xfrm>
            <a:off x="1424560" y="4822662"/>
            <a:ext cx="28440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accent6"/>
                </a:solidFill>
                <a:latin typeface="Calibri"/>
                <a:ea typeface="Calibri"/>
                <a:cs typeface="Calibri"/>
                <a:sym typeface="Calibri"/>
              </a:rPr>
              <a:t>O registro do documento mostra os IDs ORCID dos co-autores, bem como três outras fontes de financiamento para o trabalho que levou à publicação deste documento.</a:t>
            </a:r>
            <a:endParaRPr sz="1400" b="0" i="0" u="none" strike="noStrike" cap="none">
              <a:solidFill>
                <a:srgbClr val="000000"/>
              </a:solidFill>
              <a:latin typeface="Arial"/>
              <a:ea typeface="Arial"/>
              <a:cs typeface="Arial"/>
              <a:sym typeface="Arial"/>
            </a:endParaRPr>
          </a:p>
        </p:txBody>
      </p:sp>
      <p:sp>
        <p:nvSpPr>
          <p:cNvPr id="473" name="Google Shape;473;p77"/>
          <p:cNvSpPr/>
          <p:nvPr/>
        </p:nvSpPr>
        <p:spPr>
          <a:xfrm>
            <a:off x="6816437" y="486889"/>
            <a:ext cx="19239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1">
                <a:solidFill>
                  <a:schemeClr val="dk1"/>
                </a:solidFill>
                <a:latin typeface="Calibri"/>
                <a:ea typeface="Calibri"/>
                <a:cs typeface="Calibri"/>
                <a:sym typeface="Calibri"/>
              </a:rPr>
              <a:t>O link para o artigo no site do editor usa um identificador de objeto digital para direcionar possíveis leitores ao artigo publicado.</a:t>
            </a: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78"/>
          <p:cNvPicPr preferRelativeResize="0"/>
          <p:nvPr/>
        </p:nvPicPr>
        <p:blipFill rotWithShape="1">
          <a:blip r:embed="rId3">
            <a:alphaModFix/>
          </a:blip>
          <a:srcRect/>
          <a:stretch/>
        </p:blipFill>
        <p:spPr>
          <a:xfrm>
            <a:off x="459650" y="1218413"/>
            <a:ext cx="5176696" cy="4421175"/>
          </a:xfrm>
          <a:prstGeom prst="rect">
            <a:avLst/>
          </a:prstGeom>
          <a:noFill/>
          <a:ln>
            <a:noFill/>
          </a:ln>
        </p:spPr>
      </p:pic>
      <p:sp>
        <p:nvSpPr>
          <p:cNvPr id="479" name="Google Shape;479;p78"/>
          <p:cNvSpPr txBox="1"/>
          <p:nvPr/>
        </p:nvSpPr>
        <p:spPr>
          <a:xfrm>
            <a:off x="5788275" y="1034300"/>
            <a:ext cx="3000000" cy="4949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pt-BR" sz="1800">
                <a:solidFill>
                  <a:srgbClr val="595959"/>
                </a:solidFill>
              </a:rPr>
              <a:t>Quando as contribuições à pesquisa são facilmente encontradas, localizadas centralmente e vinculadas aos indivíduos envolvidos via ORCID:</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Dados e produtos podem ser facilmente compartilhados e reutilizados</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Pesquisadores podem se encontrar e fazer conexões</a:t>
            </a:r>
            <a:endParaRPr sz="1800">
              <a:solidFill>
                <a:srgbClr val="595959"/>
              </a:solidFill>
            </a:endParaRPr>
          </a:p>
          <a:p>
            <a:pPr marL="180975" marR="0" lvl="0" indent="-205275" algn="l" rtl="0">
              <a:lnSpc>
                <a:spcPct val="115000"/>
              </a:lnSpc>
              <a:spcBef>
                <a:spcPts val="0"/>
              </a:spcBef>
              <a:spcAft>
                <a:spcPts val="0"/>
              </a:spcAft>
              <a:buClr>
                <a:srgbClr val="595959"/>
              </a:buClr>
              <a:buSzPts val="1800"/>
              <a:buChar char="●"/>
            </a:pPr>
            <a:r>
              <a:rPr lang="pt-BR" sz="1800">
                <a:solidFill>
                  <a:srgbClr val="595959"/>
                </a:solidFill>
              </a:rPr>
              <a:t>Pesquisadores podem ganhar reconhecimento por seu trabalho</a:t>
            </a:r>
            <a:endParaRPr sz="1800">
              <a:solidFill>
                <a:srgbClr val="595959"/>
              </a:solidFill>
            </a:endParaRPr>
          </a:p>
        </p:txBody>
      </p:sp>
      <p:sp>
        <p:nvSpPr>
          <p:cNvPr id="480" name="Google Shape;480;p78"/>
          <p:cNvSpPr txBox="1"/>
          <p:nvPr/>
        </p:nvSpPr>
        <p:spPr>
          <a:xfrm>
            <a:off x="421225" y="197450"/>
            <a:ext cx="4752000" cy="4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pt-BR" sz="2000" b="1" i="0" u="none" strike="noStrike" cap="none">
                <a:solidFill>
                  <a:schemeClr val="dk1"/>
                </a:solidFill>
                <a:latin typeface="Open Sans"/>
                <a:ea typeface="Open Sans"/>
                <a:cs typeface="Open Sans"/>
                <a:sym typeface="Open Sans"/>
              </a:rPr>
              <a:t>ORCID </a:t>
            </a:r>
            <a:r>
              <a:rPr lang="pt-BR" sz="2000" b="1">
                <a:solidFill>
                  <a:schemeClr val="dk1"/>
                </a:solidFill>
                <a:latin typeface="Open Sans"/>
                <a:ea typeface="Open Sans"/>
                <a:cs typeface="Open Sans"/>
                <a:sym typeface="Open Sans"/>
              </a:rPr>
              <a:t>E</a:t>
            </a:r>
            <a:r>
              <a:rPr lang="pt-BR" sz="2000" b="1" i="0" u="none" strike="noStrike" cap="none">
                <a:solidFill>
                  <a:schemeClr val="dk1"/>
                </a:solidFill>
                <a:latin typeface="Open Sans"/>
                <a:ea typeface="Open Sans"/>
                <a:cs typeface="Open Sans"/>
                <a:sym typeface="Open Sans"/>
              </a:rPr>
              <a:t> CI</a:t>
            </a:r>
            <a:r>
              <a:rPr lang="pt-BR" sz="2000" b="1">
                <a:solidFill>
                  <a:schemeClr val="dk1"/>
                </a:solidFill>
                <a:latin typeface="Open Sans"/>
                <a:ea typeface="Open Sans"/>
                <a:cs typeface="Open Sans"/>
                <a:sym typeface="Open Sans"/>
              </a:rPr>
              <a:t>Ê</a:t>
            </a:r>
            <a:r>
              <a:rPr lang="pt-BR" sz="2000" b="1" i="0" u="none" strike="noStrike" cap="none">
                <a:solidFill>
                  <a:schemeClr val="dk1"/>
                </a:solidFill>
                <a:latin typeface="Open Sans"/>
                <a:ea typeface="Open Sans"/>
                <a:cs typeface="Open Sans"/>
                <a:sym typeface="Open Sans"/>
              </a:rPr>
              <a:t>NCIA ABERTA</a:t>
            </a:r>
            <a:endParaRPr sz="2000" b="1"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79"/>
          <p:cNvPicPr preferRelativeResize="0"/>
          <p:nvPr/>
        </p:nvPicPr>
        <p:blipFill rotWithShape="1">
          <a:blip r:embed="rId3">
            <a:alphaModFix/>
          </a:blip>
          <a:srcRect/>
          <a:stretch/>
        </p:blipFill>
        <p:spPr>
          <a:xfrm>
            <a:off x="258067" y="0"/>
            <a:ext cx="8638284" cy="6229350"/>
          </a:xfrm>
          <a:prstGeom prst="rect">
            <a:avLst/>
          </a:prstGeom>
          <a:noFill/>
          <a:ln>
            <a:noFill/>
          </a:ln>
        </p:spPr>
      </p:pic>
      <p:sp>
        <p:nvSpPr>
          <p:cNvPr id="487" name="Google Shape;487;p79"/>
          <p:cNvSpPr/>
          <p:nvPr/>
        </p:nvSpPr>
        <p:spPr>
          <a:xfrm>
            <a:off x="6739525" y="2803750"/>
            <a:ext cx="1303200" cy="381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80"/>
          <p:cNvPicPr preferRelativeResize="0"/>
          <p:nvPr/>
        </p:nvPicPr>
        <p:blipFill rotWithShape="1">
          <a:blip r:embed="rId3">
            <a:alphaModFix/>
          </a:blip>
          <a:srcRect/>
          <a:stretch/>
        </p:blipFill>
        <p:spPr>
          <a:xfrm>
            <a:off x="152400" y="152400"/>
            <a:ext cx="4876800" cy="742950"/>
          </a:xfrm>
          <a:prstGeom prst="rect">
            <a:avLst/>
          </a:prstGeom>
          <a:noFill/>
          <a:ln>
            <a:noFill/>
          </a:ln>
        </p:spPr>
      </p:pic>
      <p:pic>
        <p:nvPicPr>
          <p:cNvPr id="494" name="Google Shape;494;p80"/>
          <p:cNvPicPr preferRelativeResize="0"/>
          <p:nvPr/>
        </p:nvPicPr>
        <p:blipFill rotWithShape="1">
          <a:blip r:embed="rId4">
            <a:alphaModFix/>
          </a:blip>
          <a:srcRect/>
          <a:stretch/>
        </p:blipFill>
        <p:spPr>
          <a:xfrm>
            <a:off x="456900" y="2075600"/>
            <a:ext cx="3276600" cy="3886200"/>
          </a:xfrm>
          <a:prstGeom prst="rect">
            <a:avLst/>
          </a:prstGeom>
          <a:noFill/>
          <a:ln>
            <a:noFill/>
          </a:ln>
        </p:spPr>
      </p:pic>
      <p:pic>
        <p:nvPicPr>
          <p:cNvPr id="495" name="Google Shape;495;p80"/>
          <p:cNvPicPr preferRelativeResize="0"/>
          <p:nvPr/>
        </p:nvPicPr>
        <p:blipFill rotWithShape="1">
          <a:blip r:embed="rId5">
            <a:alphaModFix/>
          </a:blip>
          <a:srcRect/>
          <a:stretch/>
        </p:blipFill>
        <p:spPr>
          <a:xfrm>
            <a:off x="4167850" y="1047750"/>
            <a:ext cx="4823749" cy="2493700"/>
          </a:xfrm>
          <a:prstGeom prst="rect">
            <a:avLst/>
          </a:prstGeom>
          <a:noFill/>
          <a:ln>
            <a:noFill/>
          </a:ln>
        </p:spPr>
      </p:pic>
      <p:cxnSp>
        <p:nvCxnSpPr>
          <p:cNvPr id="496" name="Google Shape;496;p80"/>
          <p:cNvCxnSpPr/>
          <p:nvPr/>
        </p:nvCxnSpPr>
        <p:spPr>
          <a:xfrm rot="10800000">
            <a:off x="3678934" y="4014825"/>
            <a:ext cx="939900" cy="0"/>
          </a:xfrm>
          <a:prstGeom prst="straightConnector1">
            <a:avLst/>
          </a:prstGeom>
          <a:noFill/>
          <a:ln w="28575" cap="flat" cmpd="sng">
            <a:solidFill>
              <a:srgbClr val="FF0000"/>
            </a:solidFill>
            <a:prstDash val="solid"/>
            <a:round/>
            <a:headEnd type="none" w="sm" len="sm"/>
            <a:tailEnd type="triangle" w="med" len="med"/>
          </a:ln>
        </p:spPr>
      </p:cxnSp>
      <p:cxnSp>
        <p:nvCxnSpPr>
          <p:cNvPr id="497" name="Google Shape;497;p80"/>
          <p:cNvCxnSpPr/>
          <p:nvPr/>
        </p:nvCxnSpPr>
        <p:spPr>
          <a:xfrm rot="10800000">
            <a:off x="7665600" y="3183850"/>
            <a:ext cx="868800" cy="357600"/>
          </a:xfrm>
          <a:prstGeom prst="straightConnector1">
            <a:avLst/>
          </a:prstGeom>
          <a:noFill/>
          <a:ln w="28575" cap="flat" cmpd="sng">
            <a:solidFill>
              <a:srgbClr val="FF0000"/>
            </a:solidFill>
            <a:prstDash val="solid"/>
            <a:round/>
            <a:headEnd type="none" w="sm" len="sm"/>
            <a:tailEnd type="triangle" w="med" len="med"/>
          </a:ln>
        </p:spPr>
      </p:cxnSp>
      <p:sp>
        <p:nvSpPr>
          <p:cNvPr id="498" name="Google Shape;498;p80"/>
          <p:cNvSpPr txBox="1"/>
          <p:nvPr/>
        </p:nvSpPr>
        <p:spPr>
          <a:xfrm>
            <a:off x="3858663" y="3561237"/>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1er Control</a:t>
            </a:r>
            <a:endParaRPr sz="1100" b="1" i="0" u="none" strike="noStrike" cap="none">
              <a:solidFill>
                <a:srgbClr val="0123BF"/>
              </a:solidFill>
              <a:latin typeface="Open Sans"/>
              <a:ea typeface="Open Sans"/>
              <a:cs typeface="Open Sans"/>
              <a:sym typeface="Open Sans"/>
            </a:endParaRPr>
          </a:p>
        </p:txBody>
      </p:sp>
      <p:sp>
        <p:nvSpPr>
          <p:cNvPr id="499" name="Google Shape;499;p80"/>
          <p:cNvSpPr txBox="1"/>
          <p:nvPr/>
        </p:nvSpPr>
        <p:spPr>
          <a:xfrm>
            <a:off x="7963700" y="3541450"/>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2ndo</a:t>
            </a:r>
            <a:endParaRPr sz="1100" b="1" i="0" u="none" strike="noStrike" cap="none">
              <a:solidFill>
                <a:srgbClr val="0123BF"/>
              </a:solidFill>
              <a:latin typeface="Open Sans"/>
              <a:ea typeface="Open Sans"/>
              <a:cs typeface="Open Sans"/>
              <a:sym typeface="Open Sans"/>
            </a:endParaRPr>
          </a:p>
          <a:p>
            <a:pPr marL="0" marR="0" lvl="0" indent="0" algn="ctr" rtl="0">
              <a:lnSpc>
                <a:spcPct val="100000"/>
              </a:lnSpc>
              <a:spcBef>
                <a:spcPts val="0"/>
              </a:spcBef>
              <a:spcAft>
                <a:spcPts val="0"/>
              </a:spcAft>
              <a:buClr>
                <a:srgbClr val="0123BF"/>
              </a:buClr>
              <a:buSzPts val="1100"/>
              <a:buFont typeface="Open Sans"/>
              <a:buNone/>
            </a:pPr>
            <a:r>
              <a:rPr lang="pt-BR" sz="1100" b="1" i="0" u="none" strike="noStrike" cap="none">
                <a:solidFill>
                  <a:srgbClr val="0123BF"/>
                </a:solidFill>
                <a:latin typeface="Open Sans"/>
                <a:ea typeface="Open Sans"/>
                <a:cs typeface="Open Sans"/>
                <a:sym typeface="Open Sans"/>
              </a:rPr>
              <a:t> Control</a:t>
            </a:r>
            <a:endParaRPr sz="1100" b="1" i="0" u="none" strike="noStrike" cap="none">
              <a:solidFill>
                <a:srgbClr val="0123BF"/>
              </a:solidFill>
              <a:latin typeface="Open Sans"/>
              <a:ea typeface="Open Sans"/>
              <a:cs typeface="Open Sans"/>
              <a:sym typeface="Open Sans"/>
            </a:endParaRPr>
          </a:p>
        </p:txBody>
      </p:sp>
      <p:sp>
        <p:nvSpPr>
          <p:cNvPr id="500" name="Google Shape;500;p80"/>
          <p:cNvSpPr txBox="1"/>
          <p:nvPr/>
        </p:nvSpPr>
        <p:spPr>
          <a:xfrm>
            <a:off x="456899" y="1156885"/>
            <a:ext cx="3121500" cy="1077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Calibri"/>
              <a:buAutoNum type="arabicParenR"/>
            </a:pPr>
            <a:r>
              <a:rPr lang="pt-BR" sz="3200" b="0" i="0" u="none" strike="noStrike" cap="none">
                <a:solidFill>
                  <a:schemeClr val="dk1"/>
                </a:solidFill>
                <a:latin typeface="Calibri"/>
                <a:ea typeface="Calibri"/>
                <a:cs typeface="Calibri"/>
                <a:sym typeface="Calibri"/>
              </a:rPr>
              <a:t> Auto-registro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501" name="Google Shape;501;p80"/>
          <p:cNvSpPr txBox="1"/>
          <p:nvPr/>
        </p:nvSpPr>
        <p:spPr>
          <a:xfrm>
            <a:off x="1295056" y="1609576"/>
            <a:ext cx="2137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0070C0"/>
                </a:solidFill>
                <a:latin typeface="Calibri"/>
                <a:ea typeface="Calibri"/>
                <a:cs typeface="Calibri"/>
                <a:sym typeface="Calibri"/>
              </a:rPr>
              <a:t>orcid.org/register</a:t>
            </a:r>
            <a:endParaRPr sz="1600" b="1" i="0" u="none" strike="noStrike" cap="none">
              <a:solidFill>
                <a:srgbClr val="0070C0"/>
              </a:solidFill>
              <a:latin typeface="Calibri"/>
              <a:ea typeface="Calibri"/>
              <a:cs typeface="Calibri"/>
              <a:sym typeface="Calibri"/>
            </a:endParaRPr>
          </a:p>
        </p:txBody>
      </p:sp>
      <p:pic>
        <p:nvPicPr>
          <p:cNvPr id="502" name="Google Shape;502;p80"/>
          <p:cNvPicPr preferRelativeResize="0"/>
          <p:nvPr/>
        </p:nvPicPr>
        <p:blipFill rotWithShape="1">
          <a:blip r:embed="rId6">
            <a:alphaModFix/>
          </a:blip>
          <a:srcRect/>
          <a:stretch/>
        </p:blipFill>
        <p:spPr>
          <a:xfrm>
            <a:off x="3653266" y="4958325"/>
            <a:ext cx="1175393" cy="535006"/>
          </a:xfrm>
          <a:prstGeom prst="rect">
            <a:avLst/>
          </a:prstGeom>
          <a:noFill/>
          <a:ln>
            <a:noFill/>
          </a:ln>
        </p:spPr>
      </p:pic>
      <p:pic>
        <p:nvPicPr>
          <p:cNvPr id="503" name="Google Shape;503;p80"/>
          <p:cNvPicPr preferRelativeResize="0"/>
          <p:nvPr/>
        </p:nvPicPr>
        <p:blipFill rotWithShape="1">
          <a:blip r:embed="rId7">
            <a:alphaModFix/>
          </a:blip>
          <a:srcRect/>
          <a:stretch/>
        </p:blipFill>
        <p:spPr>
          <a:xfrm>
            <a:off x="3733500" y="4246420"/>
            <a:ext cx="434350" cy="427490"/>
          </a:xfrm>
          <a:prstGeom prst="rect">
            <a:avLst/>
          </a:prstGeom>
          <a:noFill/>
          <a:ln>
            <a:noFill/>
          </a:ln>
        </p:spPr>
      </p:pic>
      <p:sp>
        <p:nvSpPr>
          <p:cNvPr id="504" name="Google Shape;504;p80"/>
          <p:cNvSpPr txBox="1"/>
          <p:nvPr/>
        </p:nvSpPr>
        <p:spPr>
          <a:xfrm>
            <a:off x="4031425" y="4173770"/>
            <a:ext cx="939900" cy="35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666666"/>
              </a:buClr>
              <a:buSzPts val="1100"/>
              <a:buFont typeface="Open Sans"/>
              <a:buNone/>
            </a:pPr>
            <a:r>
              <a:rPr lang="pt-BR" sz="1100" b="1" i="0" u="none" strike="noStrike" cap="none">
                <a:solidFill>
                  <a:srgbClr val="666666"/>
                </a:solidFill>
                <a:latin typeface="Open Sans"/>
                <a:ea typeface="Open Sans"/>
                <a:cs typeface="Open Sans"/>
                <a:sym typeface="Open Sans"/>
              </a:rPr>
              <a:t>Agrégarlo SIEMPRE</a:t>
            </a:r>
            <a:endParaRPr sz="1100" b="1" i="0" u="none" strike="noStrike" cap="none">
              <a:solidFill>
                <a:srgbClr val="666666"/>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1"/>
          <p:cNvSpPr txBox="1"/>
          <p:nvPr/>
        </p:nvSpPr>
        <p:spPr>
          <a:xfrm>
            <a:off x="282111" y="292815"/>
            <a:ext cx="5150100" cy="2131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rgbClr val="A6CE38"/>
              </a:buClr>
              <a:buSzPts val="3200"/>
              <a:buFont typeface="Calibri"/>
              <a:buNone/>
            </a:pPr>
            <a:r>
              <a:rPr lang="pt-BR" sz="3200" b="0" i="0" u="none" strike="noStrike" cap="none">
                <a:solidFill>
                  <a:srgbClr val="A6CE38"/>
                </a:solidFill>
                <a:latin typeface="Calibri"/>
                <a:ea typeface="Calibri"/>
                <a:cs typeface="Calibri"/>
                <a:sym typeface="Calibri"/>
              </a:rPr>
              <a:t>2) </a:t>
            </a:r>
            <a:r>
              <a:rPr lang="pt-BR" sz="3200" b="0" i="0" u="none" strike="noStrike" cap="none">
                <a:solidFill>
                  <a:schemeClr val="dk1"/>
                </a:solidFill>
                <a:latin typeface="Calibri"/>
                <a:ea typeface="Calibri"/>
                <a:cs typeface="Calibri"/>
                <a:sym typeface="Calibri"/>
              </a:rPr>
              <a:t>Co</a:t>
            </a:r>
            <a:r>
              <a:rPr lang="pt-BR" sz="3200">
                <a:solidFill>
                  <a:schemeClr val="dk1"/>
                </a:solidFill>
                <a:latin typeface="Calibri"/>
                <a:ea typeface="Calibri"/>
                <a:cs typeface="Calibri"/>
                <a:sym typeface="Calibri"/>
              </a:rPr>
              <a:t>m</a:t>
            </a:r>
            <a:r>
              <a:rPr lang="pt-BR" sz="3200" b="0" i="0" u="none" strike="noStrike" cap="none">
                <a:solidFill>
                  <a:schemeClr val="dk1"/>
                </a:solidFill>
                <a:latin typeface="Calibri"/>
                <a:ea typeface="Calibri"/>
                <a:cs typeface="Calibri"/>
                <a:sym typeface="Calibri"/>
              </a:rPr>
              <a:t> outro sistema</a:t>
            </a:r>
            <a:endParaRPr sz="3200" b="0" i="0" u="none" strike="noStrike" cap="none">
              <a:solidFill>
                <a:schemeClr val="dk1"/>
              </a:solidFill>
              <a:latin typeface="Calibri"/>
              <a:ea typeface="Calibri"/>
              <a:cs typeface="Calibri"/>
              <a:sym typeface="Calibri"/>
            </a:endParaRPr>
          </a:p>
          <a:p>
            <a:pPr marL="457200" marR="0" lvl="0" indent="-400050" algn="l" rtl="0">
              <a:lnSpc>
                <a:spcPct val="115000"/>
              </a:lnSpc>
              <a:spcBef>
                <a:spcPts val="800"/>
              </a:spcBef>
              <a:spcAft>
                <a:spcPts val="0"/>
              </a:spcAft>
              <a:buClr>
                <a:srgbClr val="7B7E83"/>
              </a:buClr>
              <a:buSzPts val="2700"/>
              <a:buFont typeface="Open Sans"/>
              <a:buChar char="●"/>
            </a:pPr>
            <a:r>
              <a:rPr lang="pt-BR" sz="2800" b="0" i="0" u="none" strike="noStrike" cap="none">
                <a:solidFill>
                  <a:srgbClr val="7B7E83"/>
                </a:solidFill>
                <a:latin typeface="Calibri"/>
                <a:ea typeface="Calibri"/>
                <a:cs typeface="Calibri"/>
                <a:sym typeface="Calibri"/>
              </a:rPr>
              <a:t>Proporcionar u</a:t>
            </a:r>
            <a:r>
              <a:rPr lang="pt-BR" sz="2800">
                <a:solidFill>
                  <a:srgbClr val="7B7E83"/>
                </a:solidFill>
                <a:latin typeface="Calibri"/>
                <a:ea typeface="Calibri"/>
                <a:cs typeface="Calibri"/>
                <a:sym typeface="Calibri"/>
              </a:rPr>
              <a:t>m</a:t>
            </a:r>
            <a:r>
              <a:rPr lang="pt-BR" sz="2800" b="0" i="0" u="none" strike="noStrike" cap="none">
                <a:solidFill>
                  <a:srgbClr val="7B7E83"/>
                </a:solidFill>
                <a:latin typeface="Calibri"/>
                <a:ea typeface="Calibri"/>
                <a:cs typeface="Calibri"/>
                <a:sym typeface="Calibri"/>
              </a:rPr>
              <a:t> iD autenticado</a:t>
            </a:r>
            <a:endParaRPr sz="2800" b="0" i="0" u="none" strike="noStrike" cap="none">
              <a:solidFill>
                <a:srgbClr val="7B7E83"/>
              </a:solidFill>
              <a:latin typeface="Calibri"/>
              <a:ea typeface="Calibri"/>
              <a:cs typeface="Calibri"/>
              <a:sym typeface="Calibri"/>
            </a:endParaRPr>
          </a:p>
          <a:p>
            <a:pPr marL="457200" marR="0" lvl="0" indent="-400050" algn="l" rtl="0">
              <a:lnSpc>
                <a:spcPct val="115000"/>
              </a:lnSpc>
              <a:spcBef>
                <a:spcPts val="0"/>
              </a:spcBef>
              <a:spcAft>
                <a:spcPts val="0"/>
              </a:spcAft>
              <a:buClr>
                <a:srgbClr val="7B7E83"/>
              </a:buClr>
              <a:buSzPts val="2700"/>
              <a:buFont typeface="Open Sans"/>
              <a:buChar char="●"/>
            </a:pPr>
            <a:r>
              <a:rPr lang="pt-BR" sz="2800" b="0" i="0" u="none" strike="noStrike" cap="none">
                <a:solidFill>
                  <a:srgbClr val="7B7E83"/>
                </a:solidFill>
                <a:latin typeface="Calibri"/>
                <a:ea typeface="Calibri"/>
                <a:cs typeface="Calibri"/>
                <a:sym typeface="Calibri"/>
              </a:rPr>
              <a:t>Dar </a:t>
            </a:r>
            <a:r>
              <a:rPr lang="pt-BR" sz="2800">
                <a:solidFill>
                  <a:srgbClr val="7B7E83"/>
                </a:solidFill>
                <a:latin typeface="Calibri"/>
                <a:ea typeface="Calibri"/>
                <a:cs typeface="Calibri"/>
                <a:sym typeface="Calibri"/>
              </a:rPr>
              <a:t>permissão</a:t>
            </a:r>
            <a:r>
              <a:rPr lang="pt-BR" sz="2800" b="0" i="0" u="none" strike="noStrike" cap="none">
                <a:solidFill>
                  <a:srgbClr val="7B7E83"/>
                </a:solidFill>
                <a:latin typeface="Calibri"/>
                <a:ea typeface="Calibri"/>
                <a:cs typeface="Calibri"/>
                <a:sym typeface="Calibri"/>
              </a:rPr>
              <a:t> para leer/</a:t>
            </a:r>
            <a:r>
              <a:rPr lang="pt-BR" sz="2800">
                <a:solidFill>
                  <a:srgbClr val="7B7E83"/>
                </a:solidFill>
                <a:latin typeface="Calibri"/>
                <a:ea typeface="Calibri"/>
                <a:cs typeface="Calibri"/>
                <a:sym typeface="Calibri"/>
              </a:rPr>
              <a:t>escrever</a:t>
            </a:r>
            <a:r>
              <a:rPr lang="pt-BR" sz="2800" b="0" i="0" u="none" strike="noStrike" cap="none">
                <a:solidFill>
                  <a:srgbClr val="7B7E83"/>
                </a:solidFill>
                <a:latin typeface="Calibri"/>
                <a:ea typeface="Calibri"/>
                <a:cs typeface="Calibri"/>
                <a:sym typeface="Calibri"/>
              </a:rPr>
              <a:t> </a:t>
            </a:r>
            <a:r>
              <a:rPr lang="pt-BR" sz="2800">
                <a:solidFill>
                  <a:srgbClr val="7B7E83"/>
                </a:solidFill>
                <a:latin typeface="Calibri"/>
                <a:ea typeface="Calibri"/>
                <a:cs typeface="Calibri"/>
                <a:sym typeface="Calibri"/>
              </a:rPr>
              <a:t>no</a:t>
            </a:r>
            <a:r>
              <a:rPr lang="pt-BR" sz="2800" b="0" i="0" u="none" strike="noStrike" cap="none">
                <a:solidFill>
                  <a:srgbClr val="7B7E83"/>
                </a:solidFill>
                <a:latin typeface="Calibri"/>
                <a:ea typeface="Calibri"/>
                <a:cs typeface="Calibri"/>
                <a:sym typeface="Calibri"/>
              </a:rPr>
              <a:t> registro ORCID (</a:t>
            </a:r>
            <a:r>
              <a:rPr lang="pt-BR" sz="2800">
                <a:solidFill>
                  <a:srgbClr val="7B7E83"/>
                </a:solidFill>
                <a:latin typeface="Calibri"/>
                <a:ea typeface="Calibri"/>
                <a:cs typeface="Calibri"/>
                <a:sym typeface="Calibri"/>
              </a:rPr>
              <a:t>Organização de Confiança</a:t>
            </a:r>
            <a:r>
              <a:rPr lang="pt-BR" sz="2800" b="0" i="0" u="none" strike="noStrike" cap="none">
                <a:solidFill>
                  <a:srgbClr val="7B7E83"/>
                </a:solidFill>
                <a:latin typeface="Calibri"/>
                <a:ea typeface="Calibri"/>
                <a:cs typeface="Calibri"/>
                <a:sym typeface="Calibri"/>
              </a:rPr>
              <a:t> e</a:t>
            </a:r>
            <a:r>
              <a:rPr lang="pt-BR" sz="2800">
                <a:solidFill>
                  <a:srgbClr val="7B7E83"/>
                </a:solidFill>
                <a:latin typeface="Calibri"/>
                <a:ea typeface="Calibri"/>
                <a:cs typeface="Calibri"/>
                <a:sym typeface="Calibri"/>
              </a:rPr>
              <a:t>x.</a:t>
            </a:r>
            <a:r>
              <a:rPr lang="pt-BR" sz="2800" b="0" i="0" u="none" strike="noStrike" cap="none">
                <a:solidFill>
                  <a:srgbClr val="7B7E83"/>
                </a:solidFill>
                <a:latin typeface="Calibri"/>
                <a:ea typeface="Calibri"/>
                <a:cs typeface="Calibri"/>
                <a:sym typeface="Calibri"/>
              </a:rPr>
              <a:t> </a:t>
            </a:r>
            <a:r>
              <a:rPr lang="pt-BR" sz="2800">
                <a:solidFill>
                  <a:srgbClr val="7B7E83"/>
                </a:solidFill>
                <a:latin typeface="Calibri"/>
                <a:ea typeface="Calibri"/>
                <a:cs typeface="Calibri"/>
                <a:sym typeface="Calibri"/>
              </a:rPr>
              <a:t>q</a:t>
            </a:r>
            <a:r>
              <a:rPr lang="pt-BR" sz="2800" b="0" i="0" u="none" strike="noStrike" cap="none">
                <a:solidFill>
                  <a:srgbClr val="7B7E83"/>
                </a:solidFill>
                <a:latin typeface="Calibri"/>
                <a:ea typeface="Calibri"/>
                <a:cs typeface="Calibri"/>
                <a:sym typeface="Calibri"/>
              </a:rPr>
              <a:t>uando </a:t>
            </a:r>
            <a:r>
              <a:rPr lang="pt-BR" sz="2800">
                <a:solidFill>
                  <a:srgbClr val="7B7E83"/>
                </a:solidFill>
                <a:latin typeface="Calibri"/>
                <a:ea typeface="Calibri"/>
                <a:cs typeface="Calibri"/>
                <a:sym typeface="Calibri"/>
              </a:rPr>
              <a:t>vinculam</a:t>
            </a:r>
            <a:r>
              <a:rPr lang="pt-BR" sz="2800" b="0" i="0" u="none" strike="noStrike" cap="none">
                <a:solidFill>
                  <a:srgbClr val="7B7E83"/>
                </a:solidFill>
                <a:latin typeface="Calibri"/>
                <a:ea typeface="Calibri"/>
                <a:cs typeface="Calibri"/>
                <a:sym typeface="Calibri"/>
              </a:rPr>
              <a:t> sua afilia</a:t>
            </a:r>
            <a:r>
              <a:rPr lang="pt-BR" sz="2800">
                <a:solidFill>
                  <a:srgbClr val="7B7E83"/>
                </a:solidFill>
                <a:latin typeface="Calibri"/>
                <a:ea typeface="Calibri"/>
                <a:cs typeface="Calibri"/>
                <a:sym typeface="Calibri"/>
              </a:rPr>
              <a:t>ção</a:t>
            </a:r>
            <a:r>
              <a:rPr lang="pt-BR" sz="2800" b="0" i="0" u="none" strike="noStrike" cap="none">
                <a:solidFill>
                  <a:srgbClr val="7B7E83"/>
                </a:solidFill>
                <a:latin typeface="Calibri"/>
                <a:ea typeface="Calibri"/>
                <a:cs typeface="Calibri"/>
                <a:sym typeface="Calibri"/>
              </a:rPr>
              <a:t>, financiamento </a:t>
            </a:r>
            <a:r>
              <a:rPr lang="pt-BR" sz="2800">
                <a:solidFill>
                  <a:srgbClr val="7B7E83"/>
                </a:solidFill>
                <a:latin typeface="Calibri"/>
                <a:ea typeface="Calibri"/>
                <a:cs typeface="Calibri"/>
                <a:sym typeface="Calibri"/>
              </a:rPr>
              <a:t>e</a:t>
            </a:r>
            <a:r>
              <a:rPr lang="pt-BR" sz="2800" b="0" i="0" u="none" strike="noStrike" cap="none">
                <a:solidFill>
                  <a:srgbClr val="7B7E83"/>
                </a:solidFill>
                <a:latin typeface="Calibri"/>
                <a:ea typeface="Calibri"/>
                <a:cs typeface="Calibri"/>
                <a:sym typeface="Calibri"/>
              </a:rPr>
              <a:t>/ou obras)</a:t>
            </a:r>
            <a:endParaRPr sz="2800" b="0" i="0" u="none" strike="noStrike" cap="none">
              <a:solidFill>
                <a:srgbClr val="7B7E83"/>
              </a:solidFill>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pic>
        <p:nvPicPr>
          <p:cNvPr id="511" name="Google Shape;511;p81"/>
          <p:cNvPicPr preferRelativeResize="0"/>
          <p:nvPr/>
        </p:nvPicPr>
        <p:blipFill rotWithShape="1">
          <a:blip r:embed="rId3">
            <a:alphaModFix/>
          </a:blip>
          <a:srcRect/>
          <a:stretch/>
        </p:blipFill>
        <p:spPr>
          <a:xfrm>
            <a:off x="5521125" y="1761435"/>
            <a:ext cx="3340763" cy="3335130"/>
          </a:xfrm>
          <a:prstGeom prst="rect">
            <a:avLst/>
          </a:prstGeom>
          <a:noFill/>
          <a:ln>
            <a:noFill/>
          </a:ln>
        </p:spPr>
      </p:pic>
      <p:pic>
        <p:nvPicPr>
          <p:cNvPr id="512" name="Google Shape;512;p81"/>
          <p:cNvPicPr preferRelativeResize="0"/>
          <p:nvPr/>
        </p:nvPicPr>
        <p:blipFill rotWithShape="1">
          <a:blip r:embed="rId4">
            <a:alphaModFix/>
          </a:blip>
          <a:srcRect/>
          <a:stretch/>
        </p:blipFill>
        <p:spPr>
          <a:xfrm>
            <a:off x="5139160" y="685465"/>
            <a:ext cx="3479800" cy="673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64"/>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pt-BR"/>
              <a:t>2</a:t>
            </a:fld>
            <a:endParaRPr/>
          </a:p>
        </p:txBody>
      </p:sp>
      <p:sp>
        <p:nvSpPr>
          <p:cNvPr id="315" name="Google Shape;315;p64"/>
          <p:cNvSpPr txBox="1"/>
          <p:nvPr/>
        </p:nvSpPr>
        <p:spPr>
          <a:xfrm>
            <a:off x="2055925" y="1371600"/>
            <a:ext cx="4820400" cy="2781600"/>
          </a:xfrm>
          <a:prstGeom prst="rect">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O</a:t>
            </a:r>
            <a:r>
              <a:rPr lang="pt-BR" sz="3200" b="0" i="0" u="none" strike="noStrike" cap="none">
                <a:solidFill>
                  <a:schemeClr val="lt1"/>
                </a:solidFill>
                <a:latin typeface="Open Sans"/>
                <a:ea typeface="Open Sans"/>
                <a:cs typeface="Open Sans"/>
                <a:sym typeface="Open Sans"/>
              </a:rPr>
              <a:t>pen</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R</a:t>
            </a:r>
            <a:r>
              <a:rPr lang="pt-BR" sz="3200" b="0" i="0" u="none" strike="noStrike" cap="none">
                <a:solidFill>
                  <a:schemeClr val="lt1"/>
                </a:solidFill>
                <a:latin typeface="Open Sans"/>
                <a:ea typeface="Open Sans"/>
                <a:cs typeface="Open Sans"/>
                <a:sym typeface="Open Sans"/>
              </a:rPr>
              <a:t>esearcher and </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C</a:t>
            </a:r>
            <a:r>
              <a:rPr lang="pt-BR" sz="3200" b="0" i="0" u="none" strike="noStrike" cap="none">
                <a:solidFill>
                  <a:schemeClr val="lt1"/>
                </a:solidFill>
                <a:latin typeface="Open Sans"/>
                <a:ea typeface="Open Sans"/>
                <a:cs typeface="Open Sans"/>
                <a:sym typeface="Open Sans"/>
              </a:rPr>
              <a:t>ontributor </a:t>
            </a:r>
            <a:endParaRPr sz="3200" b="0" i="0" u="none" strike="noStrike" cap="none">
              <a:solidFill>
                <a:schemeClr val="lt1"/>
              </a:solidFill>
              <a:latin typeface="Open Sans"/>
              <a:ea typeface="Open Sans"/>
              <a:cs typeface="Open Sans"/>
              <a:sym typeface="Open Sans"/>
            </a:endParaRPr>
          </a:p>
          <a:p>
            <a:pPr marL="0" marR="0" lvl="0" indent="0" algn="l" rtl="0">
              <a:lnSpc>
                <a:spcPct val="90000"/>
              </a:lnSpc>
              <a:spcBef>
                <a:spcPts val="1000"/>
              </a:spcBef>
              <a:spcAft>
                <a:spcPts val="0"/>
              </a:spcAft>
              <a:buClr>
                <a:schemeClr val="dk1"/>
              </a:buClr>
              <a:buSzPts val="6000"/>
              <a:buFont typeface="Arial"/>
              <a:buNone/>
            </a:pPr>
            <a:r>
              <a:rPr lang="pt-BR" sz="3200" b="1" i="0" u="none" strike="noStrike" cap="none">
                <a:solidFill>
                  <a:schemeClr val="dk1"/>
                </a:solidFill>
                <a:latin typeface="Open Sans"/>
                <a:ea typeface="Open Sans"/>
                <a:cs typeface="Open Sans"/>
                <a:sym typeface="Open Sans"/>
              </a:rPr>
              <a:t>ID</a:t>
            </a:r>
            <a:r>
              <a:rPr lang="pt-BR" sz="3200" b="0" i="0" u="none" strike="noStrike" cap="none">
                <a:solidFill>
                  <a:schemeClr val="lt1"/>
                </a:solidFill>
                <a:latin typeface="Open Sans"/>
                <a:ea typeface="Open Sans"/>
                <a:cs typeface="Open Sans"/>
                <a:sym typeface="Open Sans"/>
              </a:rPr>
              <a:t>entifier</a:t>
            </a:r>
            <a:endParaRPr sz="3200" b="0" i="0" u="none" strike="noStrike" cap="none">
              <a:solidFill>
                <a:schemeClr val="lt1"/>
              </a:solidFill>
              <a:latin typeface="Open Sans"/>
              <a:ea typeface="Open Sans"/>
              <a:cs typeface="Open Sans"/>
              <a:sym typeface="Open Sans"/>
            </a:endParaRPr>
          </a:p>
          <a:p>
            <a:pPr marL="25400" marR="0" lvl="0" indent="0" algn="l" rtl="0">
              <a:lnSpc>
                <a:spcPct val="100000"/>
              </a:lnSpc>
              <a:spcBef>
                <a:spcPts val="0"/>
              </a:spcBef>
              <a:spcAft>
                <a:spcPts val="0"/>
              </a:spcAft>
              <a:buClr>
                <a:schemeClr val="dk2"/>
              </a:buClr>
              <a:buSzPts val="6000"/>
              <a:buFont typeface="Arial"/>
              <a:buNone/>
            </a:pPr>
            <a:endParaRPr sz="3200" b="0" i="0" u="none" strike="noStrike" cap="none">
              <a:solidFill>
                <a:schemeClr val="dk2"/>
              </a:solidFill>
              <a:latin typeface="Arial"/>
              <a:ea typeface="Arial"/>
              <a:cs typeface="Arial"/>
              <a:sym typeface="Arial"/>
            </a:endParaRPr>
          </a:p>
        </p:txBody>
      </p:sp>
      <p:sp>
        <p:nvSpPr>
          <p:cNvPr id="316" name="Google Shape;316;p64"/>
          <p:cNvSpPr txBox="1"/>
          <p:nvPr/>
        </p:nvSpPr>
        <p:spPr>
          <a:xfrm>
            <a:off x="1133850" y="6271650"/>
            <a:ext cx="6876300" cy="29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sng" strike="noStrike" cap="none">
                <a:solidFill>
                  <a:schemeClr val="hlink"/>
                </a:solidFill>
                <a:latin typeface="Arial"/>
                <a:ea typeface="Arial"/>
                <a:cs typeface="Arial"/>
                <a:sym typeface="Arial"/>
                <a:hlinkClick r:id="rId3"/>
              </a:rPr>
              <a:t>https://orcid.org/blog/2013/01/07/how-should-orcid-be-pronounced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102"/>
          <p:cNvPicPr preferRelativeResize="0"/>
          <p:nvPr/>
        </p:nvPicPr>
        <p:blipFill rotWithShape="1">
          <a:blip r:embed="rId3">
            <a:alphaModFix/>
          </a:blip>
          <a:srcRect/>
          <a:stretch/>
        </p:blipFill>
        <p:spPr>
          <a:xfrm>
            <a:off x="22578" y="-2"/>
            <a:ext cx="9144000" cy="6847367"/>
          </a:xfrm>
          <a:prstGeom prst="rect">
            <a:avLst/>
          </a:prstGeom>
          <a:noFill/>
          <a:ln>
            <a:noFill/>
          </a:ln>
        </p:spPr>
      </p:pic>
      <p:sp>
        <p:nvSpPr>
          <p:cNvPr id="705" name="Google Shape;705;p102"/>
          <p:cNvSpPr/>
          <p:nvPr/>
        </p:nvSpPr>
        <p:spPr>
          <a:xfrm>
            <a:off x="1562987" y="51508"/>
            <a:ext cx="7495954"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800" b="1" i="0" u="none" strike="noStrike" cap="none">
                <a:solidFill>
                  <a:srgbClr val="FF0000"/>
                </a:solidFill>
                <a:latin typeface="Open Sans"/>
                <a:ea typeface="Open Sans"/>
                <a:cs typeface="Open Sans"/>
                <a:sym typeface="Open Sans"/>
              </a:rPr>
              <a:t>O Autor USP cria ou associa seu ORCID em: </a:t>
            </a:r>
            <a:r>
              <a:rPr lang="pt-BR" sz="2800" b="0" i="0" u="sng" strike="noStrike" cap="none">
                <a:solidFill>
                  <a:schemeClr val="hlink"/>
                </a:solidFill>
                <a:latin typeface="Open Sans"/>
                <a:ea typeface="Open Sans"/>
                <a:cs typeface="Open Sans"/>
                <a:sym typeface="Open Sans"/>
                <a:hlinkClick r:id="rId4"/>
              </a:rPr>
              <a:t>http://www.usp.br/orcid</a:t>
            </a:r>
            <a:endParaRPr sz="2800" b="0" i="0" u="none" strike="noStrike" cap="none">
              <a:solidFill>
                <a:schemeClr val="dk1"/>
              </a:solidFill>
              <a:latin typeface="Calibri"/>
              <a:ea typeface="Calibri"/>
              <a:cs typeface="Calibri"/>
              <a:sym typeface="Calibri"/>
            </a:endParaRPr>
          </a:p>
        </p:txBody>
      </p:sp>
      <p:sp>
        <p:nvSpPr>
          <p:cNvPr id="706" name="Google Shape;706;p102"/>
          <p:cNvSpPr/>
          <p:nvPr/>
        </p:nvSpPr>
        <p:spPr>
          <a:xfrm rot="9023420">
            <a:off x="2946722" y="4358431"/>
            <a:ext cx="1051637" cy="471711"/>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7" name="Google Shape;707;p102"/>
          <p:cNvSpPr/>
          <p:nvPr/>
        </p:nvSpPr>
        <p:spPr>
          <a:xfrm rot="10800000">
            <a:off x="3067491" y="5989766"/>
            <a:ext cx="489204" cy="24833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8" name="Google Shape;708;p102"/>
          <p:cNvSpPr txBox="1">
            <a:spLocks noGrp="1"/>
          </p:cNvSpPr>
          <p:nvPr>
            <p:ph type="title"/>
          </p:nvPr>
        </p:nvSpPr>
        <p:spPr>
          <a:xfrm>
            <a:off x="4710224" y="5786218"/>
            <a:ext cx="4263656" cy="903768"/>
          </a:xfrm>
          <a:prstGeom prst="rect">
            <a:avLst/>
          </a:prstGeom>
          <a:solidFill>
            <a:schemeClr val="lt1">
              <a:alpha val="69803"/>
            </a:scheme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2800"/>
              <a:buFont typeface="Open Sans"/>
              <a:buNone/>
            </a:pPr>
            <a:r>
              <a:rPr lang="pt-BR" sz="2800">
                <a:solidFill>
                  <a:srgbClr val="FF0000"/>
                </a:solidFill>
                <a:latin typeface="Open Sans"/>
                <a:ea typeface="Open Sans"/>
                <a:cs typeface="Open Sans"/>
                <a:sym typeface="Open Sans"/>
              </a:rPr>
              <a:t>21.473 registros @usp em Julho/2020 </a:t>
            </a:r>
            <a:endParaRPr sz="2800">
              <a:solidFill>
                <a:srgbClr val="FF0000"/>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2"/>
          <p:cNvSpPr txBox="1">
            <a:spLocks noGrp="1"/>
          </p:cNvSpPr>
          <p:nvPr>
            <p:ph type="title"/>
          </p:nvPr>
        </p:nvSpPr>
        <p:spPr>
          <a:xfrm>
            <a:off x="609600" y="405302"/>
            <a:ext cx="7924800" cy="469500"/>
          </a:xfrm>
          <a:prstGeom prst="rect">
            <a:avLst/>
          </a:prstGeom>
          <a:noFill/>
          <a:ln>
            <a:noFill/>
          </a:ln>
        </p:spPr>
        <p:txBody>
          <a:bodyPr spcFirstLastPara="1" wrap="square" lIns="91425" tIns="45700" rIns="91425" bIns="45700" anchor="b" anchorCtr="0">
            <a:noAutofit/>
          </a:bodyPr>
          <a:lstStyle/>
          <a:p>
            <a:pPr marL="0" lvl="0" indent="0" algn="l" rtl="0">
              <a:lnSpc>
                <a:spcPct val="125000"/>
              </a:lnSpc>
              <a:spcBef>
                <a:spcPts val="0"/>
              </a:spcBef>
              <a:spcAft>
                <a:spcPts val="0"/>
              </a:spcAft>
              <a:buClr>
                <a:schemeClr val="dk1"/>
              </a:buClr>
              <a:buSzPts val="3200"/>
              <a:buFont typeface="Open Sans SemiBold"/>
              <a:buNone/>
            </a:pPr>
            <a:r>
              <a:rPr lang="pt-BR" sz="3200"/>
              <a:t>ORGANIZAÇÕES DE CONFIANÇA</a:t>
            </a:r>
            <a:endParaRPr/>
          </a:p>
        </p:txBody>
      </p:sp>
      <p:sp>
        <p:nvSpPr>
          <p:cNvPr id="518" name="Google Shape;518;p82"/>
          <p:cNvSpPr txBox="1">
            <a:spLocks noGrp="1"/>
          </p:cNvSpPr>
          <p:nvPr>
            <p:ph type="body" idx="1"/>
          </p:nvPr>
        </p:nvSpPr>
        <p:spPr>
          <a:xfrm>
            <a:off x="239700" y="1050450"/>
            <a:ext cx="4419600" cy="260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t-BR" sz="2300"/>
              <a:t>Quando você conecta seu ORCID iD ao sistema de uma organização, por exemplo, sua universidade, Scopus, CrossRef etc. você concede a ela as permissões que ela solicita na tela de autorização.</a:t>
            </a:r>
            <a:endParaRPr sz="2900"/>
          </a:p>
        </p:txBody>
      </p:sp>
      <p:sp>
        <p:nvSpPr>
          <p:cNvPr id="519" name="Google Shape;519;p82"/>
          <p:cNvSpPr txBox="1"/>
          <p:nvPr/>
        </p:nvSpPr>
        <p:spPr>
          <a:xfrm>
            <a:off x="95350" y="3918000"/>
            <a:ext cx="4640100" cy="128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pt-BR" sz="2400">
                <a:solidFill>
                  <a:schemeClr val="dk2"/>
                </a:solidFill>
                <a:latin typeface="Open Sans"/>
                <a:ea typeface="Open Sans"/>
                <a:cs typeface="Open Sans"/>
                <a:sym typeface="Open Sans"/>
              </a:rPr>
              <a:t>Ao aceitar, essa organização se torna uma Organização de Confiança em seu registro</a:t>
            </a:r>
            <a:endParaRPr sz="2400">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20" name="Google Shape;520;p82"/>
          <p:cNvPicPr preferRelativeResize="0"/>
          <p:nvPr/>
        </p:nvPicPr>
        <p:blipFill rotWithShape="1">
          <a:blip r:embed="rId3">
            <a:alphaModFix/>
          </a:blip>
          <a:srcRect l="33333" t="14000" r="22697"/>
          <a:stretch/>
        </p:blipFill>
        <p:spPr>
          <a:xfrm>
            <a:off x="4791807" y="821850"/>
            <a:ext cx="4261493" cy="5209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83"/>
          <p:cNvSpPr txBox="1">
            <a:spLocks noGrp="1"/>
          </p:cNvSpPr>
          <p:nvPr>
            <p:ph type="title"/>
          </p:nvPr>
        </p:nvSpPr>
        <p:spPr>
          <a:xfrm>
            <a:off x="793402" y="326475"/>
            <a:ext cx="7626300" cy="984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000"/>
              <a:buFont typeface="Open Sans SemiBold"/>
              <a:buNone/>
            </a:pPr>
            <a:r>
              <a:rPr lang="pt-BR" dirty="0">
                <a:latin typeface="Open Sans"/>
                <a:ea typeface="Open Sans"/>
                <a:cs typeface="Open Sans"/>
                <a:sym typeface="Open Sans"/>
              </a:rPr>
              <a:t>AUTO-UPDATE PARA TRABALHOS</a:t>
            </a:r>
            <a:endParaRPr dirty="0">
              <a:latin typeface="Open Sans"/>
              <a:ea typeface="Open Sans"/>
              <a:cs typeface="Open Sans"/>
              <a:sym typeface="Open Sans"/>
            </a:endParaRPr>
          </a:p>
        </p:txBody>
      </p:sp>
      <p:grpSp>
        <p:nvGrpSpPr>
          <p:cNvPr id="526" name="Google Shape;526;p83"/>
          <p:cNvGrpSpPr/>
          <p:nvPr/>
        </p:nvGrpSpPr>
        <p:grpSpPr>
          <a:xfrm>
            <a:off x="377204" y="1999411"/>
            <a:ext cx="8458635" cy="2671769"/>
            <a:chOff x="15923" y="284522"/>
            <a:chExt cx="8147404" cy="2615023"/>
          </a:xfrm>
        </p:grpSpPr>
        <p:sp>
          <p:nvSpPr>
            <p:cNvPr id="527" name="Google Shape;527;p83"/>
            <p:cNvSpPr/>
            <p:nvPr/>
          </p:nvSpPr>
          <p:spPr>
            <a:xfrm>
              <a:off x="104968" y="843010"/>
              <a:ext cx="1567200" cy="516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83"/>
            <p:cNvSpPr txBox="1"/>
            <p:nvPr/>
          </p:nvSpPr>
          <p:spPr>
            <a:xfrm>
              <a:off x="104968" y="843010"/>
              <a:ext cx="1567200" cy="516600"/>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pt-BR" sz="3100" b="0" i="0" u="none" strike="noStrike" cap="none">
                  <a:solidFill>
                    <a:srgbClr val="2C2C2D"/>
                  </a:solidFill>
                  <a:latin typeface="Cabin"/>
                  <a:ea typeface="Cabin"/>
                  <a:cs typeface="Cabin"/>
                  <a:sym typeface="Cabin"/>
                </a:rPr>
                <a:t>Author</a:t>
              </a:r>
              <a:endParaRPr sz="3100" b="0" i="0" u="none" strike="noStrike" cap="none">
                <a:solidFill>
                  <a:srgbClr val="2C2C2D"/>
                </a:solidFill>
                <a:latin typeface="Cabin"/>
                <a:ea typeface="Cabin"/>
                <a:cs typeface="Cabin"/>
                <a:sym typeface="Cabin"/>
              </a:endParaRPr>
            </a:p>
          </p:txBody>
        </p:sp>
        <p:sp>
          <p:nvSpPr>
            <p:cNvPr id="529" name="Google Shape;529;p83"/>
            <p:cNvSpPr/>
            <p:nvPr/>
          </p:nvSpPr>
          <p:spPr>
            <a:xfrm>
              <a:off x="104968" y="1932045"/>
              <a:ext cx="15672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83"/>
            <p:cNvSpPr txBox="1"/>
            <p:nvPr/>
          </p:nvSpPr>
          <p:spPr>
            <a:xfrm>
              <a:off x="104968" y="1932045"/>
              <a:ext cx="15672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Link own ORCID to author profile</a:t>
              </a:r>
              <a:endParaRPr sz="1600" b="0" i="0" u="none" strike="noStrike" cap="none">
                <a:solidFill>
                  <a:srgbClr val="2C2C2D"/>
                </a:solidFill>
                <a:latin typeface="Cabin"/>
                <a:ea typeface="Cabin"/>
                <a:cs typeface="Cabin"/>
                <a:sym typeface="Cabin"/>
              </a:endParaRPr>
            </a:p>
          </p:txBody>
        </p:sp>
        <p:sp>
          <p:nvSpPr>
            <p:cNvPr id="531" name="Google Shape;531;p83"/>
            <p:cNvSpPr/>
            <p:nvPr/>
          </p:nvSpPr>
          <p:spPr>
            <a:xfrm>
              <a:off x="103187" y="68593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p83"/>
            <p:cNvSpPr/>
            <p:nvPr/>
          </p:nvSpPr>
          <p:spPr>
            <a:xfrm>
              <a:off x="190450" y="511407"/>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83"/>
            <p:cNvSpPr/>
            <p:nvPr/>
          </p:nvSpPr>
          <p:spPr>
            <a:xfrm>
              <a:off x="399884" y="546313"/>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83"/>
            <p:cNvSpPr/>
            <p:nvPr/>
          </p:nvSpPr>
          <p:spPr>
            <a:xfrm>
              <a:off x="574411" y="354333"/>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p83"/>
            <p:cNvSpPr/>
            <p:nvPr/>
          </p:nvSpPr>
          <p:spPr>
            <a:xfrm>
              <a:off x="801297" y="284522"/>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83"/>
            <p:cNvSpPr/>
            <p:nvPr/>
          </p:nvSpPr>
          <p:spPr>
            <a:xfrm>
              <a:off x="1080541" y="406691"/>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83"/>
            <p:cNvSpPr/>
            <p:nvPr/>
          </p:nvSpPr>
          <p:spPr>
            <a:xfrm>
              <a:off x="1255069" y="493955"/>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p83"/>
            <p:cNvSpPr/>
            <p:nvPr/>
          </p:nvSpPr>
          <p:spPr>
            <a:xfrm>
              <a:off x="1499407" y="68593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83"/>
            <p:cNvSpPr/>
            <p:nvPr/>
          </p:nvSpPr>
          <p:spPr>
            <a:xfrm>
              <a:off x="1604124" y="87791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83"/>
            <p:cNvSpPr/>
            <p:nvPr/>
          </p:nvSpPr>
          <p:spPr>
            <a:xfrm>
              <a:off x="696581" y="511407"/>
              <a:ext cx="320700" cy="3207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83"/>
            <p:cNvSpPr/>
            <p:nvPr/>
          </p:nvSpPr>
          <p:spPr>
            <a:xfrm>
              <a:off x="15923" y="1174612"/>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2" name="Google Shape;542;p83"/>
            <p:cNvSpPr/>
            <p:nvPr/>
          </p:nvSpPr>
          <p:spPr>
            <a:xfrm>
              <a:off x="120639" y="1331687"/>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83"/>
            <p:cNvSpPr/>
            <p:nvPr/>
          </p:nvSpPr>
          <p:spPr>
            <a:xfrm>
              <a:off x="382431" y="1471309"/>
              <a:ext cx="285000" cy="2850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83"/>
            <p:cNvSpPr/>
            <p:nvPr/>
          </p:nvSpPr>
          <p:spPr>
            <a:xfrm>
              <a:off x="748939" y="1698195"/>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83"/>
            <p:cNvSpPr/>
            <p:nvPr/>
          </p:nvSpPr>
          <p:spPr>
            <a:xfrm>
              <a:off x="818750" y="1471309"/>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83"/>
            <p:cNvSpPr/>
            <p:nvPr/>
          </p:nvSpPr>
          <p:spPr>
            <a:xfrm>
              <a:off x="993277" y="1715648"/>
              <a:ext cx="124800" cy="1248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83"/>
            <p:cNvSpPr/>
            <p:nvPr/>
          </p:nvSpPr>
          <p:spPr>
            <a:xfrm>
              <a:off x="1150352" y="1436404"/>
              <a:ext cx="285000" cy="2850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83"/>
            <p:cNvSpPr/>
            <p:nvPr/>
          </p:nvSpPr>
          <p:spPr>
            <a:xfrm>
              <a:off x="1534313" y="1366593"/>
              <a:ext cx="195900" cy="195900"/>
            </a:xfrm>
            <a:prstGeom prst="ellipse">
              <a:avLst/>
            </a:prstGeom>
            <a:gradFill>
              <a:gsLst>
                <a:gs pos="0">
                  <a:srgbClr val="AFB2B5"/>
                </a:gs>
                <a:gs pos="50000">
                  <a:srgbClr val="A5A9AC"/>
                </a:gs>
                <a:gs pos="100000">
                  <a:srgbClr val="919597"/>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83"/>
            <p:cNvSpPr/>
            <p:nvPr/>
          </p:nvSpPr>
          <p:spPr>
            <a:xfrm>
              <a:off x="1730211"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0" name="Google Shape;550;p83"/>
            <p:cNvSpPr/>
            <p:nvPr/>
          </p:nvSpPr>
          <p:spPr>
            <a:xfrm>
              <a:off x="2305537" y="546556"/>
              <a:ext cx="1569000" cy="109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1" name="Google Shape;551;p83"/>
            <p:cNvSpPr txBox="1"/>
            <p:nvPr/>
          </p:nvSpPr>
          <p:spPr>
            <a:xfrm>
              <a:off x="2213394" y="546550"/>
              <a:ext cx="1661100" cy="1098300"/>
            </a:xfrm>
            <a:prstGeom prst="rect">
              <a:avLst/>
            </a:prstGeom>
            <a:noFill/>
            <a:ln>
              <a:noFill/>
            </a:ln>
          </p:spPr>
          <p:txBody>
            <a:bodyPr spcFirstLastPara="1" wrap="square" lIns="39350" tIns="39350" rIns="39350" bIns="3935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pt-BR" sz="3100" b="0" i="0" u="none" strike="noStrike" cap="none">
                  <a:solidFill>
                    <a:srgbClr val="2C2C2D"/>
                  </a:solidFill>
                  <a:latin typeface="Cabin"/>
                  <a:ea typeface="Cabin"/>
                  <a:cs typeface="Cabin"/>
                  <a:sym typeface="Cabin"/>
                </a:rPr>
                <a:t>Publisher</a:t>
              </a:r>
              <a:endParaRPr sz="3100" b="0" i="0" u="none" strike="noStrike" cap="none">
                <a:solidFill>
                  <a:srgbClr val="2C2C2D"/>
                </a:solidFill>
                <a:latin typeface="Cabin"/>
                <a:ea typeface="Cabin"/>
                <a:cs typeface="Cabin"/>
                <a:sym typeface="Cabin"/>
              </a:endParaRPr>
            </a:p>
          </p:txBody>
        </p:sp>
        <p:sp>
          <p:nvSpPr>
            <p:cNvPr id="552" name="Google Shape;552;p83"/>
            <p:cNvSpPr/>
            <p:nvPr/>
          </p:nvSpPr>
          <p:spPr>
            <a:xfrm>
              <a:off x="2305537"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83"/>
            <p:cNvSpPr txBox="1"/>
            <p:nvPr/>
          </p:nvSpPr>
          <p:spPr>
            <a:xfrm>
              <a:off x="2305537" y="1932045"/>
              <a:ext cx="15690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Embed authors’ ORCID in the metadata when the manuscript is accepted</a:t>
              </a:r>
              <a:endParaRPr sz="1600" b="0" i="0" u="none" strike="noStrike" cap="none">
                <a:solidFill>
                  <a:srgbClr val="2C2C2D"/>
                </a:solidFill>
                <a:latin typeface="Cabin"/>
                <a:ea typeface="Cabin"/>
                <a:cs typeface="Cabin"/>
                <a:sym typeface="Cabin"/>
              </a:endParaRPr>
            </a:p>
          </p:txBody>
        </p:sp>
        <p:sp>
          <p:nvSpPr>
            <p:cNvPr id="554" name="Google Shape;554;p83"/>
            <p:cNvSpPr/>
            <p:nvPr/>
          </p:nvSpPr>
          <p:spPr>
            <a:xfrm>
              <a:off x="3874606"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83"/>
            <p:cNvSpPr/>
            <p:nvPr/>
          </p:nvSpPr>
          <p:spPr>
            <a:xfrm>
              <a:off x="4449932" y="546556"/>
              <a:ext cx="1569000" cy="1098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83"/>
            <p:cNvSpPr/>
            <p:nvPr/>
          </p:nvSpPr>
          <p:spPr>
            <a:xfrm>
              <a:off x="4449932"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83"/>
            <p:cNvSpPr txBox="1"/>
            <p:nvPr/>
          </p:nvSpPr>
          <p:spPr>
            <a:xfrm>
              <a:off x="4449932" y="1932045"/>
              <a:ext cx="1569000" cy="9675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Check authors’ ORCID in the metadata when assigning DOIs to new publications</a:t>
              </a:r>
              <a:endParaRPr sz="1600" b="0" i="0" u="none" strike="noStrike" cap="none">
                <a:solidFill>
                  <a:srgbClr val="2C2C2D"/>
                </a:solidFill>
                <a:latin typeface="Cabin"/>
                <a:ea typeface="Cabin"/>
                <a:cs typeface="Cabin"/>
                <a:sym typeface="Cabin"/>
              </a:endParaRPr>
            </a:p>
          </p:txBody>
        </p:sp>
        <p:sp>
          <p:nvSpPr>
            <p:cNvPr id="558" name="Google Shape;558;p83"/>
            <p:cNvSpPr/>
            <p:nvPr/>
          </p:nvSpPr>
          <p:spPr>
            <a:xfrm>
              <a:off x="6019001" y="546023"/>
              <a:ext cx="575400" cy="1098300"/>
            </a:xfrm>
            <a:prstGeom prst="chevron">
              <a:avLst>
                <a:gd name="adj" fmla="val 62310"/>
              </a:avLst>
            </a:prstGeom>
            <a:gradFill>
              <a:gsLst>
                <a:gs pos="0">
                  <a:srgbClr val="D6D8D9"/>
                </a:gs>
                <a:gs pos="50000">
                  <a:srgbClr val="CFD1D2"/>
                </a:gs>
                <a:gs pos="100000">
                  <a:srgbClr val="B6B8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83"/>
            <p:cNvSpPr/>
            <p:nvPr/>
          </p:nvSpPr>
          <p:spPr>
            <a:xfrm>
              <a:off x="6594327" y="1932045"/>
              <a:ext cx="1569000" cy="967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83"/>
            <p:cNvSpPr txBox="1"/>
            <p:nvPr/>
          </p:nvSpPr>
          <p:spPr>
            <a:xfrm>
              <a:off x="6594327" y="1932045"/>
              <a:ext cx="1569000" cy="967500"/>
            </a:xfrm>
            <a:prstGeom prst="rect">
              <a:avLst/>
            </a:prstGeom>
            <a:noFill/>
            <a:ln>
              <a:noFill/>
            </a:ln>
          </p:spPr>
          <p:txBody>
            <a:bodyPr spcFirstLastPara="1" wrap="square" lIns="20300" tIns="20300" rIns="20300" bIns="2030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pt-BR" sz="1600" b="0" i="0" u="none" strike="noStrike" cap="none">
                  <a:solidFill>
                    <a:srgbClr val="2C2C2D"/>
                  </a:solidFill>
                  <a:latin typeface="Cabin"/>
                  <a:ea typeface="Cabin"/>
                  <a:cs typeface="Cabin"/>
                  <a:sym typeface="Cabin"/>
                </a:rPr>
                <a:t>Crossref requests permission and updates authors’ ORCID records</a:t>
              </a:r>
              <a:endParaRPr sz="1600" b="0" i="0" u="none" strike="noStrike" cap="none">
                <a:solidFill>
                  <a:srgbClr val="2C2C2D"/>
                </a:solidFill>
                <a:latin typeface="Cabin"/>
                <a:ea typeface="Cabin"/>
                <a:cs typeface="Cabin"/>
                <a:sym typeface="Cabin"/>
              </a:endParaRPr>
            </a:p>
          </p:txBody>
        </p:sp>
      </p:grpSp>
      <p:pic>
        <p:nvPicPr>
          <p:cNvPr id="561" name="Google Shape;561;p83" descr="orcid_128x128.png"/>
          <p:cNvPicPr preferRelativeResize="0"/>
          <p:nvPr/>
        </p:nvPicPr>
        <p:blipFill rotWithShape="1">
          <a:blip r:embed="rId3">
            <a:alphaModFix/>
          </a:blip>
          <a:srcRect/>
          <a:stretch/>
        </p:blipFill>
        <p:spPr>
          <a:xfrm>
            <a:off x="3147633" y="4764941"/>
            <a:ext cx="243840" cy="251930"/>
          </a:xfrm>
          <a:prstGeom prst="rect">
            <a:avLst/>
          </a:prstGeom>
          <a:noFill/>
          <a:ln>
            <a:noFill/>
          </a:ln>
        </p:spPr>
      </p:pic>
      <p:sp>
        <p:nvSpPr>
          <p:cNvPr id="562" name="Google Shape;562;p83"/>
          <p:cNvSpPr/>
          <p:nvPr/>
        </p:nvSpPr>
        <p:spPr>
          <a:xfrm flipH="1">
            <a:off x="3822497" y="1662600"/>
            <a:ext cx="1404300" cy="1800300"/>
          </a:xfrm>
          <a:custGeom>
            <a:avLst/>
            <a:gdLst/>
            <a:ahLst/>
            <a:cxnLst/>
            <a:rect l="l" t="t" r="r" b="b"/>
            <a:pathLst>
              <a:path w="120000" h="120000" extrusionOk="0">
                <a:moveTo>
                  <a:pt x="10932" y="60000"/>
                </a:moveTo>
                <a:lnTo>
                  <a:pt x="10932" y="60000"/>
                </a:lnTo>
                <a:cubicBezTo>
                  <a:pt x="10932" y="36148"/>
                  <a:pt x="28387" y="15816"/>
                  <a:pt x="52143" y="11997"/>
                </a:cubicBezTo>
                <a:cubicBezTo>
                  <a:pt x="75899" y="8178"/>
                  <a:pt x="98944" y="21998"/>
                  <a:pt x="106552" y="44627"/>
                </a:cubicBezTo>
                <a:lnTo>
                  <a:pt x="117258" y="44627"/>
                </a:lnTo>
                <a:lnTo>
                  <a:pt x="105577" y="60000"/>
                </a:lnTo>
                <a:lnTo>
                  <a:pt x="88412" y="44627"/>
                </a:lnTo>
                <a:lnTo>
                  <a:pt x="99072" y="44627"/>
                </a:lnTo>
                <a:lnTo>
                  <a:pt x="99072" y="44627"/>
                </a:lnTo>
                <a:cubicBezTo>
                  <a:pt x="91576" y="26218"/>
                  <a:pt x="71845" y="15626"/>
                  <a:pt x="52037" y="19378"/>
                </a:cubicBezTo>
                <a:cubicBezTo>
                  <a:pt x="32228" y="23130"/>
                  <a:pt x="17914" y="40171"/>
                  <a:pt x="17914" y="600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C2C2D"/>
              </a:solidFill>
              <a:latin typeface="Calibri"/>
              <a:ea typeface="Calibri"/>
              <a:cs typeface="Calibri"/>
              <a:sym typeface="Calibri"/>
            </a:endParaRPr>
          </a:p>
        </p:txBody>
      </p:sp>
      <p:pic>
        <p:nvPicPr>
          <p:cNvPr id="563" name="Google Shape;563;p83"/>
          <p:cNvPicPr preferRelativeResize="0"/>
          <p:nvPr/>
        </p:nvPicPr>
        <p:blipFill rotWithShape="1">
          <a:blip r:embed="rId4">
            <a:alphaModFix/>
          </a:blip>
          <a:srcRect/>
          <a:stretch/>
        </p:blipFill>
        <p:spPr>
          <a:xfrm>
            <a:off x="4308670" y="1683400"/>
            <a:ext cx="495300" cy="509025"/>
          </a:xfrm>
          <a:prstGeom prst="rect">
            <a:avLst/>
          </a:prstGeom>
          <a:noFill/>
          <a:ln>
            <a:noFill/>
          </a:ln>
        </p:spPr>
      </p:pic>
      <p:sp>
        <p:nvSpPr>
          <p:cNvPr id="564" name="Google Shape;564;p83"/>
          <p:cNvSpPr/>
          <p:nvPr/>
        </p:nvSpPr>
        <p:spPr>
          <a:xfrm>
            <a:off x="6048758" y="1618532"/>
            <a:ext cx="1404300" cy="1800300"/>
          </a:xfrm>
          <a:custGeom>
            <a:avLst/>
            <a:gdLst/>
            <a:ahLst/>
            <a:cxnLst/>
            <a:rect l="l" t="t" r="r" b="b"/>
            <a:pathLst>
              <a:path w="120000" h="120000" extrusionOk="0">
                <a:moveTo>
                  <a:pt x="10932" y="60000"/>
                </a:moveTo>
                <a:lnTo>
                  <a:pt x="10932" y="60000"/>
                </a:lnTo>
                <a:cubicBezTo>
                  <a:pt x="10932" y="36148"/>
                  <a:pt x="28387" y="15816"/>
                  <a:pt x="52143" y="11997"/>
                </a:cubicBezTo>
                <a:cubicBezTo>
                  <a:pt x="75899" y="8178"/>
                  <a:pt x="98944" y="21998"/>
                  <a:pt x="106552" y="44627"/>
                </a:cubicBezTo>
                <a:lnTo>
                  <a:pt x="117258" y="44627"/>
                </a:lnTo>
                <a:lnTo>
                  <a:pt x="105577" y="60000"/>
                </a:lnTo>
                <a:lnTo>
                  <a:pt x="88412" y="44627"/>
                </a:lnTo>
                <a:lnTo>
                  <a:pt x="99072" y="44627"/>
                </a:lnTo>
                <a:lnTo>
                  <a:pt x="99072" y="44627"/>
                </a:lnTo>
                <a:cubicBezTo>
                  <a:pt x="91576" y="26218"/>
                  <a:pt x="71845" y="15626"/>
                  <a:pt x="52037" y="19378"/>
                </a:cubicBezTo>
                <a:cubicBezTo>
                  <a:pt x="32228" y="23130"/>
                  <a:pt x="17914" y="40171"/>
                  <a:pt x="17914" y="6000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C2C2D"/>
              </a:solidFill>
              <a:latin typeface="Calibri"/>
              <a:ea typeface="Calibri"/>
              <a:cs typeface="Calibri"/>
              <a:sym typeface="Calibri"/>
            </a:endParaRPr>
          </a:p>
        </p:txBody>
      </p:sp>
      <p:pic>
        <p:nvPicPr>
          <p:cNvPr id="565" name="Google Shape;565;p83"/>
          <p:cNvPicPr preferRelativeResize="0"/>
          <p:nvPr/>
        </p:nvPicPr>
        <p:blipFill rotWithShape="1">
          <a:blip r:embed="rId4">
            <a:alphaModFix/>
          </a:blip>
          <a:srcRect/>
          <a:stretch/>
        </p:blipFill>
        <p:spPr>
          <a:xfrm>
            <a:off x="6480818" y="1653862"/>
            <a:ext cx="495300" cy="470352"/>
          </a:xfrm>
          <a:prstGeom prst="rect">
            <a:avLst/>
          </a:prstGeom>
          <a:noFill/>
          <a:ln>
            <a:noFill/>
          </a:ln>
        </p:spPr>
      </p:pic>
      <p:pic>
        <p:nvPicPr>
          <p:cNvPr id="566" name="Google Shape;566;p83" descr="orcid_128x128.png"/>
          <p:cNvPicPr preferRelativeResize="0"/>
          <p:nvPr/>
        </p:nvPicPr>
        <p:blipFill rotWithShape="1">
          <a:blip r:embed="rId3">
            <a:alphaModFix/>
          </a:blip>
          <a:srcRect/>
          <a:stretch/>
        </p:blipFill>
        <p:spPr>
          <a:xfrm>
            <a:off x="7431275" y="2484502"/>
            <a:ext cx="664225" cy="664225"/>
          </a:xfrm>
          <a:prstGeom prst="rect">
            <a:avLst/>
          </a:prstGeom>
          <a:noFill/>
          <a:ln>
            <a:noFill/>
          </a:ln>
        </p:spPr>
      </p:pic>
      <p:pic>
        <p:nvPicPr>
          <p:cNvPr id="567" name="Google Shape;567;p83"/>
          <p:cNvPicPr preferRelativeResize="0"/>
          <p:nvPr/>
        </p:nvPicPr>
        <p:blipFill rotWithShape="1">
          <a:blip r:embed="rId5">
            <a:alphaModFix/>
          </a:blip>
          <a:srcRect/>
          <a:stretch/>
        </p:blipFill>
        <p:spPr>
          <a:xfrm>
            <a:off x="5136280" y="1819427"/>
            <a:ext cx="1344538" cy="656218"/>
          </a:xfrm>
          <a:prstGeom prst="rect">
            <a:avLst/>
          </a:prstGeom>
          <a:noFill/>
          <a:ln>
            <a:noFill/>
          </a:ln>
        </p:spPr>
      </p:pic>
      <p:pic>
        <p:nvPicPr>
          <p:cNvPr id="568" name="Google Shape;568;p83" descr="orcid_128x128.png"/>
          <p:cNvPicPr preferRelativeResize="0"/>
          <p:nvPr/>
        </p:nvPicPr>
        <p:blipFill rotWithShape="1">
          <a:blip r:embed="rId3">
            <a:alphaModFix/>
          </a:blip>
          <a:srcRect/>
          <a:stretch/>
        </p:blipFill>
        <p:spPr>
          <a:xfrm>
            <a:off x="975918" y="4421467"/>
            <a:ext cx="243840" cy="251930"/>
          </a:xfrm>
          <a:prstGeom prst="rect">
            <a:avLst/>
          </a:prstGeom>
          <a:noFill/>
          <a:ln>
            <a:noFill/>
          </a:ln>
        </p:spPr>
      </p:pic>
      <p:pic>
        <p:nvPicPr>
          <p:cNvPr id="569" name="Google Shape;569;p83"/>
          <p:cNvPicPr preferRelativeResize="0"/>
          <p:nvPr/>
        </p:nvPicPr>
        <p:blipFill rotWithShape="1">
          <a:blip r:embed="rId6">
            <a:alphaModFix/>
          </a:blip>
          <a:srcRect/>
          <a:stretch/>
        </p:blipFill>
        <p:spPr>
          <a:xfrm>
            <a:off x="5284350" y="2484499"/>
            <a:ext cx="1077050" cy="1077090"/>
          </a:xfrm>
          <a:prstGeom prst="rect">
            <a:avLst/>
          </a:prstGeom>
          <a:noFill/>
          <a:ln>
            <a:noFill/>
          </a:ln>
        </p:spPr>
      </p:pic>
      <p:sp>
        <p:nvSpPr>
          <p:cNvPr id="570" name="Google Shape;570;p83"/>
          <p:cNvSpPr txBox="1"/>
          <p:nvPr/>
        </p:nvSpPr>
        <p:spPr>
          <a:xfrm>
            <a:off x="975925" y="6213000"/>
            <a:ext cx="6976200" cy="3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pt-BR" sz="1100" b="0" i="0" u="sng" strike="noStrike" cap="none">
                <a:solidFill>
                  <a:schemeClr val="hlink"/>
                </a:solidFill>
                <a:latin typeface="Arial"/>
                <a:ea typeface="Arial"/>
                <a:cs typeface="Arial"/>
                <a:sym typeface="Arial"/>
                <a:hlinkClick r:id="rId7"/>
              </a:rPr>
              <a:t>https://support.orcid.org/hc/en-us/articles/360006896394-Auto-updates-time-saving-and-trust-building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84"/>
          <p:cNvPicPr preferRelativeResize="0"/>
          <p:nvPr/>
        </p:nvPicPr>
        <p:blipFill rotWithShape="1">
          <a:blip r:embed="rId3">
            <a:alphaModFix/>
          </a:blip>
          <a:srcRect/>
          <a:stretch/>
        </p:blipFill>
        <p:spPr>
          <a:xfrm>
            <a:off x="984825" y="388825"/>
            <a:ext cx="8159175" cy="6126275"/>
          </a:xfrm>
          <a:prstGeom prst="rect">
            <a:avLst/>
          </a:prstGeom>
          <a:noFill/>
          <a:ln>
            <a:noFill/>
          </a:ln>
        </p:spPr>
      </p:pic>
      <p:sp>
        <p:nvSpPr>
          <p:cNvPr id="577" name="Google Shape;577;p84"/>
          <p:cNvSpPr txBox="1"/>
          <p:nvPr/>
        </p:nvSpPr>
        <p:spPr>
          <a:xfrm>
            <a:off x="566304" y="1107350"/>
            <a:ext cx="5661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5"/>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a:solidFill>
                  <a:schemeClr val="dk1"/>
                </a:solidFill>
                <a:latin typeface="Open Sans"/>
                <a:ea typeface="Open Sans"/>
                <a:cs typeface="Open Sans"/>
                <a:sym typeface="Open Sans"/>
              </a:rPr>
              <a:t>AUTO-UPDATE EM AÇÃO</a:t>
            </a:r>
            <a:endParaRPr>
              <a:solidFill>
                <a:schemeClr val="dk1"/>
              </a:solidFill>
              <a:latin typeface="Open Sans"/>
              <a:ea typeface="Open Sans"/>
              <a:cs typeface="Open Sans"/>
              <a:sym typeface="Open Sans"/>
            </a:endParaRPr>
          </a:p>
        </p:txBody>
      </p:sp>
      <p:pic>
        <p:nvPicPr>
          <p:cNvPr id="583" name="Google Shape;583;p85"/>
          <p:cNvPicPr preferRelativeResize="0"/>
          <p:nvPr/>
        </p:nvPicPr>
        <p:blipFill rotWithShape="1">
          <a:blip r:embed="rId3">
            <a:alphaModFix/>
          </a:blip>
          <a:srcRect/>
          <a:stretch/>
        </p:blipFill>
        <p:spPr>
          <a:xfrm>
            <a:off x="1465250" y="2190150"/>
            <a:ext cx="3030775" cy="2571850"/>
          </a:xfrm>
          <a:prstGeom prst="rect">
            <a:avLst/>
          </a:prstGeom>
          <a:noFill/>
          <a:ln>
            <a:noFill/>
          </a:ln>
        </p:spPr>
      </p:pic>
      <p:sp>
        <p:nvSpPr>
          <p:cNvPr id="584" name="Google Shape;584;p85"/>
          <p:cNvSpPr txBox="1"/>
          <p:nvPr/>
        </p:nvSpPr>
        <p:spPr>
          <a:xfrm>
            <a:off x="822621" y="2310985"/>
            <a:ext cx="566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2</a:t>
            </a:r>
            <a:endParaRPr sz="1400" b="0" i="0" u="none" strike="noStrike" cap="none">
              <a:solidFill>
                <a:srgbClr val="000000"/>
              </a:solidFill>
              <a:latin typeface="Arial"/>
              <a:ea typeface="Arial"/>
              <a:cs typeface="Arial"/>
              <a:sym typeface="Arial"/>
            </a:endParaRPr>
          </a:p>
        </p:txBody>
      </p:sp>
      <p:sp>
        <p:nvSpPr>
          <p:cNvPr id="585" name="Google Shape;585;p85"/>
          <p:cNvSpPr txBox="1"/>
          <p:nvPr/>
        </p:nvSpPr>
        <p:spPr>
          <a:xfrm>
            <a:off x="4578240" y="2310985"/>
            <a:ext cx="566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pt-BR" sz="5400" b="1" i="0" u="none" strike="noStrike" cap="none">
                <a:solidFill>
                  <a:schemeClr val="dk1"/>
                </a:solidFill>
                <a:latin typeface="Gill Sans"/>
                <a:ea typeface="Gill Sans"/>
                <a:cs typeface="Gill Sans"/>
                <a:sym typeface="Gill Sans"/>
              </a:rPr>
              <a:t>3</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4">
            <a:alphaModFix/>
          </a:blip>
          <a:srcRect/>
          <a:stretch/>
        </p:blipFill>
        <p:spPr>
          <a:xfrm>
            <a:off x="5558366" y="2190147"/>
            <a:ext cx="2428863" cy="22119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86"/>
          <p:cNvPicPr preferRelativeResize="0"/>
          <p:nvPr/>
        </p:nvPicPr>
        <p:blipFill rotWithShape="1">
          <a:blip r:embed="rId3">
            <a:alphaModFix/>
          </a:blip>
          <a:srcRect b="28617"/>
          <a:stretch/>
        </p:blipFill>
        <p:spPr>
          <a:xfrm>
            <a:off x="1760087" y="1529631"/>
            <a:ext cx="4706894" cy="3182303"/>
          </a:xfrm>
          <a:prstGeom prst="rect">
            <a:avLst/>
          </a:prstGeom>
          <a:noFill/>
          <a:ln>
            <a:noFill/>
          </a:ln>
        </p:spPr>
      </p:pic>
      <p:sp>
        <p:nvSpPr>
          <p:cNvPr id="592" name="Google Shape;592;p86"/>
          <p:cNvSpPr/>
          <p:nvPr/>
        </p:nvSpPr>
        <p:spPr>
          <a:xfrm>
            <a:off x="2091092" y="2877405"/>
            <a:ext cx="459300" cy="198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3" name="Google Shape;593;p86"/>
          <p:cNvSpPr/>
          <p:nvPr/>
        </p:nvSpPr>
        <p:spPr>
          <a:xfrm>
            <a:off x="2091093" y="4393606"/>
            <a:ext cx="459300" cy="198300"/>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4" name="Google Shape;594;p86"/>
          <p:cNvPicPr preferRelativeResize="0"/>
          <p:nvPr/>
        </p:nvPicPr>
        <p:blipFill rotWithShape="1">
          <a:blip r:embed="rId4">
            <a:alphaModFix/>
          </a:blip>
          <a:srcRect/>
          <a:stretch/>
        </p:blipFill>
        <p:spPr>
          <a:xfrm rot="530422">
            <a:off x="4364357" y="1829926"/>
            <a:ext cx="3127898" cy="3396199"/>
          </a:xfrm>
          <a:prstGeom prst="rect">
            <a:avLst/>
          </a:prstGeom>
          <a:noFill/>
          <a:ln w="9525" cap="flat" cmpd="sng">
            <a:solidFill>
              <a:schemeClr val="accent1"/>
            </a:solidFill>
            <a:prstDash val="solid"/>
            <a:round/>
            <a:headEnd type="none" w="sm" len="sm"/>
            <a:tailEnd type="none" w="sm" len="sm"/>
          </a:ln>
        </p:spPr>
      </p:pic>
      <p:sp>
        <p:nvSpPr>
          <p:cNvPr id="595" name="Google Shape;595;p86"/>
          <p:cNvSpPr txBox="1">
            <a:spLocks noGrp="1"/>
          </p:cNvSpPr>
          <p:nvPr>
            <p:ph type="title"/>
          </p:nvPr>
        </p:nvSpPr>
        <p:spPr>
          <a:xfrm>
            <a:off x="808075" y="279550"/>
            <a:ext cx="82440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dirty="0">
                <a:solidFill>
                  <a:schemeClr val="dk1"/>
                </a:solidFill>
                <a:latin typeface="Open Sans"/>
                <a:ea typeface="Open Sans"/>
                <a:cs typeface="Open Sans"/>
                <a:sym typeface="Open Sans"/>
              </a:rPr>
              <a:t>AUTO-UPDATE EM AÇÃO</a:t>
            </a:r>
            <a:endParaRPr dirty="0">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87"/>
          <p:cNvPicPr preferRelativeResize="0"/>
          <p:nvPr/>
        </p:nvPicPr>
        <p:blipFill rotWithShape="1">
          <a:blip r:embed="rId3">
            <a:alphaModFix/>
          </a:blip>
          <a:srcRect/>
          <a:stretch/>
        </p:blipFill>
        <p:spPr>
          <a:xfrm>
            <a:off x="6944250" y="125675"/>
            <a:ext cx="2085975" cy="1495425"/>
          </a:xfrm>
          <a:prstGeom prst="rect">
            <a:avLst/>
          </a:prstGeom>
          <a:noFill/>
          <a:ln>
            <a:noFill/>
          </a:ln>
        </p:spPr>
      </p:pic>
      <p:pic>
        <p:nvPicPr>
          <p:cNvPr id="602" name="Google Shape;602;p87"/>
          <p:cNvPicPr preferRelativeResize="0"/>
          <p:nvPr/>
        </p:nvPicPr>
        <p:blipFill rotWithShape="1">
          <a:blip r:embed="rId4">
            <a:alphaModFix/>
          </a:blip>
          <a:srcRect t="13217"/>
          <a:stretch/>
        </p:blipFill>
        <p:spPr>
          <a:xfrm>
            <a:off x="161949" y="1330123"/>
            <a:ext cx="6765001" cy="2912319"/>
          </a:xfrm>
          <a:prstGeom prst="rect">
            <a:avLst/>
          </a:prstGeom>
          <a:noFill/>
          <a:ln>
            <a:noFill/>
          </a:ln>
        </p:spPr>
      </p:pic>
      <p:sp>
        <p:nvSpPr>
          <p:cNvPr id="603" name="Google Shape;603;p87"/>
          <p:cNvSpPr txBox="1"/>
          <p:nvPr/>
        </p:nvSpPr>
        <p:spPr>
          <a:xfrm>
            <a:off x="304600" y="125675"/>
            <a:ext cx="75465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200"/>
              <a:buFont typeface="Open Sans"/>
              <a:buNone/>
            </a:pPr>
            <a:r>
              <a:rPr lang="pt-BR" sz="3200" b="1">
                <a:solidFill>
                  <a:schemeClr val="dk1"/>
                </a:solidFill>
                <a:latin typeface="Open Sans"/>
                <a:ea typeface="Open Sans"/>
                <a:cs typeface="Open Sans"/>
                <a:sym typeface="Open Sans"/>
              </a:rPr>
              <a:t>CONFIGURAÇÃO DA CONTA</a:t>
            </a:r>
            <a:endParaRPr sz="3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cxnSp>
        <p:nvCxnSpPr>
          <p:cNvPr id="604" name="Google Shape;604;p87"/>
          <p:cNvCxnSpPr/>
          <p:nvPr/>
        </p:nvCxnSpPr>
        <p:spPr>
          <a:xfrm rot="10800000">
            <a:off x="2760600" y="3428975"/>
            <a:ext cx="1104300" cy="973500"/>
          </a:xfrm>
          <a:prstGeom prst="straightConnector1">
            <a:avLst/>
          </a:prstGeom>
          <a:noFill/>
          <a:ln w="9525" cap="flat" cmpd="sng">
            <a:solidFill>
              <a:srgbClr val="FF0000"/>
            </a:solidFill>
            <a:prstDash val="solid"/>
            <a:round/>
            <a:headEnd type="none" w="sm" len="sm"/>
            <a:tailEnd type="triangle" w="med" len="med"/>
          </a:ln>
        </p:spPr>
      </p:cxnSp>
      <p:sp>
        <p:nvSpPr>
          <p:cNvPr id="605" name="Google Shape;605;p87"/>
          <p:cNvSpPr txBox="1"/>
          <p:nvPr/>
        </p:nvSpPr>
        <p:spPr>
          <a:xfrm>
            <a:off x="2507100" y="4300775"/>
            <a:ext cx="57312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pt-BR" sz="900" b="0" i="0" u="none" strike="noStrike" cap="none">
                <a:solidFill>
                  <a:srgbClr val="000000"/>
                </a:solidFill>
                <a:latin typeface="Open Sans"/>
                <a:ea typeface="Open Sans"/>
                <a:cs typeface="Open Sans"/>
                <a:sym typeface="Open Sans"/>
              </a:rPr>
              <a:t>No se combinan, uno se elimina quedando únicamente el email</a:t>
            </a:r>
            <a:endParaRPr sz="900" b="0" i="0" u="none" strike="noStrike" cap="none">
              <a:solidFill>
                <a:srgbClr val="000000"/>
              </a:solidFill>
              <a:latin typeface="Open Sans"/>
              <a:ea typeface="Open Sans"/>
              <a:cs typeface="Open Sans"/>
              <a:sym typeface="Open Sans"/>
            </a:endParaRPr>
          </a:p>
        </p:txBody>
      </p:sp>
      <p:pic>
        <p:nvPicPr>
          <p:cNvPr id="606" name="Google Shape;606;p87"/>
          <p:cNvPicPr preferRelativeResize="0"/>
          <p:nvPr/>
        </p:nvPicPr>
        <p:blipFill rotWithShape="1">
          <a:blip r:embed="rId5">
            <a:alphaModFix/>
          </a:blip>
          <a:srcRect/>
          <a:stretch/>
        </p:blipFill>
        <p:spPr>
          <a:xfrm>
            <a:off x="2082350" y="4638275"/>
            <a:ext cx="6079760" cy="1495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88"/>
          <p:cNvSpPr txBox="1"/>
          <p:nvPr/>
        </p:nvSpPr>
        <p:spPr>
          <a:xfrm>
            <a:off x="304600" y="125675"/>
            <a:ext cx="75465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3200"/>
              <a:buFont typeface="Open Sans"/>
              <a:buNone/>
            </a:pPr>
            <a:r>
              <a:rPr lang="pt-BR" sz="3200" b="1">
                <a:solidFill>
                  <a:schemeClr val="dk1"/>
                </a:solidFill>
                <a:latin typeface="Open Sans"/>
                <a:ea typeface="Open Sans"/>
                <a:cs typeface="Open Sans"/>
                <a:sym typeface="Open Sans"/>
              </a:rPr>
              <a:t>CONFIGURAÇÃO DA CONTA</a:t>
            </a:r>
            <a:endParaRPr sz="32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613" name="Google Shape;613;p88"/>
          <p:cNvPicPr preferRelativeResize="0"/>
          <p:nvPr/>
        </p:nvPicPr>
        <p:blipFill rotWithShape="1">
          <a:blip r:embed="rId3">
            <a:alphaModFix/>
          </a:blip>
          <a:srcRect/>
          <a:stretch/>
        </p:blipFill>
        <p:spPr>
          <a:xfrm>
            <a:off x="4421650" y="3693855"/>
            <a:ext cx="3889400" cy="1365875"/>
          </a:xfrm>
          <a:prstGeom prst="rect">
            <a:avLst/>
          </a:prstGeom>
          <a:noFill/>
          <a:ln>
            <a:noFill/>
          </a:ln>
        </p:spPr>
      </p:pic>
      <p:pic>
        <p:nvPicPr>
          <p:cNvPr id="614" name="Google Shape;614;p88"/>
          <p:cNvPicPr preferRelativeResize="0"/>
          <p:nvPr/>
        </p:nvPicPr>
        <p:blipFill rotWithShape="1">
          <a:blip r:embed="rId4">
            <a:alphaModFix/>
          </a:blip>
          <a:srcRect/>
          <a:stretch/>
        </p:blipFill>
        <p:spPr>
          <a:xfrm>
            <a:off x="4421650" y="1668680"/>
            <a:ext cx="4650175" cy="1655008"/>
          </a:xfrm>
          <a:prstGeom prst="rect">
            <a:avLst/>
          </a:prstGeom>
          <a:noFill/>
          <a:ln>
            <a:noFill/>
          </a:ln>
        </p:spPr>
      </p:pic>
      <p:pic>
        <p:nvPicPr>
          <p:cNvPr id="615" name="Google Shape;615;p88"/>
          <p:cNvPicPr preferRelativeResize="0"/>
          <p:nvPr/>
        </p:nvPicPr>
        <p:blipFill rotWithShape="1">
          <a:blip r:embed="rId5">
            <a:alphaModFix/>
          </a:blip>
          <a:srcRect/>
          <a:stretch/>
        </p:blipFill>
        <p:spPr>
          <a:xfrm>
            <a:off x="304601" y="1645000"/>
            <a:ext cx="3971800" cy="31757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9"/>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600"/>
              </a:spcAft>
              <a:buClr>
                <a:schemeClr val="dk2"/>
              </a:buClr>
              <a:buSzPts val="3000"/>
              <a:buFont typeface="Arial"/>
              <a:buNone/>
            </a:pPr>
            <a:endParaRPr sz="3000" b="0" i="0" u="none" strike="noStrike" cap="none">
              <a:solidFill>
                <a:schemeClr val="dk2"/>
              </a:solidFill>
              <a:latin typeface="Open Sans"/>
              <a:ea typeface="Open Sans"/>
              <a:cs typeface="Open Sans"/>
              <a:sym typeface="Open Sans"/>
            </a:endParaRPr>
          </a:p>
        </p:txBody>
      </p:sp>
      <p:pic>
        <p:nvPicPr>
          <p:cNvPr id="622" name="Google Shape;622;p89"/>
          <p:cNvPicPr preferRelativeResize="0"/>
          <p:nvPr/>
        </p:nvPicPr>
        <p:blipFill rotWithShape="1">
          <a:blip r:embed="rId3">
            <a:alphaModFix/>
          </a:blip>
          <a:srcRect t="11119" r="12395"/>
          <a:stretch/>
        </p:blipFill>
        <p:spPr>
          <a:xfrm>
            <a:off x="609600" y="1389900"/>
            <a:ext cx="8011512" cy="4571999"/>
          </a:xfrm>
          <a:prstGeom prst="rect">
            <a:avLst/>
          </a:prstGeom>
          <a:noFill/>
          <a:ln>
            <a:noFill/>
          </a:ln>
        </p:spPr>
      </p:pic>
      <p:sp>
        <p:nvSpPr>
          <p:cNvPr id="623" name="Google Shape;623;p89"/>
          <p:cNvSpPr txBox="1">
            <a:spLocks noGrp="1"/>
          </p:cNvSpPr>
          <p:nvPr>
            <p:ph type="title"/>
          </p:nvPr>
        </p:nvSpPr>
        <p:spPr>
          <a:xfrm>
            <a:off x="435249" y="2019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sz="3800">
                <a:solidFill>
                  <a:schemeClr val="dk1"/>
                </a:solidFill>
              </a:rPr>
              <a:t>EDUCAÇÃO E QUALIFICAÇÃO</a:t>
            </a:r>
            <a:endParaRPr sz="38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0"/>
          <p:cNvSpPr txBox="1">
            <a:spLocks noGrp="1"/>
          </p:cNvSpPr>
          <p:nvPr>
            <p:ph type="title"/>
          </p:nvPr>
        </p:nvSpPr>
        <p:spPr>
          <a:xfrm>
            <a:off x="261525" y="50950"/>
            <a:ext cx="85434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sz="3700">
                <a:solidFill>
                  <a:schemeClr val="dk1"/>
                </a:solidFill>
                <a:latin typeface="Open Sans"/>
                <a:ea typeface="Open Sans"/>
                <a:cs typeface="Open Sans"/>
                <a:sym typeface="Open Sans"/>
              </a:rPr>
              <a:t>REVISÃO POR PARES (peer-review)</a:t>
            </a:r>
            <a:endParaRPr sz="3700">
              <a:solidFill>
                <a:schemeClr val="dk1"/>
              </a:solidFill>
              <a:latin typeface="Open Sans"/>
              <a:ea typeface="Open Sans"/>
              <a:cs typeface="Open Sans"/>
              <a:sym typeface="Open Sans"/>
            </a:endParaRPr>
          </a:p>
        </p:txBody>
      </p:sp>
      <p:pic>
        <p:nvPicPr>
          <p:cNvPr id="629" name="Google Shape;629;p90"/>
          <p:cNvPicPr preferRelativeResize="0"/>
          <p:nvPr/>
        </p:nvPicPr>
        <p:blipFill rotWithShape="1">
          <a:blip r:embed="rId3">
            <a:alphaModFix/>
          </a:blip>
          <a:srcRect/>
          <a:stretch/>
        </p:blipFill>
        <p:spPr>
          <a:xfrm>
            <a:off x="1016975" y="1371598"/>
            <a:ext cx="7688903" cy="4717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65"/>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pt-BR"/>
              <a:t>3</a:t>
            </a:fld>
            <a:endParaRPr/>
          </a:p>
        </p:txBody>
      </p:sp>
      <p:pic>
        <p:nvPicPr>
          <p:cNvPr id="322" name="Google Shape;322;p65"/>
          <p:cNvPicPr preferRelativeResize="0"/>
          <p:nvPr/>
        </p:nvPicPr>
        <p:blipFill rotWithShape="1">
          <a:blip r:embed="rId3">
            <a:alphaModFix/>
          </a:blip>
          <a:srcRect/>
          <a:stretch/>
        </p:blipFill>
        <p:spPr>
          <a:xfrm>
            <a:off x="87175" y="3907926"/>
            <a:ext cx="2874350" cy="1468050"/>
          </a:xfrm>
          <a:prstGeom prst="rect">
            <a:avLst/>
          </a:prstGeom>
          <a:noFill/>
          <a:ln>
            <a:noFill/>
          </a:ln>
        </p:spPr>
      </p:pic>
      <p:pic>
        <p:nvPicPr>
          <p:cNvPr id="323" name="Google Shape;323;p65"/>
          <p:cNvPicPr preferRelativeResize="0"/>
          <p:nvPr/>
        </p:nvPicPr>
        <p:blipFill rotWithShape="1">
          <a:blip r:embed="rId4">
            <a:alphaModFix/>
          </a:blip>
          <a:srcRect/>
          <a:stretch/>
        </p:blipFill>
        <p:spPr>
          <a:xfrm>
            <a:off x="2839175" y="2958925"/>
            <a:ext cx="5695225" cy="3145850"/>
          </a:xfrm>
          <a:prstGeom prst="rect">
            <a:avLst/>
          </a:prstGeom>
          <a:noFill/>
          <a:ln>
            <a:noFill/>
          </a:ln>
        </p:spPr>
      </p:pic>
      <p:sp>
        <p:nvSpPr>
          <p:cNvPr id="324" name="Google Shape;324;p65"/>
          <p:cNvSpPr/>
          <p:nvPr/>
        </p:nvSpPr>
        <p:spPr>
          <a:xfrm>
            <a:off x="87175" y="217950"/>
            <a:ext cx="1380300" cy="50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65"/>
          <p:cNvSpPr txBox="1"/>
          <p:nvPr/>
        </p:nvSpPr>
        <p:spPr>
          <a:xfrm>
            <a:off x="238825" y="217952"/>
            <a:ext cx="6637500" cy="248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2970"/>
              <a:buFont typeface="Arial"/>
              <a:buNone/>
            </a:pPr>
            <a:r>
              <a:rPr lang="pt-BR" sz="2700" b="1" i="0" u="none" strike="noStrike" cap="none">
                <a:solidFill>
                  <a:schemeClr val="dk1"/>
                </a:solidFill>
                <a:latin typeface="Gill Sans"/>
                <a:ea typeface="Gill Sans"/>
                <a:cs typeface="Gill Sans"/>
                <a:sym typeface="Gill Sans"/>
              </a:rPr>
              <a:t>A visão da ORCID</a:t>
            </a:r>
            <a:r>
              <a:rPr lang="pt-BR" sz="2700">
                <a:solidFill>
                  <a:srgbClr val="434343"/>
                </a:solidFill>
                <a:latin typeface="Gill Sans"/>
                <a:ea typeface="Gill Sans"/>
                <a:cs typeface="Gill Sans"/>
                <a:sym typeface="Gill Sans"/>
              </a:rPr>
              <a:t> é </a:t>
            </a:r>
            <a:r>
              <a:rPr lang="pt-BR" sz="2700" b="0" i="0" u="none" strike="noStrike" cap="none">
                <a:solidFill>
                  <a:srgbClr val="434343"/>
                </a:solidFill>
                <a:latin typeface="Gill Sans"/>
                <a:ea typeface="Gill Sans"/>
                <a:cs typeface="Gill Sans"/>
                <a:sym typeface="Gill Sans"/>
              </a:rPr>
              <a:t>a de um mundo no qual todos os que participam da pesquisa, geração de conhecimento e inovação estão identificados e conectados </a:t>
            </a:r>
            <a:r>
              <a:rPr lang="pt-BR" sz="2700">
                <a:solidFill>
                  <a:srgbClr val="434343"/>
                </a:solidFill>
                <a:latin typeface="Gill Sans"/>
                <a:ea typeface="Gill Sans"/>
                <a:cs typeface="Gill Sans"/>
                <a:sym typeface="Gill Sans"/>
              </a:rPr>
              <a:t>inequivocamente</a:t>
            </a:r>
            <a:r>
              <a:rPr lang="pt-BR" sz="2700" b="0" i="0" u="none" strike="noStrike" cap="none">
                <a:solidFill>
                  <a:srgbClr val="434343"/>
                </a:solidFill>
                <a:latin typeface="Gill Sans"/>
                <a:ea typeface="Gill Sans"/>
                <a:cs typeface="Gill Sans"/>
                <a:sym typeface="Gill Sans"/>
              </a:rPr>
              <a:t> às suas contribuições e afiliações, para além do tempo, disciplinas e fronteiras</a:t>
            </a:r>
            <a:endParaRPr sz="2700" b="0" i="0" u="none" strike="noStrike" cap="none">
              <a:solidFill>
                <a:srgbClr val="434343"/>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08"/>
          <p:cNvPicPr preferRelativeResize="0"/>
          <p:nvPr/>
        </p:nvPicPr>
        <p:blipFill rotWithShape="1">
          <a:blip r:embed="rId3">
            <a:alphaModFix/>
          </a:blip>
          <a:srcRect l="25533" t="15098" r="5370" b="4621"/>
          <a:stretch/>
        </p:blipFill>
        <p:spPr>
          <a:xfrm>
            <a:off x="3470065" y="0"/>
            <a:ext cx="5673935" cy="6857999"/>
          </a:xfrm>
          <a:prstGeom prst="rect">
            <a:avLst/>
          </a:prstGeom>
          <a:noFill/>
          <a:ln>
            <a:noFill/>
          </a:ln>
        </p:spPr>
      </p:pic>
      <p:sp>
        <p:nvSpPr>
          <p:cNvPr id="775" name="Google Shape;775;p108"/>
          <p:cNvSpPr/>
          <p:nvPr/>
        </p:nvSpPr>
        <p:spPr>
          <a:xfrm>
            <a:off x="2670011" y="2317420"/>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108"/>
          <p:cNvSpPr/>
          <p:nvPr/>
        </p:nvSpPr>
        <p:spPr>
          <a:xfrm>
            <a:off x="477498" y="536541"/>
            <a:ext cx="2042415" cy="3538571"/>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8"/>
          <p:cNvSpPr txBox="1"/>
          <p:nvPr/>
        </p:nvSpPr>
        <p:spPr>
          <a:xfrm>
            <a:off x="612126" y="597237"/>
            <a:ext cx="1907787" cy="3477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2000">
                <a:solidFill>
                  <a:schemeClr val="dk1"/>
                </a:solidFill>
                <a:latin typeface="Calibri"/>
                <a:ea typeface="Calibri"/>
                <a:cs typeface="Calibri"/>
                <a:sym typeface="Calibri"/>
              </a:rPr>
              <a:t>A integração  a partir das bases de dados é feita uma única vez.</a:t>
            </a:r>
            <a:endParaRPr/>
          </a:p>
          <a:p>
            <a:pPr marL="0" marR="0" lvl="0" indent="0" algn="ctr" rtl="0">
              <a:spcBef>
                <a:spcPts val="0"/>
              </a:spcBef>
              <a:spcAft>
                <a:spcPts val="0"/>
              </a:spcAft>
              <a:buNone/>
            </a:pPr>
            <a:r>
              <a:rPr lang="pt-BR" sz="2000">
                <a:solidFill>
                  <a:srgbClr val="FF0000"/>
                </a:solidFill>
                <a:latin typeface="Calibri"/>
                <a:ea typeface="Calibri"/>
                <a:cs typeface="Calibri"/>
                <a:sym typeface="Calibri"/>
              </a:rPr>
              <a:t>Mas a adição das novas publicações não será automática, </a:t>
            </a:r>
            <a:r>
              <a:rPr lang="pt-BR" sz="2000">
                <a:solidFill>
                  <a:srgbClr val="4CA51B"/>
                </a:solidFill>
                <a:latin typeface="Calibri"/>
                <a:ea typeface="Calibri"/>
                <a:cs typeface="Calibri"/>
                <a:sym typeface="Calibri"/>
              </a:rPr>
              <a:t>exceto para CrossRef e DataCite.</a:t>
            </a:r>
            <a:endParaRPr sz="2000" b="1">
              <a:solidFill>
                <a:srgbClr val="4CA51B"/>
              </a:solidFill>
              <a:latin typeface="Calibri"/>
              <a:ea typeface="Calibri"/>
              <a:cs typeface="Calibri"/>
              <a:sym typeface="Calibri"/>
            </a:endParaRPr>
          </a:p>
        </p:txBody>
      </p:sp>
      <p:sp>
        <p:nvSpPr>
          <p:cNvPr id="778" name="Google Shape;778;p108"/>
          <p:cNvSpPr/>
          <p:nvPr/>
        </p:nvSpPr>
        <p:spPr>
          <a:xfrm>
            <a:off x="2680644" y="2884212"/>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108"/>
          <p:cNvSpPr/>
          <p:nvPr/>
        </p:nvSpPr>
        <p:spPr>
          <a:xfrm>
            <a:off x="2680643" y="5673765"/>
            <a:ext cx="746889" cy="167617"/>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108"/>
          <p:cNvSpPr/>
          <p:nvPr/>
        </p:nvSpPr>
        <p:spPr>
          <a:xfrm>
            <a:off x="477498" y="4256317"/>
            <a:ext cx="2042417" cy="2272065"/>
          </a:xfrm>
          <a:prstGeom prst="roundRect">
            <a:avLst>
              <a:gd name="adj" fmla="val 10000"/>
            </a:avLst>
          </a:prstGeom>
          <a:solidFill>
            <a:schemeClr val="lt1">
              <a:alpha val="89803"/>
            </a:schemeClr>
          </a:solidFill>
          <a:ln w="12700" cap="flat" cmpd="sng">
            <a:solidFill>
              <a:srgbClr val="45B36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8"/>
          <p:cNvSpPr txBox="1"/>
          <p:nvPr/>
        </p:nvSpPr>
        <p:spPr>
          <a:xfrm>
            <a:off x="486334" y="4543313"/>
            <a:ext cx="2042415"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000">
                <a:solidFill>
                  <a:srgbClr val="FF0000"/>
                </a:solidFill>
                <a:latin typeface="Calibri"/>
                <a:ea typeface="Calibri"/>
                <a:cs typeface="Calibri"/>
                <a:sym typeface="Calibri"/>
              </a:rPr>
              <a:t>A integração com o ResearcherID está suspensa temporariamente para manutenção</a:t>
            </a:r>
            <a:endParaRPr sz="2000" b="1">
              <a:solidFill>
                <a:srgbClr val="4CA51B"/>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109"/>
          <p:cNvPicPr preferRelativeResize="0"/>
          <p:nvPr/>
        </p:nvPicPr>
        <p:blipFill rotWithShape="1">
          <a:blip r:embed="rId3">
            <a:alphaModFix/>
          </a:blip>
          <a:srcRect/>
          <a:stretch/>
        </p:blipFill>
        <p:spPr>
          <a:xfrm>
            <a:off x="0" y="1298501"/>
            <a:ext cx="6400053" cy="5559499"/>
          </a:xfrm>
          <a:prstGeom prst="rect">
            <a:avLst/>
          </a:prstGeom>
          <a:noFill/>
          <a:ln>
            <a:noFill/>
          </a:ln>
        </p:spPr>
      </p:pic>
      <p:pic>
        <p:nvPicPr>
          <p:cNvPr id="787" name="Google Shape;787;p109"/>
          <p:cNvPicPr preferRelativeResize="0"/>
          <p:nvPr/>
        </p:nvPicPr>
        <p:blipFill rotWithShape="1">
          <a:blip r:embed="rId4">
            <a:alphaModFix/>
          </a:blip>
          <a:srcRect r="47938" b="19156"/>
          <a:stretch/>
        </p:blipFill>
        <p:spPr>
          <a:xfrm>
            <a:off x="1444087" y="2665275"/>
            <a:ext cx="3635587" cy="3718940"/>
          </a:xfrm>
          <a:prstGeom prst="rect">
            <a:avLst/>
          </a:prstGeom>
          <a:noFill/>
          <a:ln>
            <a:noFill/>
          </a:ln>
        </p:spPr>
      </p:pic>
      <p:sp>
        <p:nvSpPr>
          <p:cNvPr id="788" name="Google Shape;788;p109"/>
          <p:cNvSpPr/>
          <p:nvPr/>
        </p:nvSpPr>
        <p:spPr>
          <a:xfrm rot="2335295">
            <a:off x="715005" y="4393500"/>
            <a:ext cx="484632" cy="733806"/>
          </a:xfrm>
          <a:prstGeom prst="down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109"/>
          <p:cNvSpPr txBox="1"/>
          <p:nvPr/>
        </p:nvSpPr>
        <p:spPr>
          <a:xfrm>
            <a:off x="6400053" y="1307804"/>
            <a:ext cx="2743947" cy="623068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Em último caso adicione de forma manual seus artigos, trabalhos de eventos, dissertação, tese, capítulo de livro, livro, etc. que não estão na web. </a:t>
            </a:r>
            <a:endParaRPr/>
          </a:p>
          <a:p>
            <a:pPr marL="0" marR="0" lvl="0" indent="0" algn="r" rtl="0">
              <a:lnSpc>
                <a:spcPct val="90000"/>
              </a:lnSpc>
              <a:spcBef>
                <a:spcPts val="1000"/>
              </a:spcBef>
              <a:spcAft>
                <a:spcPts val="0"/>
              </a:spcAft>
              <a:buClr>
                <a:srgbClr val="002060"/>
              </a:buClr>
              <a:buSzPts val="2400"/>
              <a:buFont typeface="Arial"/>
              <a:buNone/>
            </a:pPr>
            <a:r>
              <a:rPr lang="pt-BR" sz="2400">
                <a:solidFill>
                  <a:srgbClr val="002060"/>
                </a:solidFill>
                <a:latin typeface="Open Sans"/>
                <a:ea typeface="Open Sans"/>
                <a:cs typeface="Open Sans"/>
                <a:sym typeface="Open Sans"/>
              </a:rPr>
              <a:t>O ORCID suporta 37 tipos de trabalhos.</a:t>
            </a:r>
            <a:endParaRPr/>
          </a:p>
          <a:p>
            <a:pPr marL="0" marR="0" lvl="0" indent="0" algn="r" rtl="0">
              <a:lnSpc>
                <a:spcPct val="90000"/>
              </a:lnSpc>
              <a:spcBef>
                <a:spcPts val="1000"/>
              </a:spcBef>
              <a:spcAft>
                <a:spcPts val="0"/>
              </a:spcAft>
              <a:buClr>
                <a:srgbClr val="FF0000"/>
              </a:buClr>
              <a:buSzPts val="2400"/>
              <a:buFont typeface="Arial"/>
              <a:buNone/>
            </a:pPr>
            <a:r>
              <a:rPr lang="pt-BR" sz="2400">
                <a:solidFill>
                  <a:srgbClr val="FF0000"/>
                </a:solidFill>
                <a:latin typeface="Open Sans"/>
                <a:ea typeface="Open Sans"/>
                <a:cs typeface="Open Sans"/>
                <a:sym typeface="Open Sans"/>
              </a:rPr>
              <a:t> </a:t>
            </a:r>
            <a:r>
              <a:rPr lang="pt-BR" sz="2400" u="sng">
                <a:solidFill>
                  <a:schemeClr val="hlink"/>
                </a:solidFill>
                <a:latin typeface="Open Sans"/>
                <a:ea typeface="Open Sans"/>
                <a:cs typeface="Open Sans"/>
                <a:sym typeface="Open Sans"/>
                <a:hlinkClick r:id="rId5"/>
              </a:rPr>
              <a:t>Saiba mais sobre as tipologias...</a:t>
            </a:r>
            <a:endParaRPr sz="2400">
              <a:solidFill>
                <a:srgbClr val="FF0000"/>
              </a:solidFill>
              <a:latin typeface="Open Sans"/>
              <a:ea typeface="Open Sans"/>
              <a:cs typeface="Open Sans"/>
              <a:sym typeface="Open Sans"/>
            </a:endParaRPr>
          </a:p>
        </p:txBody>
      </p:sp>
      <p:pic>
        <p:nvPicPr>
          <p:cNvPr id="790" name="Google Shape;790;p109"/>
          <p:cNvPicPr preferRelativeResize="0"/>
          <p:nvPr/>
        </p:nvPicPr>
        <p:blipFill rotWithShape="1">
          <a:blip r:embed="rId6">
            <a:alphaModFix/>
          </a:blip>
          <a:srcRect l="-698" t="59395" r="697" b="22293"/>
          <a:stretch/>
        </p:blipFill>
        <p:spPr>
          <a:xfrm>
            <a:off x="0" y="94903"/>
            <a:ext cx="9144000" cy="1222745"/>
          </a:xfrm>
          <a:prstGeom prst="rect">
            <a:avLst/>
          </a:prstGeom>
          <a:noFill/>
          <a:ln>
            <a:noFill/>
          </a:ln>
        </p:spPr>
      </p:pic>
      <p:sp>
        <p:nvSpPr>
          <p:cNvPr id="791" name="Google Shape;791;p109"/>
          <p:cNvSpPr/>
          <p:nvPr/>
        </p:nvSpPr>
        <p:spPr>
          <a:xfrm>
            <a:off x="5581300" y="881592"/>
            <a:ext cx="489204" cy="239625"/>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109"/>
          <p:cNvSpPr/>
          <p:nvPr/>
        </p:nvSpPr>
        <p:spPr>
          <a:xfrm>
            <a:off x="6190043" y="909446"/>
            <a:ext cx="1728192" cy="356220"/>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91"/>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000"/>
              </a:spcBef>
              <a:spcAft>
                <a:spcPts val="600"/>
              </a:spcAft>
              <a:buClr>
                <a:schemeClr val="dk2"/>
              </a:buClr>
              <a:buSzPts val="3000"/>
              <a:buFont typeface="Arial"/>
              <a:buNone/>
            </a:pPr>
            <a:endParaRPr sz="3000" b="0" i="0" u="none" strike="noStrike" cap="none">
              <a:solidFill>
                <a:schemeClr val="dk2"/>
              </a:solidFill>
              <a:latin typeface="Open Sans"/>
              <a:ea typeface="Open Sans"/>
              <a:cs typeface="Open Sans"/>
              <a:sym typeface="Open Sans"/>
            </a:endParaRPr>
          </a:p>
        </p:txBody>
      </p:sp>
      <p:pic>
        <p:nvPicPr>
          <p:cNvPr id="636" name="Google Shape;636;p91"/>
          <p:cNvPicPr preferRelativeResize="0"/>
          <p:nvPr/>
        </p:nvPicPr>
        <p:blipFill rotWithShape="1">
          <a:blip r:embed="rId3">
            <a:alphaModFix/>
          </a:blip>
          <a:srcRect/>
          <a:stretch/>
        </p:blipFill>
        <p:spPr>
          <a:xfrm>
            <a:off x="406400" y="560452"/>
            <a:ext cx="8128001" cy="4571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92"/>
          <p:cNvSpPr txBox="1">
            <a:spLocks noGrp="1"/>
          </p:cNvSpPr>
          <p:nvPr>
            <p:ph type="title"/>
          </p:nvPr>
        </p:nvSpPr>
        <p:spPr>
          <a:xfrm>
            <a:off x="188250" y="3267650"/>
            <a:ext cx="37347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solidFill>
                  <a:schemeClr val="dk1"/>
                </a:solidFill>
              </a:rPr>
              <a:t>Dados na ORCID: Recursos de pesquisa</a:t>
            </a:r>
            <a:endParaRPr>
              <a:solidFill>
                <a:schemeClr val="dk1"/>
              </a:solidFill>
            </a:endParaRPr>
          </a:p>
        </p:txBody>
      </p:sp>
      <p:pic>
        <p:nvPicPr>
          <p:cNvPr id="643" name="Google Shape;643;p92"/>
          <p:cNvPicPr preferRelativeResize="0"/>
          <p:nvPr/>
        </p:nvPicPr>
        <p:blipFill rotWithShape="1">
          <a:blip r:embed="rId3">
            <a:alphaModFix/>
          </a:blip>
          <a:srcRect/>
          <a:stretch/>
        </p:blipFill>
        <p:spPr>
          <a:xfrm>
            <a:off x="3984600" y="266775"/>
            <a:ext cx="5074150" cy="5523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3"/>
          <p:cNvSpPr txBox="1">
            <a:spLocks noGrp="1"/>
          </p:cNvSpPr>
          <p:nvPr>
            <p:ph type="title"/>
          </p:nvPr>
        </p:nvSpPr>
        <p:spPr>
          <a:xfrm>
            <a:off x="808076" y="279554"/>
            <a:ext cx="72765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Gill Sans"/>
              <a:buNone/>
            </a:pPr>
            <a:r>
              <a:rPr lang="pt-BR" sz="3800">
                <a:solidFill>
                  <a:schemeClr val="dk1"/>
                </a:solidFill>
                <a:latin typeface="Open Sans"/>
                <a:ea typeface="Open Sans"/>
                <a:cs typeface="Open Sans"/>
                <a:sym typeface="Open Sans"/>
              </a:rPr>
              <a:t>Dados no ORCID: Os recursos de pesquisa</a:t>
            </a:r>
            <a:endParaRPr sz="3800">
              <a:solidFill>
                <a:schemeClr val="dk1"/>
              </a:solidFill>
              <a:latin typeface="Open Sans"/>
              <a:ea typeface="Open Sans"/>
              <a:cs typeface="Open Sans"/>
              <a:sym typeface="Open Sans"/>
            </a:endParaRPr>
          </a:p>
        </p:txBody>
      </p:sp>
      <p:pic>
        <p:nvPicPr>
          <p:cNvPr id="649" name="Google Shape;649;p93"/>
          <p:cNvPicPr preferRelativeResize="0"/>
          <p:nvPr/>
        </p:nvPicPr>
        <p:blipFill rotWithShape="1">
          <a:blip r:embed="rId3">
            <a:alphaModFix/>
          </a:blip>
          <a:srcRect/>
          <a:stretch/>
        </p:blipFill>
        <p:spPr>
          <a:xfrm>
            <a:off x="176163" y="1426311"/>
            <a:ext cx="8791675" cy="4005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4"/>
          <p:cNvSpPr txBox="1">
            <a:spLocks noGrp="1"/>
          </p:cNvSpPr>
          <p:nvPr>
            <p:ph type="title"/>
          </p:nvPr>
        </p:nvSpPr>
        <p:spPr>
          <a:xfrm>
            <a:off x="333549" y="23095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pt-BR">
                <a:solidFill>
                  <a:schemeClr val="dk1"/>
                </a:solidFill>
              </a:rPr>
              <a:t>ORCID E AS REVISTAS</a:t>
            </a:r>
            <a:endParaRPr>
              <a:solidFill>
                <a:schemeClr val="dk1"/>
              </a:solidFill>
            </a:endParaRPr>
          </a:p>
        </p:txBody>
      </p:sp>
      <p:sp>
        <p:nvSpPr>
          <p:cNvPr id="656" name="Google Shape;656;p94"/>
          <p:cNvSpPr>
            <a:spLocks noGrp="1"/>
          </p:cNvSpPr>
          <p:nvPr>
            <p:ph type="pic" idx="2"/>
          </p:nvPr>
        </p:nvSpPr>
        <p:spPr>
          <a:xfrm>
            <a:off x="-36800" y="1143000"/>
            <a:ext cx="4374000" cy="4572000"/>
          </a:xfrm>
          <a:prstGeom prst="rect">
            <a:avLst/>
          </a:prstGeom>
          <a:noFill/>
          <a:ln>
            <a:noFill/>
          </a:ln>
        </p:spPr>
        <p:txBody>
          <a:bodyPr spcFirstLastPara="1" wrap="square" lIns="91425" tIns="45700" rIns="91425" bIns="45700" anchor="ctr" anchorCtr="0">
            <a:noAutofit/>
          </a:bodyPr>
          <a:lstStyle/>
          <a:p>
            <a:pPr marL="457200" marR="0" lvl="0" indent="-400050" algn="l" rtl="0">
              <a:lnSpc>
                <a:spcPct val="100000"/>
              </a:lnSpc>
              <a:spcBef>
                <a:spcPts val="0"/>
              </a:spcBef>
              <a:spcAft>
                <a:spcPts val="0"/>
              </a:spcAft>
              <a:buSzPts val="2700"/>
              <a:buChar char="•"/>
            </a:pPr>
            <a:r>
              <a:rPr lang="pt-BR" sz="2700"/>
              <a:t>Mais de 5.000 revistas coletam IDs ORCID no momento da submissão</a:t>
            </a:r>
            <a:endParaRPr sz="2700"/>
          </a:p>
          <a:p>
            <a:pPr marL="457200" marR="0" lvl="0" indent="-400050" algn="l" rtl="0">
              <a:lnSpc>
                <a:spcPct val="100000"/>
              </a:lnSpc>
              <a:spcBef>
                <a:spcPts val="0"/>
              </a:spcBef>
              <a:spcAft>
                <a:spcPts val="0"/>
              </a:spcAft>
              <a:buSzPts val="2700"/>
              <a:buChar char="•"/>
            </a:pPr>
            <a:r>
              <a:rPr lang="pt-BR" sz="2700"/>
              <a:t>100 revistas e editores assinaram a </a:t>
            </a:r>
            <a:r>
              <a:rPr lang="pt-BR" sz="2700" u="sng">
                <a:solidFill>
                  <a:schemeClr val="hlink"/>
                </a:solidFill>
                <a:hlinkClick r:id="rId3"/>
              </a:rPr>
              <a:t>Carta Aberta dos Editores</a:t>
            </a:r>
            <a:endParaRPr sz="2700"/>
          </a:p>
          <a:p>
            <a:pPr marL="457200" marR="0" lvl="0" indent="-400050" algn="l" rtl="0">
              <a:lnSpc>
                <a:spcPct val="100000"/>
              </a:lnSpc>
              <a:spcBef>
                <a:spcPts val="0"/>
              </a:spcBef>
              <a:spcAft>
                <a:spcPts val="0"/>
              </a:spcAft>
              <a:buSzPts val="2700"/>
              <a:buChar char="•"/>
            </a:pPr>
            <a:r>
              <a:rPr lang="pt-BR" sz="2700"/>
              <a:t>Diretrizes SciELO</a:t>
            </a:r>
            <a:endParaRPr sz="2700"/>
          </a:p>
          <a:p>
            <a:pPr marL="457200" marR="0" lvl="0" indent="-400050" algn="l" rtl="0">
              <a:lnSpc>
                <a:spcPct val="100000"/>
              </a:lnSpc>
              <a:spcBef>
                <a:spcPts val="0"/>
              </a:spcBef>
              <a:spcAft>
                <a:spcPts val="0"/>
              </a:spcAft>
              <a:buSzPts val="2700"/>
              <a:buChar char="•"/>
            </a:pPr>
            <a:r>
              <a:rPr lang="pt-BR" sz="2700"/>
              <a:t>API pública, no plug-in OJS</a:t>
            </a:r>
            <a:endParaRPr sz="2700"/>
          </a:p>
          <a:p>
            <a:pPr marL="457200" marR="0" lvl="0" indent="-228600" algn="l" rtl="0">
              <a:lnSpc>
                <a:spcPct val="100000"/>
              </a:lnSpc>
              <a:spcBef>
                <a:spcPts val="0"/>
              </a:spcBef>
              <a:spcAft>
                <a:spcPts val="0"/>
              </a:spcAft>
              <a:buClr>
                <a:schemeClr val="dk2"/>
              </a:buClr>
              <a:buSzPts val="2700"/>
              <a:buFont typeface="Arial"/>
              <a:buNone/>
            </a:pPr>
            <a:endParaRPr sz="2700" b="0" i="0" u="none" strike="noStrike" cap="none">
              <a:solidFill>
                <a:schemeClr val="dk2"/>
              </a:solidFill>
              <a:latin typeface="Open Sans"/>
              <a:ea typeface="Open Sans"/>
              <a:cs typeface="Open Sans"/>
              <a:sym typeface="Open Sans"/>
            </a:endParaRPr>
          </a:p>
        </p:txBody>
      </p:sp>
      <p:pic>
        <p:nvPicPr>
          <p:cNvPr id="657" name="Google Shape;657;p94"/>
          <p:cNvPicPr preferRelativeResize="0"/>
          <p:nvPr/>
        </p:nvPicPr>
        <p:blipFill rotWithShape="1">
          <a:blip r:embed="rId4">
            <a:alphaModFix/>
          </a:blip>
          <a:srcRect l="34456" t="29229" r="25957" b="21794"/>
          <a:stretch/>
        </p:blipFill>
        <p:spPr>
          <a:xfrm>
            <a:off x="4337200" y="1796750"/>
            <a:ext cx="4497124" cy="34775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142"/>
          <p:cNvPicPr preferRelativeResize="0"/>
          <p:nvPr/>
        </p:nvPicPr>
        <p:blipFill>
          <a:blip r:embed="rId3">
            <a:alphaModFix/>
          </a:blip>
          <a:stretch>
            <a:fillRect/>
          </a:stretch>
        </p:blipFill>
        <p:spPr>
          <a:xfrm>
            <a:off x="152400" y="203200"/>
            <a:ext cx="8834438" cy="6483350"/>
          </a:xfrm>
          <a:prstGeom prst="rect">
            <a:avLst/>
          </a:prstGeom>
          <a:noFill/>
          <a:ln>
            <a:noFill/>
          </a:ln>
        </p:spPr>
      </p:pic>
    </p:spTree>
    <p:extLst>
      <p:ext uri="{BB962C8B-B14F-4D97-AF65-F5344CB8AC3E}">
        <p14:creationId xmlns:p14="http://schemas.microsoft.com/office/powerpoint/2010/main" val="4245244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p143"/>
          <p:cNvPicPr preferRelativeResize="0"/>
          <p:nvPr/>
        </p:nvPicPr>
        <p:blipFill>
          <a:blip r:embed="rId3">
            <a:alphaModFix/>
          </a:blip>
          <a:stretch>
            <a:fillRect/>
          </a:stretch>
        </p:blipFill>
        <p:spPr>
          <a:xfrm>
            <a:off x="152399" y="203200"/>
            <a:ext cx="8677275" cy="6383338"/>
          </a:xfrm>
          <a:prstGeom prst="rect">
            <a:avLst/>
          </a:prstGeom>
          <a:noFill/>
          <a:ln>
            <a:noFill/>
          </a:ln>
        </p:spPr>
      </p:pic>
    </p:spTree>
    <p:extLst>
      <p:ext uri="{BB962C8B-B14F-4D97-AF65-F5344CB8AC3E}">
        <p14:creationId xmlns:p14="http://schemas.microsoft.com/office/powerpoint/2010/main" val="1036579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EA6D768D-1FC9-4443-96BF-4A5965D5799A}"/>
              </a:ext>
            </a:extLst>
          </p:cNvPr>
          <p:cNvSpPr txBox="1"/>
          <p:nvPr/>
        </p:nvSpPr>
        <p:spPr>
          <a:xfrm>
            <a:off x="2476982" y="2025570"/>
            <a:ext cx="702436" cy="307777"/>
          </a:xfrm>
          <a:prstGeom prst="rect">
            <a:avLst/>
          </a:prstGeom>
          <a:noFill/>
        </p:spPr>
        <p:txBody>
          <a:bodyPr wrap="none" rtlCol="0">
            <a:spAutoFit/>
          </a:bodyPr>
          <a:lstStyle/>
          <a:p>
            <a:r>
              <a:rPr lang="pt-BR" dirty="0"/>
              <a:t>Capes</a:t>
            </a:r>
          </a:p>
        </p:txBody>
      </p:sp>
      <p:pic>
        <p:nvPicPr>
          <p:cNvPr id="6" name="Imagem 5" descr="Uma imagem contendo captura de tela&#10;&#10;Descrição gerada automaticamente">
            <a:extLst>
              <a:ext uri="{FF2B5EF4-FFF2-40B4-BE49-F238E27FC236}">
                <a16:creationId xmlns:a16="http://schemas.microsoft.com/office/drawing/2014/main" id="{F7D3B139-682F-BE43-A36C-AAC88F521794}"/>
              </a:ext>
            </a:extLst>
          </p:cNvPr>
          <p:cNvPicPr>
            <a:picLocks noChangeAspect="1"/>
          </p:cNvPicPr>
          <p:nvPr/>
        </p:nvPicPr>
        <p:blipFill rotWithShape="1">
          <a:blip r:embed="rId2"/>
          <a:srcRect l="17468" t="17709" r="18228"/>
          <a:stretch/>
        </p:blipFill>
        <p:spPr>
          <a:xfrm>
            <a:off x="457601" y="312517"/>
            <a:ext cx="3950670" cy="3116483"/>
          </a:xfrm>
          <a:prstGeom prst="rect">
            <a:avLst/>
          </a:prstGeom>
        </p:spPr>
      </p:pic>
      <p:sp>
        <p:nvSpPr>
          <p:cNvPr id="7" name="Retângulo 6">
            <a:extLst>
              <a:ext uri="{FF2B5EF4-FFF2-40B4-BE49-F238E27FC236}">
                <a16:creationId xmlns:a16="http://schemas.microsoft.com/office/drawing/2014/main" id="{E6C15BEF-DF1E-3049-908E-09CC07011003}"/>
              </a:ext>
            </a:extLst>
          </p:cNvPr>
          <p:cNvSpPr/>
          <p:nvPr/>
        </p:nvSpPr>
        <p:spPr>
          <a:xfrm>
            <a:off x="457600" y="3310359"/>
            <a:ext cx="3950671" cy="738664"/>
          </a:xfrm>
          <a:prstGeom prst="rect">
            <a:avLst/>
          </a:prstGeom>
        </p:spPr>
        <p:txBody>
          <a:bodyPr wrap="square">
            <a:spAutoFit/>
          </a:bodyPr>
          <a:lstStyle/>
          <a:p>
            <a:r>
              <a:rPr lang="pt-BR" dirty="0">
                <a:solidFill>
                  <a:schemeClr val="bg2"/>
                </a:solidFill>
                <a:hlinkClick r:id="rId3">
                  <a:extLst>
                    <a:ext uri="{A12FA001-AC4F-418D-AE19-62706E023703}">
                      <ahyp:hlinkClr xmlns:ahyp="http://schemas.microsoft.com/office/drawing/2018/hyperlinkcolor" val="tx"/>
                    </a:ext>
                  </a:extLst>
                </a:hlinkClick>
              </a:rPr>
              <a:t>https://www.capes.gov.br/36-noticias/9717-usuarios-dos-sistemas-da-capes-poderao-usar-identificador-orcid</a:t>
            </a:r>
            <a:endParaRPr lang="pt-BR" dirty="0">
              <a:solidFill>
                <a:schemeClr val="bg2"/>
              </a:solidFill>
            </a:endParaRPr>
          </a:p>
        </p:txBody>
      </p:sp>
      <p:pic>
        <p:nvPicPr>
          <p:cNvPr id="9" name="Imagem 8" descr="Uma imagem contendo captura de tela&#10;&#10;Descrição gerada automaticamente">
            <a:extLst>
              <a:ext uri="{FF2B5EF4-FFF2-40B4-BE49-F238E27FC236}">
                <a16:creationId xmlns:a16="http://schemas.microsoft.com/office/drawing/2014/main" id="{C5927006-2922-FB48-9299-8895ABB0ADAE}"/>
              </a:ext>
            </a:extLst>
          </p:cNvPr>
          <p:cNvPicPr>
            <a:picLocks noChangeAspect="1"/>
          </p:cNvPicPr>
          <p:nvPr/>
        </p:nvPicPr>
        <p:blipFill rotWithShape="1">
          <a:blip r:embed="rId4"/>
          <a:srcRect l="27089" t="26950" r="26582" b="23561"/>
          <a:stretch/>
        </p:blipFill>
        <p:spPr>
          <a:xfrm>
            <a:off x="4408271" y="2886393"/>
            <a:ext cx="4563794" cy="3005122"/>
          </a:xfrm>
          <a:prstGeom prst="rect">
            <a:avLst/>
          </a:prstGeom>
        </p:spPr>
      </p:pic>
      <p:sp>
        <p:nvSpPr>
          <p:cNvPr id="13" name="Título 1">
            <a:extLst>
              <a:ext uri="{FF2B5EF4-FFF2-40B4-BE49-F238E27FC236}">
                <a16:creationId xmlns:a16="http://schemas.microsoft.com/office/drawing/2014/main" id="{311FE3B5-2C3D-F447-ADD5-9EFE9B1ACC7C}"/>
              </a:ext>
            </a:extLst>
          </p:cNvPr>
          <p:cNvSpPr txBox="1">
            <a:spLocks/>
          </p:cNvSpPr>
          <p:nvPr/>
        </p:nvSpPr>
        <p:spPr>
          <a:xfrm>
            <a:off x="4735731" y="1687089"/>
            <a:ext cx="4236334" cy="984738"/>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r>
              <a:rPr lang="es-ES_tradnl" dirty="0"/>
              <a:t>ORCID para entrar nos sistemas da Capes</a:t>
            </a:r>
          </a:p>
        </p:txBody>
      </p:sp>
      <p:sp>
        <p:nvSpPr>
          <p:cNvPr id="8" name="TextBox 7">
            <a:extLst>
              <a:ext uri="{FF2B5EF4-FFF2-40B4-BE49-F238E27FC236}">
                <a16:creationId xmlns:a16="http://schemas.microsoft.com/office/drawing/2014/main" id="{93BC717F-0DE9-C14E-BBC1-8EDA5B726AE8}"/>
              </a:ext>
            </a:extLst>
          </p:cNvPr>
          <p:cNvSpPr txBox="1"/>
          <p:nvPr/>
        </p:nvSpPr>
        <p:spPr>
          <a:xfrm>
            <a:off x="605700" y="4388954"/>
            <a:ext cx="2222500" cy="1631216"/>
          </a:xfrm>
          <a:prstGeom prst="rect">
            <a:avLst/>
          </a:prstGeom>
          <a:noFill/>
        </p:spPr>
        <p:txBody>
          <a:bodyPr wrap="square" rtlCol="0">
            <a:spAutoFit/>
          </a:bodyPr>
          <a:lstStyle/>
          <a:p>
            <a:r>
              <a:rPr lang="pt-BR" sz="2000" b="1" dirty="0">
                <a:solidFill>
                  <a:srgbClr val="FF0000"/>
                </a:solidFill>
              </a:rPr>
              <a:t>109.000 pesquisadores já conectaram seu ORCID </a:t>
            </a:r>
            <a:r>
              <a:rPr lang="pt-BR" sz="2000" b="1" dirty="0" err="1">
                <a:solidFill>
                  <a:srgbClr val="FF0000"/>
                </a:solidFill>
              </a:rPr>
              <a:t>iD</a:t>
            </a:r>
            <a:r>
              <a:rPr lang="pt-BR" sz="2000" b="1" dirty="0">
                <a:solidFill>
                  <a:srgbClr val="FF0000"/>
                </a:solidFill>
              </a:rPr>
              <a:t> à CAPES</a:t>
            </a:r>
          </a:p>
        </p:txBody>
      </p:sp>
    </p:spTree>
    <p:extLst>
      <p:ext uri="{BB962C8B-B14F-4D97-AF65-F5344CB8AC3E}">
        <p14:creationId xmlns:p14="http://schemas.microsoft.com/office/powerpoint/2010/main" val="353955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Imagem 3" descr="Uma imagem contendo captura de tela&#10;&#10;Descrição gerada automaticamente">
            <a:extLst>
              <a:ext uri="{FF2B5EF4-FFF2-40B4-BE49-F238E27FC236}">
                <a16:creationId xmlns:a16="http://schemas.microsoft.com/office/drawing/2014/main" id="{1987161C-8FE4-F347-BCB1-CE7FC9280F5A}"/>
              </a:ext>
            </a:extLst>
          </p:cNvPr>
          <p:cNvPicPr>
            <a:picLocks noGrp="1" noChangeAspect="1"/>
          </p:cNvPicPr>
          <p:nvPr>
            <p:ph type="pic" idx="2"/>
          </p:nvPr>
        </p:nvPicPr>
        <p:blipFill rotWithShape="1">
          <a:blip r:embed="rId2"/>
          <a:srcRect l="15797" t="36025" r="16819"/>
          <a:stretch/>
        </p:blipFill>
        <p:spPr>
          <a:xfrm>
            <a:off x="2349500" y="2260599"/>
            <a:ext cx="6705600" cy="3924301"/>
          </a:xfrm>
        </p:spPr>
      </p:pic>
      <p:pic>
        <p:nvPicPr>
          <p:cNvPr id="5" name="Imagem 4" descr="Uma imagem contendo captura de tela&#10;&#10;Descrição gerada automaticamente">
            <a:extLst>
              <a:ext uri="{FF2B5EF4-FFF2-40B4-BE49-F238E27FC236}">
                <a16:creationId xmlns:a16="http://schemas.microsoft.com/office/drawing/2014/main" id="{085A1BFF-7CFD-AC4F-8288-E5E64C9D1F1A}"/>
              </a:ext>
            </a:extLst>
          </p:cNvPr>
          <p:cNvPicPr>
            <a:picLocks noChangeAspect="1"/>
          </p:cNvPicPr>
          <p:nvPr/>
        </p:nvPicPr>
        <p:blipFill rotWithShape="1">
          <a:blip r:embed="rId3"/>
          <a:srcRect l="12309" t="34252" r="4101" b="36229"/>
          <a:stretch/>
        </p:blipFill>
        <p:spPr>
          <a:xfrm>
            <a:off x="1373570" y="341117"/>
            <a:ext cx="7643430" cy="1687010"/>
          </a:xfrm>
          <a:prstGeom prst="rect">
            <a:avLst/>
          </a:prstGeom>
        </p:spPr>
      </p:pic>
      <p:sp>
        <p:nvSpPr>
          <p:cNvPr id="6" name="Título 1">
            <a:extLst>
              <a:ext uri="{FF2B5EF4-FFF2-40B4-BE49-F238E27FC236}">
                <a16:creationId xmlns:a16="http://schemas.microsoft.com/office/drawing/2014/main" id="{DE4C96AC-5202-D841-8324-B33C6F0787B7}"/>
              </a:ext>
            </a:extLst>
          </p:cNvPr>
          <p:cNvSpPr txBox="1">
            <a:spLocks/>
          </p:cNvSpPr>
          <p:nvPr/>
        </p:nvSpPr>
        <p:spPr>
          <a:xfrm>
            <a:off x="317491" y="5872163"/>
            <a:ext cx="8569325" cy="853594"/>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r>
              <a:rPr lang="es-ES_tradnl" sz="3600" dirty="0"/>
              <a:t>ORCID e </a:t>
            </a:r>
            <a:r>
              <a:rPr lang="es-ES_tradnl" sz="3600" dirty="0" err="1"/>
              <a:t>Lattes</a:t>
            </a:r>
            <a:r>
              <a:rPr lang="es-ES_tradnl" sz="3600" dirty="0"/>
              <a:t> conectados</a:t>
            </a:r>
          </a:p>
        </p:txBody>
      </p:sp>
      <p:sp>
        <p:nvSpPr>
          <p:cNvPr id="2" name="Retângulo Arredondado 1">
            <a:extLst>
              <a:ext uri="{FF2B5EF4-FFF2-40B4-BE49-F238E27FC236}">
                <a16:creationId xmlns:a16="http://schemas.microsoft.com/office/drawing/2014/main" id="{C225FD09-6BD2-3B48-9F9A-6282BDB17035}"/>
              </a:ext>
            </a:extLst>
          </p:cNvPr>
          <p:cNvSpPr/>
          <p:nvPr/>
        </p:nvSpPr>
        <p:spPr>
          <a:xfrm>
            <a:off x="2349500" y="4386805"/>
            <a:ext cx="683067" cy="254643"/>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Arredondado 6">
            <a:extLst>
              <a:ext uri="{FF2B5EF4-FFF2-40B4-BE49-F238E27FC236}">
                <a16:creationId xmlns:a16="http://schemas.microsoft.com/office/drawing/2014/main" id="{B3D76D56-64BB-C44D-8B14-0985F5B4C36F}"/>
              </a:ext>
            </a:extLst>
          </p:cNvPr>
          <p:cNvSpPr/>
          <p:nvPr/>
        </p:nvSpPr>
        <p:spPr>
          <a:xfrm>
            <a:off x="7075788" y="1481560"/>
            <a:ext cx="1848293" cy="27972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extBox 7">
            <a:extLst>
              <a:ext uri="{FF2B5EF4-FFF2-40B4-BE49-F238E27FC236}">
                <a16:creationId xmlns:a16="http://schemas.microsoft.com/office/drawing/2014/main" id="{B0733BAC-5929-E04B-9BCB-0523E936A932}"/>
              </a:ext>
            </a:extLst>
          </p:cNvPr>
          <p:cNvSpPr txBox="1"/>
          <p:nvPr/>
        </p:nvSpPr>
        <p:spPr>
          <a:xfrm>
            <a:off x="127000" y="2508094"/>
            <a:ext cx="2222500" cy="1631216"/>
          </a:xfrm>
          <a:prstGeom prst="rect">
            <a:avLst/>
          </a:prstGeom>
          <a:noFill/>
        </p:spPr>
        <p:txBody>
          <a:bodyPr wrap="square" rtlCol="0">
            <a:spAutoFit/>
          </a:bodyPr>
          <a:lstStyle/>
          <a:p>
            <a:r>
              <a:rPr lang="pt-BR" sz="2000" b="1" dirty="0">
                <a:solidFill>
                  <a:srgbClr val="FF0000"/>
                </a:solidFill>
              </a:rPr>
              <a:t>55.000 pesquisadores já conectaram seu ORCID </a:t>
            </a:r>
            <a:r>
              <a:rPr lang="pt-BR" sz="2000" b="1" dirty="0" err="1">
                <a:solidFill>
                  <a:srgbClr val="FF0000"/>
                </a:solidFill>
              </a:rPr>
              <a:t>iD</a:t>
            </a:r>
            <a:r>
              <a:rPr lang="pt-BR" sz="2000" b="1" dirty="0">
                <a:solidFill>
                  <a:srgbClr val="FF0000"/>
                </a:solidFill>
              </a:rPr>
              <a:t> ao seu Lattes</a:t>
            </a:r>
          </a:p>
        </p:txBody>
      </p:sp>
    </p:spTree>
    <p:extLst>
      <p:ext uri="{BB962C8B-B14F-4D97-AF65-F5344CB8AC3E}">
        <p14:creationId xmlns:p14="http://schemas.microsoft.com/office/powerpoint/2010/main" val="993787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6"/>
          <p:cNvSpPr txBox="1">
            <a:spLocks noGrp="1"/>
          </p:cNvSpPr>
          <p:nvPr>
            <p:ph type="sldNum" idx="12"/>
          </p:nvPr>
        </p:nvSpPr>
        <p:spPr>
          <a:xfrm>
            <a:off x="151065" y="571091"/>
            <a:ext cx="4000800" cy="52332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Clr>
                <a:schemeClr val="dk1"/>
              </a:buClr>
              <a:buSzPts val="2800"/>
              <a:buFont typeface="Calibri"/>
              <a:buNone/>
            </a:pPr>
            <a:r>
              <a:rPr lang="pt-BR" sz="2800" b="1">
                <a:solidFill>
                  <a:schemeClr val="dk1"/>
                </a:solidFill>
                <a:latin typeface="Calibri"/>
                <a:ea typeface="Calibri"/>
                <a:cs typeface="Calibri"/>
                <a:sym typeface="Calibri"/>
              </a:rPr>
              <a:t>ORCID</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Nasce e</a:t>
            </a:r>
            <a:r>
              <a:rPr lang="pt-BR" sz="2800">
                <a:solidFill>
                  <a:srgbClr val="FFFFFF"/>
                </a:solidFill>
              </a:rPr>
              <a:t>m</a:t>
            </a:r>
            <a:r>
              <a:rPr lang="pt-BR" sz="2800">
                <a:solidFill>
                  <a:srgbClr val="FFFFFF"/>
                </a:solidFill>
                <a:latin typeface="Calibri"/>
                <a:ea typeface="Calibri"/>
                <a:cs typeface="Calibri"/>
                <a:sym typeface="Calibri"/>
              </a:rPr>
              <a:t> 2012</a:t>
            </a:r>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Sem fins lucrativos</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De </a:t>
            </a:r>
            <a:r>
              <a:rPr lang="pt-BR" sz="2800">
                <a:solidFill>
                  <a:srgbClr val="FFFFFF"/>
                </a:solidFill>
              </a:rPr>
              <a:t>acesso</a:t>
            </a:r>
            <a:r>
              <a:rPr lang="pt-BR" sz="2800">
                <a:solidFill>
                  <a:srgbClr val="FFFFFF"/>
                </a:solidFill>
                <a:latin typeface="Calibri"/>
                <a:ea typeface="Calibri"/>
                <a:cs typeface="Calibri"/>
                <a:sym typeface="Calibri"/>
              </a:rPr>
              <a:t> aberto</a:t>
            </a:r>
            <a:endParaRPr sz="2800">
              <a:solidFill>
                <a:srgbClr val="FFFFFF"/>
              </a:solidFill>
              <a:latin typeface="Calibri"/>
              <a:ea typeface="Calibri"/>
              <a:cs typeface="Calibri"/>
              <a:sym typeface="Calibri"/>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Apoiada por seus membros</a:t>
            </a:r>
            <a:endParaRPr sz="2800">
              <a:solidFill>
                <a:srgbClr val="FFFFFF"/>
              </a:solidFill>
              <a:latin typeface="Calibri"/>
              <a:ea typeface="Calibri"/>
              <a:cs typeface="Calibri"/>
              <a:sym typeface="Calibri"/>
            </a:endParaRPr>
          </a:p>
          <a:p>
            <a:pPr marL="457200" lvl="0" indent="-406400" algn="l" rtl="0">
              <a:lnSpc>
                <a:spcPct val="115000"/>
              </a:lnSpc>
              <a:spcBef>
                <a:spcPts val="0"/>
              </a:spcBef>
              <a:spcAft>
                <a:spcPts val="0"/>
              </a:spcAft>
              <a:buClr>
                <a:srgbClr val="FFFFFF"/>
              </a:buClr>
              <a:buSzPts val="2800"/>
              <a:buChar char="●"/>
            </a:pPr>
            <a:r>
              <a:rPr lang="pt-BR" sz="2800">
                <a:solidFill>
                  <a:srgbClr val="FFFFFF"/>
                </a:solidFill>
              </a:rPr>
              <a:t>Dirigida pela e para a comunidade acadêmico-científica</a:t>
            </a:r>
            <a:endParaRPr sz="2800">
              <a:solidFill>
                <a:srgbClr val="FFFFFF"/>
              </a:solidFill>
            </a:endParaRPr>
          </a:p>
          <a:p>
            <a:pPr marL="45720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rPr>
              <a:t>Staff 34 pessoas</a:t>
            </a:r>
            <a:endParaRPr/>
          </a:p>
        </p:txBody>
      </p:sp>
      <p:sp>
        <p:nvSpPr>
          <p:cNvPr id="332" name="Google Shape;332;p66"/>
          <p:cNvSpPr txBox="1"/>
          <p:nvPr/>
        </p:nvSpPr>
        <p:spPr>
          <a:xfrm>
            <a:off x="3893325" y="491375"/>
            <a:ext cx="4839600" cy="42210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chemeClr val="dk1"/>
              </a:buClr>
              <a:buSzPts val="2800"/>
              <a:buFont typeface="Calibri"/>
              <a:buNone/>
            </a:pPr>
            <a:r>
              <a:rPr lang="pt-BR" sz="2800" b="1" i="0" u="none" strike="noStrike" cap="none">
                <a:solidFill>
                  <a:schemeClr val="dk1"/>
                </a:solidFill>
                <a:latin typeface="Calibri"/>
                <a:ea typeface="Calibri"/>
                <a:cs typeface="Calibri"/>
                <a:sym typeface="Calibri"/>
              </a:rPr>
              <a:t>ORCID iD</a:t>
            </a:r>
            <a:endParaRPr sz="2800" b="1" i="0" u="none" strike="noStrike" cap="none">
              <a:solidFill>
                <a:schemeClr val="dk1"/>
              </a:solidFill>
              <a:latin typeface="Calibri"/>
              <a:ea typeface="Calibri"/>
              <a:cs typeface="Calibri"/>
              <a:sym typeface="Calibri"/>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Identificador único </a:t>
            </a:r>
            <a:r>
              <a:rPr lang="pt-BR" sz="2800">
                <a:solidFill>
                  <a:srgbClr val="FFFFFF"/>
                </a:solidFill>
                <a:latin typeface="Calibri"/>
                <a:ea typeface="Calibri"/>
                <a:cs typeface="Calibri"/>
                <a:sym typeface="Calibri"/>
              </a:rPr>
              <a:t>e</a:t>
            </a:r>
            <a:r>
              <a:rPr lang="pt-BR" sz="2800" b="0" i="0" u="none" strike="noStrike" cap="none">
                <a:solidFill>
                  <a:srgbClr val="FFFFFF"/>
                </a:solidFill>
                <a:latin typeface="Calibri"/>
                <a:ea typeface="Calibri"/>
                <a:cs typeface="Calibri"/>
                <a:sym typeface="Calibri"/>
              </a:rPr>
              <a:t> persistente de 16 dígitos </a:t>
            </a:r>
            <a:r>
              <a:rPr lang="pt-BR" sz="2800" b="0" i="0" u="sng" strike="noStrike" cap="none">
                <a:solidFill>
                  <a:srgbClr val="FFFFFF"/>
                </a:solidFill>
                <a:latin typeface="Calibri"/>
                <a:ea typeface="Calibri"/>
                <a:cs typeface="Calibri"/>
                <a:sym typeface="Calibri"/>
              </a:rPr>
              <a:t>alfanumé</a:t>
            </a:r>
            <a:r>
              <a:rPr lang="pt-BR" sz="2800" u="sng">
                <a:solidFill>
                  <a:srgbClr val="FFFFFF"/>
                </a:solidFill>
                <a:latin typeface="Calibri"/>
                <a:ea typeface="Calibri"/>
                <a:cs typeface="Calibri"/>
                <a:sym typeface="Calibri"/>
              </a:rPr>
              <a:t>ric</a:t>
            </a:r>
            <a:r>
              <a:rPr lang="pt-BR" sz="2800" b="0" i="0" u="sng" strike="noStrike" cap="none">
                <a:solidFill>
                  <a:srgbClr val="FFFFFF"/>
                </a:solidFill>
                <a:latin typeface="Calibri"/>
                <a:ea typeface="Calibri"/>
                <a:cs typeface="Calibri"/>
                <a:sym typeface="Calibri"/>
              </a:rPr>
              <a:t>os</a:t>
            </a:r>
            <a:endParaRPr sz="1400" b="0" i="0" u="sng"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Gratuito</a:t>
            </a:r>
            <a:endParaRPr sz="2800" b="0" i="0" u="none" strike="noStrike" cap="none">
              <a:solidFill>
                <a:srgbClr val="FFFFFF"/>
              </a:solidFill>
              <a:latin typeface="Calibri"/>
              <a:ea typeface="Calibri"/>
              <a:cs typeface="Calibri"/>
              <a:sym typeface="Calibri"/>
            </a:endParaRPr>
          </a:p>
          <a:p>
            <a:pPr marL="457200" marR="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Portátil</a:t>
            </a:r>
            <a:endParaRPr sz="1400" b="0" i="0" u="none"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b="0" i="0" u="none" strike="noStrike" cap="none">
                <a:solidFill>
                  <a:srgbClr val="FFFFFF"/>
                </a:solidFill>
                <a:latin typeface="Calibri"/>
                <a:ea typeface="Calibri"/>
                <a:cs typeface="Calibri"/>
                <a:sym typeface="Calibri"/>
              </a:rPr>
              <a:t>Multidisciplinar</a:t>
            </a:r>
            <a:endParaRPr sz="400" b="0" i="0" u="none" strike="noStrike" cap="none">
              <a:solidFill>
                <a:srgbClr val="000000"/>
              </a:solidFill>
              <a:latin typeface="Arial"/>
              <a:ea typeface="Arial"/>
              <a:cs typeface="Arial"/>
              <a:sym typeface="Arial"/>
            </a:endParaRPr>
          </a:p>
          <a:p>
            <a:pPr marL="457200" marR="0" lvl="0" indent="-419100" algn="l" rtl="0">
              <a:lnSpc>
                <a:spcPct val="115000"/>
              </a:lnSpc>
              <a:spcBef>
                <a:spcPts val="0"/>
              </a:spcBef>
              <a:spcAft>
                <a:spcPts val="0"/>
              </a:spcAft>
              <a:buClr>
                <a:srgbClr val="FFFFFF"/>
              </a:buClr>
              <a:buSzPts val="3000"/>
              <a:buFont typeface="Open Sans"/>
              <a:buChar char="●"/>
            </a:pPr>
            <a:r>
              <a:rPr lang="pt-BR" sz="2800">
                <a:solidFill>
                  <a:srgbClr val="FFFFFF"/>
                </a:solidFill>
                <a:latin typeface="Calibri"/>
                <a:ea typeface="Calibri"/>
                <a:cs typeface="Calibri"/>
                <a:sym typeface="Calibri"/>
              </a:rPr>
              <a:t>R</a:t>
            </a:r>
            <a:r>
              <a:rPr lang="pt-BR" sz="2800" b="0" i="0" u="none" strike="noStrike" cap="none">
                <a:solidFill>
                  <a:srgbClr val="FFFFFF"/>
                </a:solidFill>
                <a:latin typeface="Calibri"/>
                <a:ea typeface="Calibri"/>
                <a:cs typeface="Calibri"/>
                <a:sym typeface="Calibri"/>
              </a:rPr>
              <a:t>epresentado como URL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FFFFFF"/>
              </a:solidFill>
              <a:latin typeface="Calibri"/>
              <a:ea typeface="Calibri"/>
              <a:cs typeface="Calibri"/>
              <a:sym typeface="Calibri"/>
            </a:endParaRPr>
          </a:p>
        </p:txBody>
      </p:sp>
      <p:sp>
        <p:nvSpPr>
          <p:cNvPr id="333" name="Google Shape;333;p66"/>
          <p:cNvSpPr txBox="1"/>
          <p:nvPr/>
        </p:nvSpPr>
        <p:spPr>
          <a:xfrm>
            <a:off x="4033050" y="4341173"/>
            <a:ext cx="43296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B0F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rgbClr val="00B0F0"/>
                </a:solidFill>
                <a:latin typeface="Calibri"/>
                <a:ea typeface="Calibri"/>
                <a:cs typeface="Calibri"/>
                <a:sym typeface="Calibri"/>
              </a:rPr>
              <a:t>(link:</a:t>
            </a:r>
            <a:r>
              <a:rPr lang="pt-BR" sz="3200" b="1" i="0" u="none" strike="noStrike" cap="none">
                <a:solidFill>
                  <a:srgbClr val="00B0F0"/>
                </a:solidFill>
                <a:latin typeface="Calibri"/>
                <a:ea typeface="Calibri"/>
                <a:cs typeface="Calibri"/>
                <a:sym typeface="Calibri"/>
              </a:rPr>
              <a:t> </a:t>
            </a:r>
            <a:r>
              <a:rPr lang="pt-BR" sz="1400" b="1" i="0" u="none" strike="noStrike" cap="none">
                <a:solidFill>
                  <a:srgbClr val="00B0F0"/>
                </a:solidFill>
                <a:latin typeface="Calibri"/>
                <a:ea typeface="Calibri"/>
                <a:cs typeface="Calibri"/>
                <a:sym typeface="Calibri"/>
              </a:rPr>
              <a:t>https://orcid.org/0000-0003-2890-9489)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B0F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119"/>
          <p:cNvPicPr preferRelativeResize="0"/>
          <p:nvPr/>
        </p:nvPicPr>
        <p:blipFill rotWithShape="1">
          <a:blip r:embed="rId3">
            <a:alphaModFix/>
          </a:blip>
          <a:srcRect/>
          <a:stretch/>
        </p:blipFill>
        <p:spPr>
          <a:xfrm>
            <a:off x="0" y="1117601"/>
            <a:ext cx="9144000" cy="5655170"/>
          </a:xfrm>
          <a:prstGeom prst="rect">
            <a:avLst/>
          </a:prstGeom>
          <a:noFill/>
          <a:ln>
            <a:noFill/>
          </a:ln>
        </p:spPr>
      </p:pic>
      <p:sp>
        <p:nvSpPr>
          <p:cNvPr id="915" name="Google Shape;915;p119"/>
          <p:cNvSpPr txBox="1">
            <a:spLocks noGrp="1"/>
          </p:cNvSpPr>
          <p:nvPr>
            <p:ph type="title"/>
          </p:nvPr>
        </p:nvSpPr>
        <p:spPr>
          <a:xfrm>
            <a:off x="63793" y="117722"/>
            <a:ext cx="8984513" cy="82869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Open Sans"/>
              <a:buNone/>
            </a:pPr>
            <a:r>
              <a:rPr lang="pt-BR" sz="2800" b="1">
                <a:latin typeface="Open Sans"/>
                <a:ea typeface="Open Sans"/>
                <a:cs typeface="Open Sans"/>
                <a:sym typeface="Open Sans"/>
              </a:rPr>
              <a:t>Autorize a integração ORCiD x Crossref e adicione ao seu Registro suas publicações com DOI</a:t>
            </a:r>
            <a:endParaRPr sz="2800" b="1">
              <a:latin typeface="Open Sans"/>
              <a:ea typeface="Open Sans"/>
              <a:cs typeface="Open Sans"/>
              <a:sym typeface="Open Sans"/>
            </a:endParaRPr>
          </a:p>
        </p:txBody>
      </p:sp>
      <p:pic>
        <p:nvPicPr>
          <p:cNvPr id="916" name="Google Shape;916;p119"/>
          <p:cNvPicPr preferRelativeResize="0"/>
          <p:nvPr/>
        </p:nvPicPr>
        <p:blipFill rotWithShape="1">
          <a:blip r:embed="rId4">
            <a:alphaModFix/>
          </a:blip>
          <a:srcRect/>
          <a:stretch/>
        </p:blipFill>
        <p:spPr>
          <a:xfrm>
            <a:off x="5550195" y="1006374"/>
            <a:ext cx="3583172" cy="2665583"/>
          </a:xfrm>
          <a:prstGeom prst="rect">
            <a:avLst/>
          </a:prstGeom>
          <a:noFill/>
          <a:ln w="9525" cap="flat" cmpd="sng">
            <a:solidFill>
              <a:schemeClr val="dk1"/>
            </a:solidFill>
            <a:prstDash val="solid"/>
            <a:miter lim="800000"/>
            <a:headEnd type="none" w="sm" len="sm"/>
            <a:tailEnd type="none" w="sm" len="sm"/>
          </a:ln>
        </p:spPr>
      </p:pic>
      <p:sp>
        <p:nvSpPr>
          <p:cNvPr id="917" name="Google Shape;917;p119"/>
          <p:cNvSpPr/>
          <p:nvPr/>
        </p:nvSpPr>
        <p:spPr>
          <a:xfrm>
            <a:off x="7974419" y="2955853"/>
            <a:ext cx="648586" cy="435935"/>
          </a:xfrm>
          <a:prstGeom prst="ellipse">
            <a:avLst/>
          </a:prstGeom>
          <a:noFill/>
          <a:ln w="12700" cap="flat" cmpd="sng">
            <a:solidFill>
              <a:srgbClr val="F24B0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119"/>
          <p:cNvSpPr txBox="1"/>
          <p:nvPr/>
        </p:nvSpPr>
        <p:spPr>
          <a:xfrm>
            <a:off x="63794" y="2480033"/>
            <a:ext cx="1892594" cy="189790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800" b="1" i="0" u="none" strike="noStrike" cap="none">
              <a:solidFill>
                <a:schemeClr val="dk1"/>
              </a:solidFill>
              <a:latin typeface="Open Sans"/>
              <a:ea typeface="Open Sans"/>
              <a:cs typeface="Open Sans"/>
              <a:sym typeface="Open Sans"/>
            </a:endParaRPr>
          </a:p>
        </p:txBody>
      </p:sp>
      <p:sp>
        <p:nvSpPr>
          <p:cNvPr id="919" name="Google Shape;919;p119"/>
          <p:cNvSpPr txBox="1"/>
          <p:nvPr/>
        </p:nvSpPr>
        <p:spPr>
          <a:xfrm rot="-1479181">
            <a:off x="445255" y="3404035"/>
            <a:ext cx="8560827" cy="908869"/>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chemeClr val="dk1"/>
              </a:buClr>
              <a:buSzPts val="3000"/>
              <a:buFont typeface="Open Sans SemiBold"/>
              <a:buNone/>
            </a:pPr>
            <a:r>
              <a:rPr lang="pt-BR" sz="2400" b="1" i="0" u="none" strike="noStrike" cap="none">
                <a:solidFill>
                  <a:srgbClr val="FF0000"/>
                </a:solidFill>
                <a:latin typeface="Open Sans"/>
                <a:ea typeface="Open Sans"/>
                <a:cs typeface="Open Sans"/>
                <a:sym typeface="Open Sans"/>
              </a:rPr>
              <a:t>Crossref e DataCite permitem atualização automática do ORCID quando o artigo é publicado</a:t>
            </a:r>
            <a:endParaRPr sz="2400" b="1" i="0" u="none" strike="noStrike" cap="none">
              <a:solidFill>
                <a:srgbClr val="FF0000"/>
              </a:solidFill>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pic>
        <p:nvPicPr>
          <p:cNvPr id="991" name="Google Shape;991;p126"/>
          <p:cNvPicPr preferRelativeResize="0"/>
          <p:nvPr/>
        </p:nvPicPr>
        <p:blipFill rotWithShape="1">
          <a:blip r:embed="rId3">
            <a:alphaModFix/>
          </a:blip>
          <a:srcRect/>
          <a:stretch/>
        </p:blipFill>
        <p:spPr>
          <a:xfrm>
            <a:off x="0" y="117849"/>
            <a:ext cx="3179135" cy="1393411"/>
          </a:xfrm>
          <a:prstGeom prst="rect">
            <a:avLst/>
          </a:prstGeom>
          <a:noFill/>
          <a:ln>
            <a:noFill/>
          </a:ln>
        </p:spPr>
      </p:pic>
      <p:sp>
        <p:nvSpPr>
          <p:cNvPr id="992" name="Google Shape;992;p126"/>
          <p:cNvSpPr txBox="1"/>
          <p:nvPr/>
        </p:nvSpPr>
        <p:spPr>
          <a:xfrm>
            <a:off x="6156250" y="43418"/>
            <a:ext cx="2808237" cy="674030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pt-BR" sz="2400">
                <a:solidFill>
                  <a:srgbClr val="FF0000"/>
                </a:solidFill>
                <a:latin typeface="Open Sans"/>
                <a:ea typeface="Open Sans"/>
                <a:cs typeface="Open Sans"/>
                <a:sym typeface="Open Sans"/>
              </a:rPr>
              <a:t>Inclua o ORCID em sua página pessoal, assinatura de e-mail, pôsteres e apresentações, ao enviar publicações para editoras, solicitar financiamentos e em qualquer fluxo de trabalho de pesquisa, para garantir que sua produção seja creditada a você como autor ou coautor.</a:t>
            </a:r>
            <a:endParaRPr/>
          </a:p>
        </p:txBody>
      </p:sp>
      <p:pic>
        <p:nvPicPr>
          <p:cNvPr id="993" name="Google Shape;993;p126"/>
          <p:cNvPicPr preferRelativeResize="0"/>
          <p:nvPr/>
        </p:nvPicPr>
        <p:blipFill rotWithShape="1">
          <a:blip r:embed="rId4">
            <a:alphaModFix/>
          </a:blip>
          <a:srcRect/>
          <a:stretch/>
        </p:blipFill>
        <p:spPr>
          <a:xfrm>
            <a:off x="44617" y="1453989"/>
            <a:ext cx="3878795" cy="5329583"/>
          </a:xfrm>
          <a:prstGeom prst="rect">
            <a:avLst/>
          </a:prstGeom>
          <a:noFill/>
          <a:ln w="9525" cap="flat" cmpd="sng">
            <a:solidFill>
              <a:schemeClr val="dk1">
                <a:alpha val="98823"/>
              </a:schemeClr>
            </a:solidFill>
            <a:prstDash val="solid"/>
            <a:miter lim="800000"/>
            <a:headEnd type="none" w="sm" len="sm"/>
            <a:tailEnd type="none" w="sm" len="sm"/>
          </a:ln>
        </p:spPr>
      </p:pic>
      <p:sp>
        <p:nvSpPr>
          <p:cNvPr id="994" name="Google Shape;994;p126"/>
          <p:cNvSpPr/>
          <p:nvPr/>
        </p:nvSpPr>
        <p:spPr>
          <a:xfrm>
            <a:off x="3296098" y="6358229"/>
            <a:ext cx="930226" cy="364506"/>
          </a:xfrm>
          <a:prstGeom prst="rightArrow">
            <a:avLst>
              <a:gd name="adj1" fmla="val 32498"/>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5" name="Google Shape;995;p126"/>
          <p:cNvPicPr preferRelativeResize="0"/>
          <p:nvPr/>
        </p:nvPicPr>
        <p:blipFill rotWithShape="1">
          <a:blip r:embed="rId5">
            <a:alphaModFix/>
          </a:blip>
          <a:srcRect/>
          <a:stretch/>
        </p:blipFill>
        <p:spPr>
          <a:xfrm>
            <a:off x="4446432" y="5215761"/>
            <a:ext cx="1613848" cy="1565215"/>
          </a:xfrm>
          <a:prstGeom prst="rect">
            <a:avLst/>
          </a:prstGeom>
          <a:noFill/>
          <a:ln w="9525" cap="flat" cmpd="sng">
            <a:solidFill>
              <a:srgbClr val="FF0000"/>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56"/>
          <p:cNvPicPr preferRelativeResize="0"/>
          <p:nvPr/>
        </p:nvPicPr>
        <p:blipFill rotWithShape="1">
          <a:blip r:embed="rId3">
            <a:alphaModFix/>
          </a:blip>
          <a:srcRect l="12322" t="40094" r="1929"/>
          <a:stretch/>
        </p:blipFill>
        <p:spPr>
          <a:xfrm>
            <a:off x="789375" y="2989375"/>
            <a:ext cx="7576051" cy="2977250"/>
          </a:xfrm>
          <a:prstGeom prst="rect">
            <a:avLst/>
          </a:prstGeom>
          <a:noFill/>
          <a:ln>
            <a:noFill/>
          </a:ln>
        </p:spPr>
      </p:pic>
      <p:sp>
        <p:nvSpPr>
          <p:cNvPr id="1186" name="Google Shape;1186;p156"/>
          <p:cNvSpPr txBox="1">
            <a:spLocks noGrp="1"/>
          </p:cNvSpPr>
          <p:nvPr>
            <p:ph type="title"/>
          </p:nvPr>
        </p:nvSpPr>
        <p:spPr>
          <a:xfrm>
            <a:off x="609599" y="1855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800"/>
              <a:buNone/>
            </a:pPr>
            <a:r>
              <a:rPr lang="pt-BR" sz="3000"/>
              <a:t>Impacto da pesquisa e Conexões globais</a:t>
            </a:r>
            <a:endParaRPr sz="2900">
              <a:solidFill>
                <a:schemeClr val="dk1"/>
              </a:solidFill>
            </a:endParaRPr>
          </a:p>
        </p:txBody>
      </p:sp>
      <p:sp>
        <p:nvSpPr>
          <p:cNvPr id="1187" name="Google Shape;1187;p156"/>
          <p:cNvSpPr txBox="1"/>
          <p:nvPr/>
        </p:nvSpPr>
        <p:spPr>
          <a:xfrm>
            <a:off x="612525" y="1239700"/>
            <a:ext cx="7935600" cy="18375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Uma identidade digital persistente e confiável tem impacto na avaliação dos pesquisadores</a:t>
            </a:r>
            <a:endParaRPr sz="1700">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ORCID é o identificador mais utilizado no mundo para afirmar a identificação online</a:t>
            </a:r>
            <a:endParaRPr sz="1700">
              <a:latin typeface="Open Sans"/>
              <a:ea typeface="Open Sans"/>
              <a:cs typeface="Open Sans"/>
              <a:sym typeface="Open Sans"/>
            </a:endParaRPr>
          </a:p>
          <a:p>
            <a:pPr marL="457200" marR="0" lvl="0" indent="-336550" algn="l" rtl="0">
              <a:lnSpc>
                <a:spcPct val="100000"/>
              </a:lnSpc>
              <a:spcBef>
                <a:spcPts val="0"/>
              </a:spcBef>
              <a:spcAft>
                <a:spcPts val="0"/>
              </a:spcAft>
              <a:buClr>
                <a:srgbClr val="000000"/>
              </a:buClr>
              <a:buSzPts val="1700"/>
              <a:buFont typeface="Open Sans"/>
              <a:buChar char="●"/>
            </a:pPr>
            <a:r>
              <a:rPr lang="pt-BR" sz="1700">
                <a:latin typeface="Open Sans"/>
                <a:ea typeface="Open Sans"/>
                <a:cs typeface="Open Sans"/>
                <a:sym typeface="Open Sans"/>
              </a:rPr>
              <a:t>Uma forte identidade digital leva a mais engajamento na pesquisa</a:t>
            </a:r>
            <a:endParaRPr sz="1700">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57"/>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222222"/>
              </a:lnSpc>
              <a:spcBef>
                <a:spcPts val="0"/>
              </a:spcBef>
              <a:spcAft>
                <a:spcPts val="0"/>
              </a:spcAft>
              <a:buClr>
                <a:schemeClr val="dk1"/>
              </a:buClr>
              <a:buSzPts val="1800"/>
              <a:buNone/>
            </a:pPr>
            <a:r>
              <a:rPr lang="pt-BR"/>
              <a:t>Comissão Europeia</a:t>
            </a:r>
            <a:endParaRPr/>
          </a:p>
        </p:txBody>
      </p:sp>
      <p:sp>
        <p:nvSpPr>
          <p:cNvPr id="1193" name="Google Shape;1193;p157"/>
          <p:cNvSpPr txBox="1">
            <a:spLocks noGrp="1"/>
          </p:cNvSpPr>
          <p:nvPr>
            <p:ph type="body" idx="2"/>
          </p:nvPr>
        </p:nvSpPr>
        <p:spPr>
          <a:xfrm>
            <a:off x="118475" y="1973675"/>
            <a:ext cx="8887200" cy="34392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1000"/>
              </a:spcBef>
              <a:spcAft>
                <a:spcPts val="0"/>
              </a:spcAft>
              <a:buClr>
                <a:schemeClr val="dk2"/>
              </a:buClr>
              <a:buSzPts val="2400"/>
              <a:buFont typeface="Open Sans"/>
              <a:buNone/>
            </a:pPr>
            <a:r>
              <a:rPr lang="pt-BR" sz="1600"/>
              <a:t>3 NEXT GENERATION METRICS FOR OPEN SCIENCE</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3.2 Targeted Recommendations</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3.2.3 Developing research infrastructures for open science </a:t>
            </a:r>
            <a:endParaRPr sz="2800"/>
          </a:p>
          <a:p>
            <a:pPr marL="457200" lvl="0" indent="-228600" algn="l" rtl="0">
              <a:lnSpc>
                <a:spcPct val="100000"/>
              </a:lnSpc>
              <a:spcBef>
                <a:spcPts val="1000"/>
              </a:spcBef>
              <a:spcAft>
                <a:spcPts val="0"/>
              </a:spcAft>
              <a:buClr>
                <a:schemeClr val="dk2"/>
              </a:buClr>
              <a:buSzPts val="2400"/>
              <a:buFont typeface="Open Sans"/>
              <a:buNone/>
            </a:pPr>
            <a:r>
              <a:rPr lang="pt-BR" sz="1600"/>
              <a:t>RECOMMENDATION #8: </a:t>
            </a:r>
            <a:r>
              <a:rPr lang="pt-BR" sz="1600" b="1">
                <a:solidFill>
                  <a:schemeClr val="dk1"/>
                </a:solidFill>
              </a:rPr>
              <a:t>The European research system and Open Science Cloud should adopt ORCID as its preferred system of unique identifiers, and an ORCID iD should be mandatory for all applicants and participants</a:t>
            </a:r>
            <a:r>
              <a:rPr lang="pt-BR" sz="1600"/>
              <a:t> in FP9. Unique identifiers for individuals and research works will gradually improve the robustness of metrics and reduce administrative burden. ORCID provides researchers with a unique ID and associates this ID with a regularly updated list of publications. It is already backed by a growing number of funders across Europe (http://about.orcid.org/). The EC and ERC should utilise ORCID IDs for grant applications, management and reporting platforms, and the benefits of ORCID need to be better communicated to researchers and other stakeholders (Galsworthy &amp; McKee, 2013). </a:t>
            </a:r>
            <a:endParaRPr sz="1600"/>
          </a:p>
        </p:txBody>
      </p:sp>
      <p:pic>
        <p:nvPicPr>
          <p:cNvPr id="1194" name="Google Shape;1194;p157" descr="A screenshot of a computer&#10;&#10;Description automatically generated"/>
          <p:cNvPicPr preferRelativeResize="0"/>
          <p:nvPr/>
        </p:nvPicPr>
        <p:blipFill rotWithShape="1">
          <a:blip r:embed="rId3">
            <a:alphaModFix/>
          </a:blip>
          <a:srcRect l="30349" t="24047" r="30463" b="56162"/>
          <a:stretch/>
        </p:blipFill>
        <p:spPr>
          <a:xfrm>
            <a:off x="5346400" y="778918"/>
            <a:ext cx="3583174" cy="1131050"/>
          </a:xfrm>
          <a:prstGeom prst="rect">
            <a:avLst/>
          </a:prstGeom>
          <a:noFill/>
          <a:ln>
            <a:noFill/>
          </a:ln>
        </p:spPr>
      </p:pic>
      <p:pic>
        <p:nvPicPr>
          <p:cNvPr id="1195" name="Google Shape;1195;p157" descr="A screenshot of a computer&#10;&#10;Description automatically generated"/>
          <p:cNvPicPr preferRelativeResize="0"/>
          <p:nvPr/>
        </p:nvPicPr>
        <p:blipFill rotWithShape="1">
          <a:blip r:embed="rId3">
            <a:alphaModFix/>
          </a:blip>
          <a:srcRect l="30349" t="68823" r="30463" b="15777"/>
          <a:stretch/>
        </p:blipFill>
        <p:spPr>
          <a:xfrm>
            <a:off x="5346400" y="1909975"/>
            <a:ext cx="3583174" cy="880074"/>
          </a:xfrm>
          <a:prstGeom prst="rect">
            <a:avLst/>
          </a:prstGeom>
          <a:noFill/>
          <a:ln>
            <a:noFill/>
          </a:ln>
        </p:spPr>
      </p:pic>
      <p:sp>
        <p:nvSpPr>
          <p:cNvPr id="1196" name="Google Shape;1196;p157"/>
          <p:cNvSpPr txBox="1"/>
          <p:nvPr/>
        </p:nvSpPr>
        <p:spPr>
          <a:xfrm>
            <a:off x="1026725" y="6134100"/>
            <a:ext cx="7634700" cy="7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t-BR" sz="1500" u="sng">
                <a:solidFill>
                  <a:schemeClr val="hlink"/>
                </a:solidFill>
                <a:hlinkClick r:id="rId4"/>
              </a:rPr>
              <a:t>http://ec.europa.eu/research/openscience/pdf/report.pdf#view=fit&amp;pagemode=none</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158"/>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800"/>
              <a:buNone/>
            </a:pPr>
            <a:r>
              <a:rPr lang="pt-BR" sz="3100"/>
              <a:t>Impacto da pesquisa y Conexões Globais</a:t>
            </a:r>
            <a:endParaRPr sz="3100"/>
          </a:p>
        </p:txBody>
      </p:sp>
      <p:sp>
        <p:nvSpPr>
          <p:cNvPr id="1203" name="Google Shape;1203;p158"/>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600"/>
              </a:spcAft>
              <a:buSzPts val="2600"/>
              <a:buNone/>
            </a:pPr>
            <a:endParaRPr/>
          </a:p>
        </p:txBody>
      </p:sp>
      <p:sp>
        <p:nvSpPr>
          <p:cNvPr id="1204" name="Google Shape;1204;p158"/>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600"/>
              </a:spcAft>
              <a:buSzPts val="2400"/>
              <a:buNone/>
            </a:pPr>
            <a:endParaRPr/>
          </a:p>
        </p:txBody>
      </p:sp>
      <p:pic>
        <p:nvPicPr>
          <p:cNvPr id="1205" name="Google Shape;1205;p158"/>
          <p:cNvPicPr preferRelativeResize="0"/>
          <p:nvPr/>
        </p:nvPicPr>
        <p:blipFill rotWithShape="1">
          <a:blip r:embed="rId3">
            <a:alphaModFix/>
          </a:blip>
          <a:srcRect/>
          <a:stretch/>
        </p:blipFill>
        <p:spPr>
          <a:xfrm>
            <a:off x="609600" y="1562100"/>
            <a:ext cx="7935601" cy="3835540"/>
          </a:xfrm>
          <a:prstGeom prst="rect">
            <a:avLst/>
          </a:prstGeom>
          <a:noFill/>
          <a:ln>
            <a:noFill/>
          </a:ln>
        </p:spPr>
      </p:pic>
      <p:pic>
        <p:nvPicPr>
          <p:cNvPr id="1206" name="Google Shape;1206;p158"/>
          <p:cNvPicPr preferRelativeResize="0"/>
          <p:nvPr/>
        </p:nvPicPr>
        <p:blipFill rotWithShape="1">
          <a:blip r:embed="rId4">
            <a:alphaModFix/>
          </a:blip>
          <a:srcRect/>
          <a:stretch/>
        </p:blipFill>
        <p:spPr>
          <a:xfrm>
            <a:off x="4506600" y="4840353"/>
            <a:ext cx="4038600" cy="771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59"/>
          <p:cNvSpPr txBox="1"/>
          <p:nvPr/>
        </p:nvSpPr>
        <p:spPr>
          <a:xfrm>
            <a:off x="414848" y="476475"/>
            <a:ext cx="6719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pt-BR" sz="3500" b="1">
                <a:solidFill>
                  <a:schemeClr val="dk1"/>
                </a:solidFill>
                <a:latin typeface="Open Sans"/>
                <a:ea typeface="Open Sans"/>
                <a:cs typeface="Open Sans"/>
                <a:sym typeface="Open Sans"/>
              </a:rPr>
              <a:t>Não esqueça</a:t>
            </a:r>
            <a:r>
              <a:rPr lang="pt-BR" sz="3500" b="1" i="0" u="none" strike="noStrike" cap="none">
                <a:solidFill>
                  <a:schemeClr val="dk1"/>
                </a:solidFill>
                <a:latin typeface="Open Sans"/>
                <a:ea typeface="Open Sans"/>
                <a:cs typeface="Open Sans"/>
                <a:sym typeface="Open Sans"/>
              </a:rPr>
              <a:t> </a:t>
            </a:r>
            <a:endParaRPr sz="35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FFFFFF"/>
              </a:solidFill>
              <a:latin typeface="Open Sans"/>
              <a:ea typeface="Open Sans"/>
              <a:cs typeface="Open Sans"/>
              <a:sym typeface="Open Sans"/>
            </a:endParaRPr>
          </a:p>
        </p:txBody>
      </p:sp>
      <p:sp>
        <p:nvSpPr>
          <p:cNvPr id="1212" name="Google Shape;1212;p159"/>
          <p:cNvSpPr txBox="1"/>
          <p:nvPr/>
        </p:nvSpPr>
        <p:spPr>
          <a:xfrm>
            <a:off x="4700450" y="103750"/>
            <a:ext cx="4443600" cy="50562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15000"/>
              </a:lnSpc>
              <a:spcBef>
                <a:spcPts val="0"/>
              </a:spcBef>
              <a:spcAft>
                <a:spcPts val="0"/>
              </a:spcAft>
              <a:buClr>
                <a:schemeClr val="lt1"/>
              </a:buClr>
              <a:buSzPts val="2100"/>
              <a:buFont typeface="Open Sans"/>
              <a:buChar char="●"/>
            </a:pPr>
            <a:r>
              <a:rPr lang="pt-BR" sz="2100" b="0" i="0" u="none" strike="noStrike" cap="none">
                <a:solidFill>
                  <a:schemeClr val="lt1"/>
                </a:solidFill>
                <a:latin typeface="Open Sans"/>
                <a:ea typeface="Open Sans"/>
                <a:cs typeface="Open Sans"/>
                <a:sym typeface="Open Sans"/>
              </a:rPr>
              <a:t>Enter once Reuse often : </a:t>
            </a:r>
            <a:r>
              <a:rPr lang="pt-BR" sz="2100" u="sng">
                <a:solidFill>
                  <a:schemeClr val="lt1"/>
                </a:solidFill>
                <a:latin typeface="Open Sans"/>
                <a:ea typeface="Open Sans"/>
                <a:cs typeface="Open Sans"/>
                <a:sym typeface="Open Sans"/>
              </a:rPr>
              <a:t>Preencha seu registro</a:t>
            </a:r>
            <a:r>
              <a:rPr lang="pt-BR" sz="2100" b="0" i="0" u="sng" strike="noStrike" cap="none">
                <a:solidFill>
                  <a:schemeClr val="lt1"/>
                </a:solidFill>
                <a:latin typeface="Open Sans"/>
                <a:ea typeface="Open Sans"/>
                <a:cs typeface="Open Sans"/>
                <a:sym typeface="Open Sans"/>
              </a:rPr>
              <a:t>!</a:t>
            </a:r>
            <a:endParaRPr sz="2100" b="0" i="0" u="sng" strike="noStrike" cap="none">
              <a:solidFill>
                <a:schemeClr val="lt1"/>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u="sng">
              <a:solidFill>
                <a:schemeClr val="lt1"/>
              </a:solidFill>
              <a:latin typeface="Open Sans"/>
              <a:ea typeface="Open Sans"/>
              <a:cs typeface="Open Sans"/>
              <a:sym typeface="Open Sans"/>
            </a:endParaRPr>
          </a:p>
          <a:p>
            <a:pPr marL="457200" marR="0" lvl="0" indent="-361950" algn="l" rtl="0">
              <a:lnSpc>
                <a:spcPct val="115000"/>
              </a:lnSpc>
              <a:spcBef>
                <a:spcPts val="0"/>
              </a:spcBef>
              <a:spcAft>
                <a:spcPts val="0"/>
              </a:spcAft>
              <a:buClr>
                <a:schemeClr val="lt1"/>
              </a:buClr>
              <a:buSzPts val="2100"/>
              <a:buFont typeface="Open Sans"/>
              <a:buChar char="●"/>
            </a:pPr>
            <a:r>
              <a:rPr lang="pt-BR" sz="2100">
                <a:solidFill>
                  <a:schemeClr val="lt1"/>
                </a:solidFill>
                <a:latin typeface="Open Sans"/>
                <a:ea typeface="Open Sans"/>
                <a:cs typeface="Open Sans"/>
                <a:sym typeface="Open Sans"/>
              </a:rPr>
              <a:t>Use seu registro</a:t>
            </a:r>
            <a:r>
              <a:rPr lang="pt-BR" sz="2100" b="0" i="0" u="none" strike="noStrike" cap="none">
                <a:solidFill>
                  <a:schemeClr val="lt1"/>
                </a:solidFill>
                <a:latin typeface="Open Sans"/>
                <a:ea typeface="Open Sans"/>
                <a:cs typeface="Open Sans"/>
                <a:sym typeface="Open Sans"/>
              </a:rPr>
              <a:t>! - </a:t>
            </a:r>
            <a:r>
              <a:rPr lang="pt-BR" sz="2100">
                <a:solidFill>
                  <a:schemeClr val="lt1"/>
                </a:solidFill>
                <a:latin typeface="Open Sans"/>
                <a:ea typeface="Open Sans"/>
                <a:cs typeface="Open Sans"/>
                <a:sym typeface="Open Sans"/>
              </a:rPr>
              <a:t>Inclua seu ORCID iD em todos os lugares</a:t>
            </a:r>
            <a:endParaRPr sz="2100" b="0" i="0" u="none" strike="noStrike" cap="none">
              <a:solidFill>
                <a:schemeClr val="lt1"/>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a:solidFill>
                <a:schemeClr val="lt1"/>
              </a:solidFill>
              <a:latin typeface="Open Sans"/>
              <a:ea typeface="Open Sans"/>
              <a:cs typeface="Open Sans"/>
              <a:sym typeface="Open Sans"/>
            </a:endParaRPr>
          </a:p>
          <a:p>
            <a:pPr marL="457200" marR="0" lvl="0" indent="-361950" algn="l" rtl="0">
              <a:lnSpc>
                <a:spcPct val="115000"/>
              </a:lnSpc>
              <a:spcBef>
                <a:spcPts val="0"/>
              </a:spcBef>
              <a:spcAft>
                <a:spcPts val="0"/>
              </a:spcAft>
              <a:buClr>
                <a:srgbClr val="FFFFFF"/>
              </a:buClr>
              <a:buSzPts val="2100"/>
              <a:buFont typeface="Open Sans"/>
              <a:buChar char="●"/>
            </a:pPr>
            <a:r>
              <a:rPr lang="pt-BR" sz="2100">
                <a:solidFill>
                  <a:srgbClr val="FFFFFF"/>
                </a:solidFill>
                <a:latin typeface="Open Sans"/>
                <a:ea typeface="Open Sans"/>
                <a:cs typeface="Open Sans"/>
                <a:sym typeface="Open Sans"/>
              </a:rPr>
              <a:t>O usuário é dono de seu registro</a:t>
            </a:r>
            <a:endParaRPr sz="2100" b="0" i="0" u="none" strike="noStrike" cap="none">
              <a:solidFill>
                <a:srgbClr val="FFFFFF"/>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100">
              <a:solidFill>
                <a:srgbClr val="FFFFFF"/>
              </a:solidFill>
              <a:latin typeface="Open Sans"/>
              <a:ea typeface="Open Sans"/>
              <a:cs typeface="Open Sans"/>
              <a:sym typeface="Open Sans"/>
            </a:endParaRPr>
          </a:p>
          <a:p>
            <a:pPr marL="457200" marR="0" lvl="0" indent="-361950" algn="l" rtl="0">
              <a:lnSpc>
                <a:spcPct val="115000"/>
              </a:lnSpc>
              <a:spcBef>
                <a:spcPts val="0"/>
              </a:spcBef>
              <a:spcAft>
                <a:spcPts val="0"/>
              </a:spcAft>
              <a:buClr>
                <a:srgbClr val="FFFFFF"/>
              </a:buClr>
              <a:buSzPts val="2100"/>
              <a:buFont typeface="Open Sans"/>
              <a:buChar char="●"/>
            </a:pPr>
            <a:r>
              <a:rPr lang="pt-BR" sz="2100">
                <a:solidFill>
                  <a:srgbClr val="FFFFFF"/>
                </a:solidFill>
                <a:latin typeface="Open Sans"/>
                <a:ea typeface="Open Sans"/>
                <a:cs typeface="Open Sans"/>
                <a:sym typeface="Open Sans"/>
              </a:rPr>
              <a:t>A</a:t>
            </a:r>
            <a:r>
              <a:rPr lang="pt-BR" sz="2100" b="0" i="0" u="none" strike="noStrike" cap="none">
                <a:solidFill>
                  <a:srgbClr val="FFFFFF"/>
                </a:solidFill>
                <a:latin typeface="Open Sans"/>
                <a:ea typeface="Open Sans"/>
                <a:cs typeface="Open Sans"/>
                <a:sym typeface="Open Sans"/>
              </a:rPr>
              <a:t>s  organiza</a:t>
            </a:r>
            <a:r>
              <a:rPr lang="pt-BR" sz="2100">
                <a:solidFill>
                  <a:srgbClr val="FFFFFF"/>
                </a:solidFill>
                <a:latin typeface="Open Sans"/>
                <a:ea typeface="Open Sans"/>
                <a:cs typeface="Open Sans"/>
                <a:sym typeface="Open Sans"/>
              </a:rPr>
              <a:t>ções apoiam seus pesquisadores adicionando informação através das integrações</a:t>
            </a:r>
            <a:endParaRPr sz="2100" b="1" i="0" u="none" strike="noStrike" cap="none">
              <a:solidFill>
                <a:schemeClr val="dk1"/>
              </a:solidFill>
              <a:latin typeface="Open Sans"/>
              <a:ea typeface="Open Sans"/>
              <a:cs typeface="Open Sans"/>
              <a:sym typeface="Open Sans"/>
            </a:endParaRPr>
          </a:p>
        </p:txBody>
      </p:sp>
      <p:pic>
        <p:nvPicPr>
          <p:cNvPr id="1213" name="Google Shape;1213;p159"/>
          <p:cNvPicPr preferRelativeResize="0"/>
          <p:nvPr/>
        </p:nvPicPr>
        <p:blipFill rotWithShape="1">
          <a:blip r:embed="rId3">
            <a:alphaModFix/>
          </a:blip>
          <a:srcRect/>
          <a:stretch/>
        </p:blipFill>
        <p:spPr>
          <a:xfrm>
            <a:off x="73925" y="1235025"/>
            <a:ext cx="4560724" cy="3821301"/>
          </a:xfrm>
          <a:prstGeom prst="rect">
            <a:avLst/>
          </a:prstGeom>
          <a:noFill/>
          <a:ln>
            <a:noFill/>
          </a:ln>
        </p:spPr>
      </p:pic>
      <p:sp>
        <p:nvSpPr>
          <p:cNvPr id="1214" name="Google Shape;1214;p159"/>
          <p:cNvSpPr txBox="1"/>
          <p:nvPr/>
        </p:nvSpPr>
        <p:spPr>
          <a:xfrm>
            <a:off x="73925" y="5159950"/>
            <a:ext cx="8955900" cy="97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pt-BR" sz="2600" b="1">
                <a:solidFill>
                  <a:schemeClr val="dk1"/>
                </a:solidFill>
                <a:latin typeface="Open Sans"/>
                <a:ea typeface="Open Sans"/>
                <a:cs typeface="Open Sans"/>
                <a:sym typeface="Open Sans"/>
              </a:rPr>
              <a:t>ORCID é um esforço coletivo!</a:t>
            </a:r>
            <a:endParaRPr sz="2600" b="1">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160"/>
          <p:cNvPicPr preferRelativeResize="0">
            <a:picLocks noGrp="1"/>
          </p:cNvPicPr>
          <p:nvPr>
            <p:ph type="pic" idx="2"/>
          </p:nvPr>
        </p:nvPicPr>
        <p:blipFill rotWithShape="1">
          <a:blip r:embed="rId3">
            <a:alphaModFix/>
          </a:blip>
          <a:srcRect/>
          <a:stretch/>
        </p:blipFill>
        <p:spPr>
          <a:xfrm>
            <a:off x="609603" y="187178"/>
            <a:ext cx="5129400" cy="3339000"/>
          </a:xfrm>
          <a:prstGeom prst="rect">
            <a:avLst/>
          </a:prstGeom>
          <a:noFill/>
          <a:ln>
            <a:noFill/>
          </a:ln>
        </p:spPr>
      </p:pic>
      <p:sp>
        <p:nvSpPr>
          <p:cNvPr id="1220" name="Google Shape;1220;p160"/>
          <p:cNvSpPr/>
          <p:nvPr/>
        </p:nvSpPr>
        <p:spPr>
          <a:xfrm>
            <a:off x="1208715" y="6246842"/>
            <a:ext cx="1790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accent1"/>
                </a:solidFill>
                <a:latin typeface="Calibri"/>
                <a:ea typeface="Calibri"/>
                <a:cs typeface="Calibri"/>
                <a:sym typeface="Calibri"/>
              </a:rPr>
              <a:t>https://orcid.org/help</a:t>
            </a:r>
            <a:endParaRPr sz="1400" b="0" i="0" u="none" strike="noStrike" cap="none">
              <a:solidFill>
                <a:srgbClr val="000000"/>
              </a:solidFill>
              <a:latin typeface="Arial"/>
              <a:ea typeface="Arial"/>
              <a:cs typeface="Arial"/>
              <a:sym typeface="Arial"/>
            </a:endParaRPr>
          </a:p>
        </p:txBody>
      </p:sp>
      <p:pic>
        <p:nvPicPr>
          <p:cNvPr id="1221" name="Google Shape;1221;p160"/>
          <p:cNvPicPr preferRelativeResize="0"/>
          <p:nvPr/>
        </p:nvPicPr>
        <p:blipFill rotWithShape="1">
          <a:blip r:embed="rId4">
            <a:alphaModFix/>
          </a:blip>
          <a:srcRect l="6669" t="20860" r="12187" b="23166"/>
          <a:stretch/>
        </p:blipFill>
        <p:spPr>
          <a:xfrm>
            <a:off x="1255013" y="2935450"/>
            <a:ext cx="7419924" cy="31986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61"/>
          <p:cNvPicPr preferRelativeResize="0"/>
          <p:nvPr/>
        </p:nvPicPr>
        <p:blipFill rotWithShape="1">
          <a:blip r:embed="rId3">
            <a:alphaModFix/>
          </a:blip>
          <a:srcRect/>
          <a:stretch/>
        </p:blipFill>
        <p:spPr>
          <a:xfrm>
            <a:off x="381725" y="723537"/>
            <a:ext cx="8057026" cy="5410924"/>
          </a:xfrm>
          <a:prstGeom prst="rect">
            <a:avLst/>
          </a:prstGeom>
          <a:noFill/>
          <a:ln>
            <a:noFill/>
          </a:ln>
        </p:spPr>
      </p:pic>
      <p:sp>
        <p:nvSpPr>
          <p:cNvPr id="1228" name="Google Shape;1228;p161"/>
          <p:cNvSpPr txBox="1"/>
          <p:nvPr/>
        </p:nvSpPr>
        <p:spPr>
          <a:xfrm>
            <a:off x="1224175" y="6213000"/>
            <a:ext cx="5620800" cy="38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t-BR" sz="1200" b="0" i="0" u="none" strike="noStrike" cap="none">
                <a:solidFill>
                  <a:srgbClr val="000000"/>
                </a:solidFill>
                <a:latin typeface="Arial"/>
                <a:ea typeface="Arial"/>
                <a:cs typeface="Arial"/>
                <a:sym typeface="Arial"/>
              </a:rPr>
              <a:t>http://members.orcid.org/outreach-resources</a:t>
            </a:r>
            <a:endParaRPr sz="1200" b="0" i="0" u="none" strike="noStrike" cap="none">
              <a:solidFill>
                <a:srgbClr val="000000"/>
              </a:solidFill>
              <a:latin typeface="Arial"/>
              <a:ea typeface="Arial"/>
              <a:cs typeface="Arial"/>
              <a:sym typeface="Arial"/>
            </a:endParaRPr>
          </a:p>
        </p:txBody>
      </p:sp>
      <p:sp>
        <p:nvSpPr>
          <p:cNvPr id="1229" name="Google Shape;1229;p161"/>
          <p:cNvSpPr txBox="1">
            <a:spLocks noGrp="1"/>
          </p:cNvSpPr>
          <p:nvPr>
            <p:ph type="title"/>
          </p:nvPr>
        </p:nvSpPr>
        <p:spPr>
          <a:xfrm>
            <a:off x="503150" y="123526"/>
            <a:ext cx="7935600" cy="600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000"/>
              <a:buNone/>
            </a:pPr>
            <a:r>
              <a:rPr lang="pt-BR" sz="3100">
                <a:solidFill>
                  <a:schemeClr val="dk1"/>
                </a:solidFill>
              </a:rPr>
              <a:t>Promova a ORCID!</a:t>
            </a:r>
            <a:endParaRPr sz="31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pic>
        <p:nvPicPr>
          <p:cNvPr id="1235" name="Google Shape;1235;p162"/>
          <p:cNvPicPr preferRelativeResize="0"/>
          <p:nvPr/>
        </p:nvPicPr>
        <p:blipFill rotWithShape="1">
          <a:blip r:embed="rId3">
            <a:alphaModFix/>
          </a:blip>
          <a:srcRect/>
          <a:stretch/>
        </p:blipFill>
        <p:spPr>
          <a:xfrm>
            <a:off x="456900" y="435091"/>
            <a:ext cx="8382001" cy="5326284"/>
          </a:xfrm>
          <a:prstGeom prst="rect">
            <a:avLst/>
          </a:prstGeom>
          <a:noFill/>
          <a:ln>
            <a:noFill/>
          </a:ln>
        </p:spPr>
      </p:pic>
      <p:sp>
        <p:nvSpPr>
          <p:cNvPr id="1236" name="Google Shape;1236;p162"/>
          <p:cNvSpPr/>
          <p:nvPr/>
        </p:nvSpPr>
        <p:spPr>
          <a:xfrm>
            <a:off x="3540875" y="5252100"/>
            <a:ext cx="2935500" cy="566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7"/>
          <p:cNvSpPr/>
          <p:nvPr/>
        </p:nvSpPr>
        <p:spPr>
          <a:xfrm>
            <a:off x="6555425" y="1541094"/>
            <a:ext cx="24390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0" name="Google Shape;340;p67"/>
          <p:cNvSpPr/>
          <p:nvPr/>
        </p:nvSpPr>
        <p:spPr>
          <a:xfrm>
            <a:off x="0" y="1506331"/>
            <a:ext cx="30927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1" name="Google Shape;341;p67"/>
          <p:cNvSpPr txBox="1">
            <a:spLocks noGrp="1"/>
          </p:cNvSpPr>
          <p:nvPr>
            <p:ph type="sldNum" idx="12"/>
          </p:nvPr>
        </p:nvSpPr>
        <p:spPr>
          <a:xfrm>
            <a:off x="6860870" y="3749573"/>
            <a:ext cx="2133600" cy="20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fld id="{00000000-1234-1234-1234-123412341234}" type="slidenum">
              <a:rPr lang="pt-BR"/>
              <a:t>5</a:t>
            </a:fld>
            <a:endParaRPr/>
          </a:p>
        </p:txBody>
      </p:sp>
      <p:pic>
        <p:nvPicPr>
          <p:cNvPr id="342" name="Google Shape;342;p67"/>
          <p:cNvPicPr preferRelativeResize="0"/>
          <p:nvPr/>
        </p:nvPicPr>
        <p:blipFill rotWithShape="1">
          <a:blip r:embed="rId3">
            <a:alphaModFix/>
          </a:blip>
          <a:srcRect l="67533" r="14131" b="12326"/>
          <a:stretch/>
        </p:blipFill>
        <p:spPr>
          <a:xfrm flipH="1">
            <a:off x="46374" y="2072550"/>
            <a:ext cx="942276" cy="2700726"/>
          </a:xfrm>
          <a:prstGeom prst="rect">
            <a:avLst/>
          </a:prstGeom>
          <a:noFill/>
          <a:ln>
            <a:noFill/>
          </a:ln>
        </p:spPr>
      </p:pic>
      <p:pic>
        <p:nvPicPr>
          <p:cNvPr id="343" name="Google Shape;343;p67"/>
          <p:cNvPicPr preferRelativeResize="0"/>
          <p:nvPr/>
        </p:nvPicPr>
        <p:blipFill rotWithShape="1">
          <a:blip r:embed="rId4">
            <a:alphaModFix/>
          </a:blip>
          <a:srcRect r="38755" b="31328"/>
          <a:stretch/>
        </p:blipFill>
        <p:spPr>
          <a:xfrm>
            <a:off x="988650" y="2479450"/>
            <a:ext cx="1903202" cy="1316228"/>
          </a:xfrm>
          <a:prstGeom prst="rect">
            <a:avLst/>
          </a:prstGeom>
          <a:noFill/>
          <a:ln w="38100" cap="flat" cmpd="sng">
            <a:solidFill>
              <a:schemeClr val="dk2"/>
            </a:solidFill>
            <a:prstDash val="solid"/>
            <a:round/>
            <a:headEnd type="none" w="sm" len="sm"/>
            <a:tailEnd type="none" w="sm" len="sm"/>
          </a:ln>
        </p:spPr>
      </p:pic>
      <p:sp>
        <p:nvSpPr>
          <p:cNvPr id="344" name="Google Shape;344;p67"/>
          <p:cNvSpPr txBox="1"/>
          <p:nvPr/>
        </p:nvSpPr>
        <p:spPr>
          <a:xfrm>
            <a:off x="46375" y="1541101"/>
            <a:ext cx="3046500" cy="707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None/>
            </a:pPr>
            <a:r>
              <a:rPr lang="pt-BR" sz="1400" b="0" i="0" u="none" strike="noStrike" cap="none">
                <a:solidFill>
                  <a:srgbClr val="000000"/>
                </a:solidFill>
                <a:latin typeface="Open Sans"/>
                <a:ea typeface="Open Sans"/>
                <a:cs typeface="Open Sans"/>
                <a:sym typeface="Open Sans"/>
              </a:rPr>
              <a:t>1) </a:t>
            </a:r>
            <a:r>
              <a:rPr lang="pt-BR">
                <a:latin typeface="Open Sans"/>
                <a:ea typeface="Open Sans"/>
                <a:cs typeface="Open Sans"/>
                <a:sym typeface="Open Sans"/>
              </a:rPr>
              <a:t>Pesquisadores criam seu ORCID</a:t>
            </a:r>
            <a:br>
              <a:rPr lang="pt-BR" sz="1400" b="0" i="0" u="none" strike="noStrike" cap="none">
                <a:solidFill>
                  <a:srgbClr val="000000"/>
                </a:solidFill>
                <a:latin typeface="Open Sans"/>
                <a:ea typeface="Open Sans"/>
                <a:cs typeface="Open Sans"/>
                <a:sym typeface="Open Sans"/>
              </a:rPr>
            </a:br>
            <a:r>
              <a:rPr lang="pt-BR" sz="1400" b="0" i="0" u="none" strike="noStrike" cap="none">
                <a:solidFill>
                  <a:srgbClr val="000000"/>
                </a:solidFill>
                <a:latin typeface="Open Sans"/>
                <a:ea typeface="Open Sans"/>
                <a:cs typeface="Open Sans"/>
                <a:sym typeface="Open Sans"/>
              </a:rPr>
              <a:t>2) </a:t>
            </a:r>
            <a:r>
              <a:rPr lang="pt-BR">
                <a:latin typeface="Open Sans"/>
                <a:ea typeface="Open Sans"/>
                <a:cs typeface="Open Sans"/>
                <a:sym typeface="Open Sans"/>
              </a:rPr>
              <a:t>Preenche o registro</a:t>
            </a:r>
            <a:endParaRPr sz="1400" b="0" i="0" u="none" strike="noStrike" cap="none">
              <a:solidFill>
                <a:srgbClr val="000000"/>
              </a:solidFill>
              <a:latin typeface="Open Sans"/>
              <a:ea typeface="Open Sans"/>
              <a:cs typeface="Open Sans"/>
              <a:sym typeface="Open Sans"/>
            </a:endParaRPr>
          </a:p>
        </p:txBody>
      </p:sp>
      <p:sp>
        <p:nvSpPr>
          <p:cNvPr id="345" name="Google Shape;345;p67"/>
          <p:cNvSpPr/>
          <p:nvPr/>
        </p:nvSpPr>
        <p:spPr>
          <a:xfrm>
            <a:off x="3277800" y="1506331"/>
            <a:ext cx="3092700" cy="3266700"/>
          </a:xfrm>
          <a:prstGeom prst="rect">
            <a:avLst/>
          </a:prstGeom>
          <a:solidFill>
            <a:schemeClr val="lt1"/>
          </a:solidFill>
          <a:ln w="9525"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highlight>
                <a:schemeClr val="lt1"/>
              </a:highlight>
              <a:latin typeface="Arial"/>
              <a:ea typeface="Arial"/>
              <a:cs typeface="Arial"/>
              <a:sym typeface="Arial"/>
            </a:endParaRPr>
          </a:p>
        </p:txBody>
      </p:sp>
      <p:sp>
        <p:nvSpPr>
          <p:cNvPr id="346" name="Google Shape;346;p67"/>
          <p:cNvSpPr txBox="1"/>
          <p:nvPr/>
        </p:nvSpPr>
        <p:spPr>
          <a:xfrm>
            <a:off x="3300888" y="1541106"/>
            <a:ext cx="30465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pt-BR">
                <a:latin typeface="Open Sans"/>
                <a:ea typeface="Open Sans"/>
                <a:cs typeface="Open Sans"/>
                <a:sym typeface="Open Sans"/>
              </a:rPr>
              <a:t>Todos os registros são salvos no Registro ORCID</a:t>
            </a:r>
            <a:endParaRPr sz="1400" b="0" i="0" u="none" strike="noStrike" cap="none">
              <a:solidFill>
                <a:srgbClr val="000000"/>
              </a:solidFill>
              <a:latin typeface="Open Sans"/>
              <a:ea typeface="Open Sans"/>
              <a:cs typeface="Open Sans"/>
              <a:sym typeface="Open Sans"/>
            </a:endParaRPr>
          </a:p>
        </p:txBody>
      </p:sp>
      <p:pic>
        <p:nvPicPr>
          <p:cNvPr id="347" name="Google Shape;347;p67"/>
          <p:cNvPicPr preferRelativeResize="0"/>
          <p:nvPr/>
        </p:nvPicPr>
        <p:blipFill rotWithShape="1">
          <a:blip r:embed="rId4">
            <a:alphaModFix/>
          </a:blip>
          <a:srcRect/>
          <a:stretch/>
        </p:blipFill>
        <p:spPr>
          <a:xfrm>
            <a:off x="3668539" y="2248364"/>
            <a:ext cx="2311037" cy="1267715"/>
          </a:xfrm>
          <a:prstGeom prst="rect">
            <a:avLst/>
          </a:prstGeom>
          <a:noFill/>
          <a:ln w="76200" cap="flat" cmpd="sng">
            <a:solidFill>
              <a:schemeClr val="dk2"/>
            </a:solidFill>
            <a:prstDash val="solid"/>
            <a:round/>
            <a:headEnd type="none" w="sm" len="sm"/>
            <a:tailEnd type="none" w="sm" len="sm"/>
          </a:ln>
        </p:spPr>
      </p:pic>
      <p:pic>
        <p:nvPicPr>
          <p:cNvPr id="348" name="Google Shape;348;p67"/>
          <p:cNvPicPr preferRelativeResize="0"/>
          <p:nvPr/>
        </p:nvPicPr>
        <p:blipFill rotWithShape="1">
          <a:blip r:embed="rId4">
            <a:alphaModFix/>
          </a:blip>
          <a:srcRect/>
          <a:stretch/>
        </p:blipFill>
        <p:spPr>
          <a:xfrm>
            <a:off x="3668538" y="2819289"/>
            <a:ext cx="2311024" cy="1267699"/>
          </a:xfrm>
          <a:prstGeom prst="rect">
            <a:avLst/>
          </a:prstGeom>
          <a:noFill/>
          <a:ln w="76200" cap="flat" cmpd="sng">
            <a:solidFill>
              <a:schemeClr val="dk2"/>
            </a:solidFill>
            <a:prstDash val="solid"/>
            <a:round/>
            <a:headEnd type="none" w="sm" len="sm"/>
            <a:tailEnd type="none" w="sm" len="sm"/>
          </a:ln>
        </p:spPr>
      </p:pic>
      <p:pic>
        <p:nvPicPr>
          <p:cNvPr id="349" name="Google Shape;349;p67"/>
          <p:cNvPicPr preferRelativeResize="0"/>
          <p:nvPr/>
        </p:nvPicPr>
        <p:blipFill rotWithShape="1">
          <a:blip r:embed="rId4">
            <a:alphaModFix/>
          </a:blip>
          <a:srcRect/>
          <a:stretch/>
        </p:blipFill>
        <p:spPr>
          <a:xfrm>
            <a:off x="3668539" y="3390216"/>
            <a:ext cx="2311037" cy="1267696"/>
          </a:xfrm>
          <a:prstGeom prst="rect">
            <a:avLst/>
          </a:prstGeom>
          <a:noFill/>
          <a:ln w="76200" cap="flat" cmpd="sng">
            <a:solidFill>
              <a:schemeClr val="dk2"/>
            </a:solidFill>
            <a:prstDash val="solid"/>
            <a:round/>
            <a:headEnd type="none" w="sm" len="sm"/>
            <a:tailEnd type="none" w="sm" len="sm"/>
          </a:ln>
        </p:spPr>
      </p:pic>
      <p:sp>
        <p:nvSpPr>
          <p:cNvPr id="350" name="Google Shape;350;p67"/>
          <p:cNvSpPr/>
          <p:nvPr/>
        </p:nvSpPr>
        <p:spPr>
          <a:xfrm>
            <a:off x="6823325" y="2314006"/>
            <a:ext cx="1903200" cy="2343900"/>
          </a:xfrm>
          <a:prstGeom prst="can">
            <a:avLst>
              <a:gd name="adj" fmla="val 25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1800" b="0" i="0" u="none" strike="noStrike" cap="none">
                <a:solidFill>
                  <a:srgbClr val="000000"/>
                </a:solidFill>
                <a:latin typeface="Arial"/>
                <a:ea typeface="Arial"/>
                <a:cs typeface="Arial"/>
                <a:sym typeface="Arial"/>
              </a:rPr>
              <a:t>Sistema da organiza</a:t>
            </a:r>
            <a:r>
              <a:rPr lang="pt-BR" sz="1800"/>
              <a:t>ção</a:t>
            </a:r>
            <a:endParaRPr sz="1800" b="0" i="0" u="none" strike="noStrike" cap="none">
              <a:solidFill>
                <a:srgbClr val="000000"/>
              </a:solidFill>
              <a:latin typeface="Arial"/>
              <a:ea typeface="Arial"/>
              <a:cs typeface="Arial"/>
              <a:sym typeface="Arial"/>
            </a:endParaRPr>
          </a:p>
        </p:txBody>
      </p:sp>
      <p:sp>
        <p:nvSpPr>
          <p:cNvPr id="351" name="Google Shape;351;p67"/>
          <p:cNvSpPr txBox="1"/>
          <p:nvPr/>
        </p:nvSpPr>
        <p:spPr>
          <a:xfrm>
            <a:off x="6555425" y="1541094"/>
            <a:ext cx="24390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a:latin typeface="Open Sans"/>
                <a:ea typeface="Open Sans"/>
                <a:cs typeface="Open Sans"/>
                <a:sym typeface="Open Sans"/>
              </a:rPr>
              <a:t>A </a:t>
            </a:r>
            <a:r>
              <a:rPr lang="pt-BR" sz="1400" b="0" i="0" u="none" strike="noStrike" cap="none">
                <a:solidFill>
                  <a:srgbClr val="000000"/>
                </a:solidFill>
                <a:latin typeface="Open Sans"/>
                <a:ea typeface="Open Sans"/>
                <a:cs typeface="Open Sans"/>
                <a:sym typeface="Open Sans"/>
              </a:rPr>
              <a:t>API </a:t>
            </a:r>
            <a:r>
              <a:rPr lang="pt-BR">
                <a:latin typeface="Open Sans"/>
                <a:ea typeface="Open Sans"/>
                <a:cs typeface="Open Sans"/>
                <a:sym typeface="Open Sans"/>
              </a:rPr>
              <a:t>transfere</a:t>
            </a:r>
            <a:r>
              <a:rPr lang="pt-BR" sz="1400" b="0" i="0" u="none" strike="noStrike" cap="none">
                <a:solidFill>
                  <a:srgbClr val="000000"/>
                </a:solidFill>
                <a:latin typeface="Open Sans"/>
                <a:ea typeface="Open Sans"/>
                <a:cs typeface="Open Sans"/>
                <a:sym typeface="Open Sans"/>
              </a:rPr>
              <a:t> dado</a:t>
            </a:r>
            <a:r>
              <a:rPr lang="pt-BR">
                <a:latin typeface="Open Sans"/>
                <a:ea typeface="Open Sans"/>
                <a:cs typeface="Open Sans"/>
                <a:sym typeface="Open Sans"/>
              </a:rPr>
              <a:t>s dos registros para a organização e vice-versa</a:t>
            </a:r>
            <a:endParaRPr sz="1400" b="0" i="0" u="none" strike="noStrike" cap="none">
              <a:solidFill>
                <a:srgbClr val="000000"/>
              </a:solidFill>
              <a:latin typeface="Open Sans"/>
              <a:ea typeface="Open Sans"/>
              <a:cs typeface="Open Sans"/>
              <a:sym typeface="Open Sans"/>
            </a:endParaRPr>
          </a:p>
        </p:txBody>
      </p:sp>
      <p:sp>
        <p:nvSpPr>
          <p:cNvPr id="352" name="Google Shape;352;p67"/>
          <p:cNvSpPr txBox="1"/>
          <p:nvPr/>
        </p:nvSpPr>
        <p:spPr>
          <a:xfrm>
            <a:off x="46375" y="1099225"/>
            <a:ext cx="3046500" cy="29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pt-BR">
                <a:latin typeface="Open Sans"/>
                <a:ea typeface="Open Sans"/>
                <a:cs typeface="Open Sans"/>
                <a:sym typeface="Open Sans"/>
              </a:rPr>
              <a:t>Pesquisador</a:t>
            </a:r>
            <a:endParaRPr sz="1400" b="0" i="0" u="none" strike="noStrike" cap="none">
              <a:solidFill>
                <a:srgbClr val="000000"/>
              </a:solidFill>
              <a:latin typeface="Open Sans"/>
              <a:ea typeface="Open Sans"/>
              <a:cs typeface="Open Sans"/>
              <a:sym typeface="Open Sans"/>
            </a:endParaRPr>
          </a:p>
        </p:txBody>
      </p:sp>
      <p:sp>
        <p:nvSpPr>
          <p:cNvPr id="353" name="Google Shape;353;p67"/>
          <p:cNvSpPr txBox="1"/>
          <p:nvPr/>
        </p:nvSpPr>
        <p:spPr>
          <a:xfrm>
            <a:off x="3300900" y="1070813"/>
            <a:ext cx="3046500" cy="29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sz="1400" b="0" i="0" u="none" strike="noStrike" cap="none">
                <a:solidFill>
                  <a:srgbClr val="000000"/>
                </a:solidFill>
                <a:latin typeface="Open Sans"/>
                <a:ea typeface="Open Sans"/>
                <a:cs typeface="Open Sans"/>
                <a:sym typeface="Open Sans"/>
              </a:rPr>
              <a:t>ORCID</a:t>
            </a:r>
            <a:endParaRPr sz="1400" b="0" i="0" u="none" strike="noStrike" cap="none">
              <a:solidFill>
                <a:srgbClr val="000000"/>
              </a:solidFill>
              <a:latin typeface="Open Sans"/>
              <a:ea typeface="Open Sans"/>
              <a:cs typeface="Open Sans"/>
              <a:sym typeface="Open Sans"/>
            </a:endParaRPr>
          </a:p>
        </p:txBody>
      </p:sp>
      <p:sp>
        <p:nvSpPr>
          <p:cNvPr id="354" name="Google Shape;354;p67"/>
          <p:cNvSpPr txBox="1"/>
          <p:nvPr/>
        </p:nvSpPr>
        <p:spPr>
          <a:xfrm>
            <a:off x="6555425" y="1099225"/>
            <a:ext cx="2439000" cy="294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pt-BR">
                <a:latin typeface="Open Sans"/>
                <a:ea typeface="Open Sans"/>
                <a:cs typeface="Open Sans"/>
                <a:sym typeface="Open Sans"/>
              </a:rPr>
              <a:t>A organização membro</a:t>
            </a:r>
            <a:endParaRPr sz="1400" b="0" i="0" u="none" strike="noStrike" cap="none">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8"/>
          <p:cNvSpPr txBox="1">
            <a:spLocks noGrp="1"/>
          </p:cNvSpPr>
          <p:nvPr>
            <p:ph type="sldNum" idx="12"/>
          </p:nvPr>
        </p:nvSpPr>
        <p:spPr>
          <a:xfrm>
            <a:off x="6876320" y="5624513"/>
            <a:ext cx="2133600" cy="27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fld id="{00000000-1234-1234-1234-123412341234}" type="slidenum">
              <a:rPr lang="pt-BR"/>
              <a:t>6</a:t>
            </a:fld>
            <a:endParaRPr/>
          </a:p>
        </p:txBody>
      </p:sp>
      <p:sp>
        <p:nvSpPr>
          <p:cNvPr id="361" name="Google Shape;361;p68"/>
          <p:cNvSpPr txBox="1">
            <a:spLocks noGrp="1"/>
          </p:cNvSpPr>
          <p:nvPr>
            <p:ph type="title" idx="4294967295"/>
          </p:nvPr>
        </p:nvSpPr>
        <p:spPr>
          <a:xfrm>
            <a:off x="0" y="1338413"/>
            <a:ext cx="9144000" cy="685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400"/>
              <a:buNone/>
            </a:pPr>
            <a:r>
              <a:rPr lang="pt-BR"/>
              <a:t>Tecnologia: API para transferir dados</a:t>
            </a:r>
            <a:endParaRPr/>
          </a:p>
        </p:txBody>
      </p:sp>
      <p:sp>
        <p:nvSpPr>
          <p:cNvPr id="362" name="Google Shape;362;p68"/>
          <p:cNvSpPr txBox="1"/>
          <p:nvPr/>
        </p:nvSpPr>
        <p:spPr>
          <a:xfrm>
            <a:off x="337350" y="2400056"/>
            <a:ext cx="2503800" cy="5316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None/>
            </a:pPr>
            <a:r>
              <a:rPr lang="pt-BR" sz="2200" b="0" i="0" u="none" strike="noStrike" cap="none">
                <a:solidFill>
                  <a:srgbClr val="000000"/>
                </a:solidFill>
                <a:latin typeface="Open Sans"/>
                <a:ea typeface="Open Sans"/>
                <a:cs typeface="Open Sans"/>
                <a:sym typeface="Open Sans"/>
              </a:rPr>
              <a:t>Registro ORCID Registry</a:t>
            </a:r>
            <a:endParaRPr sz="2200" b="0" i="0" u="none" strike="noStrike" cap="none">
              <a:solidFill>
                <a:srgbClr val="000000"/>
              </a:solidFill>
              <a:latin typeface="Open Sans"/>
              <a:ea typeface="Open Sans"/>
              <a:cs typeface="Open Sans"/>
              <a:sym typeface="Open Sans"/>
            </a:endParaRPr>
          </a:p>
        </p:txBody>
      </p:sp>
      <p:pic>
        <p:nvPicPr>
          <p:cNvPr id="363" name="Google Shape;363;p68"/>
          <p:cNvPicPr preferRelativeResize="0"/>
          <p:nvPr/>
        </p:nvPicPr>
        <p:blipFill rotWithShape="1">
          <a:blip r:embed="rId3">
            <a:alphaModFix/>
          </a:blip>
          <a:srcRect/>
          <a:stretch/>
        </p:blipFill>
        <p:spPr>
          <a:xfrm>
            <a:off x="337351" y="3006432"/>
            <a:ext cx="2503700" cy="1267718"/>
          </a:xfrm>
          <a:prstGeom prst="rect">
            <a:avLst/>
          </a:prstGeom>
          <a:noFill/>
          <a:ln w="76200" cap="flat" cmpd="sng">
            <a:solidFill>
              <a:schemeClr val="dk2"/>
            </a:solidFill>
            <a:prstDash val="solid"/>
            <a:round/>
            <a:headEnd type="none" w="sm" len="sm"/>
            <a:tailEnd type="none" w="sm" len="sm"/>
          </a:ln>
        </p:spPr>
      </p:pic>
      <p:pic>
        <p:nvPicPr>
          <p:cNvPr id="364" name="Google Shape;364;p68"/>
          <p:cNvPicPr preferRelativeResize="0"/>
          <p:nvPr/>
        </p:nvPicPr>
        <p:blipFill rotWithShape="1">
          <a:blip r:embed="rId3">
            <a:alphaModFix/>
          </a:blip>
          <a:srcRect/>
          <a:stretch/>
        </p:blipFill>
        <p:spPr>
          <a:xfrm>
            <a:off x="337351" y="3469672"/>
            <a:ext cx="2503700" cy="1267718"/>
          </a:xfrm>
          <a:prstGeom prst="rect">
            <a:avLst/>
          </a:prstGeom>
          <a:noFill/>
          <a:ln w="76200" cap="flat" cmpd="sng">
            <a:solidFill>
              <a:schemeClr val="dk2"/>
            </a:solidFill>
            <a:prstDash val="solid"/>
            <a:round/>
            <a:headEnd type="none" w="sm" len="sm"/>
            <a:tailEnd type="none" w="sm" len="sm"/>
          </a:ln>
        </p:spPr>
      </p:pic>
      <p:pic>
        <p:nvPicPr>
          <p:cNvPr id="365" name="Google Shape;365;p68"/>
          <p:cNvPicPr preferRelativeResize="0"/>
          <p:nvPr/>
        </p:nvPicPr>
        <p:blipFill rotWithShape="1">
          <a:blip r:embed="rId3">
            <a:alphaModFix/>
          </a:blip>
          <a:srcRect/>
          <a:stretch/>
        </p:blipFill>
        <p:spPr>
          <a:xfrm>
            <a:off x="337351" y="4148276"/>
            <a:ext cx="2503700" cy="1267718"/>
          </a:xfrm>
          <a:prstGeom prst="rect">
            <a:avLst/>
          </a:prstGeom>
          <a:noFill/>
          <a:ln w="76200" cap="flat" cmpd="sng">
            <a:solidFill>
              <a:schemeClr val="dk2"/>
            </a:solidFill>
            <a:prstDash val="solid"/>
            <a:round/>
            <a:headEnd type="none" w="sm" len="sm"/>
            <a:tailEnd type="none" w="sm" len="sm"/>
          </a:ln>
        </p:spPr>
      </p:pic>
      <p:sp>
        <p:nvSpPr>
          <p:cNvPr id="366" name="Google Shape;366;p68"/>
          <p:cNvSpPr/>
          <p:nvPr/>
        </p:nvSpPr>
        <p:spPr>
          <a:xfrm>
            <a:off x="6991525" y="2931506"/>
            <a:ext cx="1903200" cy="2343900"/>
          </a:xfrm>
          <a:prstGeom prst="can">
            <a:avLst>
              <a:gd name="adj" fmla="val 25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2200" b="0" i="0" u="none" strike="noStrike" cap="none">
                <a:solidFill>
                  <a:srgbClr val="000000"/>
                </a:solidFill>
                <a:latin typeface="Arial"/>
                <a:ea typeface="Arial"/>
                <a:cs typeface="Arial"/>
                <a:sym typeface="Arial"/>
              </a:rPr>
              <a:t>Sistema da </a:t>
            </a:r>
            <a:r>
              <a:rPr lang="pt-BR" sz="2200"/>
              <a:t>organização</a:t>
            </a:r>
            <a:endParaRPr sz="2200" b="0" i="0" u="none" strike="noStrike" cap="none">
              <a:solidFill>
                <a:srgbClr val="000000"/>
              </a:solidFill>
              <a:latin typeface="Arial"/>
              <a:ea typeface="Arial"/>
              <a:cs typeface="Arial"/>
              <a:sym typeface="Arial"/>
            </a:endParaRPr>
          </a:p>
        </p:txBody>
      </p:sp>
      <p:sp>
        <p:nvSpPr>
          <p:cNvPr id="367" name="Google Shape;367;p68"/>
          <p:cNvSpPr/>
          <p:nvPr/>
        </p:nvSpPr>
        <p:spPr>
          <a:xfrm>
            <a:off x="3679900" y="3333338"/>
            <a:ext cx="2439000" cy="1660800"/>
          </a:xfrm>
          <a:prstGeom prst="flowChartConnector">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pt-BR" sz="2200" b="0" i="0" u="none" strike="noStrike" cap="none">
                <a:solidFill>
                  <a:srgbClr val="000000"/>
                </a:solidFill>
                <a:latin typeface="Arial"/>
                <a:ea typeface="Arial"/>
                <a:cs typeface="Arial"/>
                <a:sym typeface="Arial"/>
              </a:rPr>
              <a:t>API ORCID</a:t>
            </a:r>
            <a:endParaRPr sz="2200" b="0" i="0" u="none" strike="noStrike" cap="none">
              <a:solidFill>
                <a:srgbClr val="000000"/>
              </a:solidFill>
              <a:latin typeface="Arial"/>
              <a:ea typeface="Arial"/>
              <a:cs typeface="Arial"/>
              <a:sym typeface="Arial"/>
            </a:endParaRPr>
          </a:p>
        </p:txBody>
      </p:sp>
      <p:sp>
        <p:nvSpPr>
          <p:cNvPr id="368" name="Google Shape;368;p68"/>
          <p:cNvSpPr/>
          <p:nvPr/>
        </p:nvSpPr>
        <p:spPr>
          <a:xfrm>
            <a:off x="2920898" y="4096875"/>
            <a:ext cx="759000" cy="1338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9" name="Google Shape;369;p68"/>
          <p:cNvSpPr/>
          <p:nvPr/>
        </p:nvSpPr>
        <p:spPr>
          <a:xfrm>
            <a:off x="6118900" y="4123163"/>
            <a:ext cx="872700" cy="1338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9"/>
          <p:cNvSpPr txBox="1">
            <a:spLocks noGrp="1"/>
          </p:cNvSpPr>
          <p:nvPr>
            <p:ph type="title"/>
          </p:nvPr>
        </p:nvSpPr>
        <p:spPr>
          <a:xfrm>
            <a:off x="311700" y="13022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endParaRPr/>
          </a:p>
        </p:txBody>
      </p:sp>
      <p:sp>
        <p:nvSpPr>
          <p:cNvPr id="375" name="Google Shape;375;p69"/>
          <p:cNvSpPr txBox="1">
            <a:spLocks noGrp="1"/>
          </p:cNvSpPr>
          <p:nvPr>
            <p:ph type="body" idx="1"/>
          </p:nvPr>
        </p:nvSpPr>
        <p:spPr>
          <a:xfrm>
            <a:off x="311700" y="20097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a:p>
        </p:txBody>
      </p:sp>
      <p:pic>
        <p:nvPicPr>
          <p:cNvPr id="376" name="Google Shape;376;p69"/>
          <p:cNvPicPr preferRelativeResize="0"/>
          <p:nvPr/>
        </p:nvPicPr>
        <p:blipFill rotWithShape="1">
          <a:blip r:embed="rId3">
            <a:alphaModFix/>
          </a:blip>
          <a:srcRect/>
          <a:stretch/>
        </p:blipFill>
        <p:spPr>
          <a:xfrm>
            <a:off x="0" y="0"/>
            <a:ext cx="9144000" cy="6781801"/>
          </a:xfrm>
          <a:prstGeom prst="rect">
            <a:avLst/>
          </a:prstGeom>
          <a:noFill/>
          <a:ln>
            <a:noFill/>
          </a:ln>
        </p:spPr>
      </p:pic>
      <p:sp>
        <p:nvSpPr>
          <p:cNvPr id="377" name="Google Shape;377;p69"/>
          <p:cNvSpPr txBox="1"/>
          <p:nvPr/>
        </p:nvSpPr>
        <p:spPr>
          <a:xfrm>
            <a:off x="6172200" y="4051989"/>
            <a:ext cx="2971800" cy="2052000"/>
          </a:xfrm>
          <a:prstGeom prst="rect">
            <a:avLst/>
          </a:prstGeom>
          <a:solidFill>
            <a:srgbClr val="FFFFFF"/>
          </a:solidFill>
          <a:ln>
            <a:noFill/>
          </a:ln>
        </p:spPr>
        <p:txBody>
          <a:bodyPr spcFirstLastPara="1" wrap="square" lIns="91425" tIns="45700" rIns="91425" bIns="45700" anchor="t" anchorCtr="0">
            <a:noAutofit/>
          </a:bodyPr>
          <a:lstStyle/>
          <a:p>
            <a:pPr marL="457200" marR="0" lvl="0" indent="-298450" algn="l" rtl="0">
              <a:lnSpc>
                <a:spcPct val="115000"/>
              </a:lnSpc>
              <a:spcBef>
                <a:spcPts val="100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Brasil 269.800 iDs - 13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Colombia 66.500 iDs - 6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México 61.000 iDs - 6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Cuba 40.400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Perú 36.200 iDs - 7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Argentina 28.800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Chile 22.500 iDs - 2 miembros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Costa Rica 4.000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Panamá 2.600 iDs</a:t>
            </a:r>
            <a:endParaRPr sz="1100" b="1" i="0" u="none" strike="noStrike" cap="none">
              <a:solidFill>
                <a:schemeClr val="dk2"/>
              </a:solidFill>
              <a:highlight>
                <a:schemeClr val="lt1"/>
              </a:highlight>
              <a:latin typeface="Open Sans"/>
              <a:ea typeface="Open Sans"/>
              <a:cs typeface="Open Sans"/>
              <a:sym typeface="Open Sans"/>
            </a:endParaRPr>
          </a:p>
          <a:p>
            <a:pPr marL="457200" marR="0" lvl="0" indent="-298450" algn="l" rtl="0">
              <a:lnSpc>
                <a:spcPct val="115000"/>
              </a:lnSpc>
              <a:spcBef>
                <a:spcPts val="0"/>
              </a:spcBef>
              <a:spcAft>
                <a:spcPts val="0"/>
              </a:spcAft>
              <a:buClr>
                <a:schemeClr val="dk2"/>
              </a:buClr>
              <a:buSzPts val="1100"/>
              <a:buFont typeface="Arial"/>
              <a:buChar char="•"/>
            </a:pPr>
            <a:r>
              <a:rPr lang="pt-BR" sz="1100" b="1" i="0" u="none" strike="noStrike" cap="none">
                <a:solidFill>
                  <a:schemeClr val="dk2"/>
                </a:solidFill>
                <a:highlight>
                  <a:schemeClr val="lt1"/>
                </a:highlight>
                <a:latin typeface="Open Sans"/>
                <a:ea typeface="Open Sans"/>
                <a:cs typeface="Open Sans"/>
                <a:sym typeface="Open Sans"/>
              </a:rPr>
              <a:t>El Salvador 1.900 iDs</a:t>
            </a:r>
            <a:endParaRPr sz="1100" b="1" i="0" u="none" strike="noStrike" cap="none">
              <a:solidFill>
                <a:schemeClr val="dk2"/>
              </a:solidFill>
              <a:highlight>
                <a:schemeClr val="lt1"/>
              </a:highlight>
              <a:latin typeface="Open Sans"/>
              <a:ea typeface="Open Sans"/>
              <a:cs typeface="Open Sans"/>
              <a:sym typeface="Open Sans"/>
            </a:endParaRPr>
          </a:p>
        </p:txBody>
      </p:sp>
      <p:sp>
        <p:nvSpPr>
          <p:cNvPr id="378" name="Google Shape;378;p69"/>
          <p:cNvSpPr txBox="1"/>
          <p:nvPr/>
        </p:nvSpPr>
        <p:spPr>
          <a:xfrm>
            <a:off x="227845" y="1017595"/>
            <a:ext cx="21114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a:solidFill>
                  <a:srgbClr val="0123BF"/>
                </a:solidFill>
                <a:latin typeface="Calibri"/>
                <a:ea typeface="Calibri"/>
                <a:cs typeface="Calibri"/>
                <a:sym typeface="Calibri"/>
              </a:rPr>
              <a:t>+ 8.8 M ORCID iDs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rgbClr val="0123BF"/>
                </a:solidFill>
                <a:latin typeface="Calibri"/>
                <a:ea typeface="Calibri"/>
                <a:cs typeface="Calibri"/>
                <a:sym typeface="Calibri"/>
              </a:rPr>
              <a:t>  ( </a:t>
            </a:r>
            <a:r>
              <a:rPr lang="pt-BR" sz="1800" b="0" i="0" u="none" strike="noStrike" cap="none">
                <a:solidFill>
                  <a:srgbClr val="0123BF"/>
                </a:solidFill>
                <a:latin typeface="Calibri"/>
                <a:ea typeface="Calibri"/>
                <a:cs typeface="Calibri"/>
                <a:sym typeface="Calibri"/>
              </a:rPr>
              <a:t>≈</a:t>
            </a:r>
            <a:r>
              <a:rPr lang="pt-BR" sz="1800" b="0" i="0" u="none" strike="noStrike" cap="none">
                <a:solidFill>
                  <a:schemeClr val="dk1"/>
                </a:solidFill>
                <a:latin typeface="Calibri"/>
                <a:ea typeface="Calibri"/>
                <a:cs typeface="Calibri"/>
                <a:sym typeface="Calibri"/>
              </a:rPr>
              <a:t> </a:t>
            </a:r>
            <a:r>
              <a:rPr lang="pt-BR" sz="1400" b="1" i="0" u="none" strike="noStrike" cap="none">
                <a:solidFill>
                  <a:srgbClr val="0123BF"/>
                </a:solidFill>
                <a:latin typeface="Calibri"/>
                <a:ea typeface="Calibri"/>
                <a:cs typeface="Calibri"/>
                <a:sym typeface="Calibri"/>
              </a:rPr>
              <a:t>7K diarios)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0"/>
          <p:cNvSpPr txBox="1"/>
          <p:nvPr/>
        </p:nvSpPr>
        <p:spPr>
          <a:xfrm>
            <a:off x="152399" y="2280920"/>
            <a:ext cx="8882100" cy="3096300"/>
          </a:xfrm>
          <a:prstGeom prst="rect">
            <a:avLst/>
          </a:prstGeom>
          <a:noFill/>
          <a:ln>
            <a:noFill/>
          </a:ln>
        </p:spPr>
        <p:txBody>
          <a:bodyPr spcFirstLastPara="1" wrap="square" lIns="91425" tIns="45700" rIns="91425" bIns="45700" anchor="t" anchorCtr="0">
            <a:noAutofit/>
          </a:bodyPr>
          <a:lstStyle/>
          <a:p>
            <a:pPr marL="635000" marR="0" lvl="0" indent="-622300" algn="l" rtl="0">
              <a:lnSpc>
                <a:spcPct val="100000"/>
              </a:lnSpc>
              <a:spcBef>
                <a:spcPts val="0"/>
              </a:spcBef>
              <a:spcAft>
                <a:spcPts val="0"/>
              </a:spcAft>
              <a:buClr>
                <a:schemeClr val="accent5"/>
              </a:buClr>
              <a:buSzPts val="4600"/>
              <a:buFont typeface="Merriweather Sans"/>
              <a:buChar char="●"/>
            </a:pPr>
            <a:r>
              <a:rPr lang="pt-BR" sz="2200" b="0" i="0" u="none" strike="noStrike" cap="none" dirty="0">
                <a:solidFill>
                  <a:srgbClr val="7F7F7F"/>
                </a:solidFill>
                <a:latin typeface="Calibri"/>
                <a:ea typeface="Calibri"/>
                <a:cs typeface="Calibri"/>
                <a:sym typeface="Calibri"/>
              </a:rPr>
              <a:t>Resolver </a:t>
            </a:r>
            <a:r>
              <a:rPr lang="pt-BR" sz="2200" dirty="0">
                <a:solidFill>
                  <a:srgbClr val="7F7F7F"/>
                </a:solidFill>
                <a:latin typeface="Calibri"/>
                <a:ea typeface="Calibri"/>
                <a:cs typeface="Calibri"/>
                <a:sym typeface="Calibri"/>
              </a:rPr>
              <a:t>o</a:t>
            </a:r>
            <a:r>
              <a:rPr lang="pt-BR" sz="2200" b="0" i="0" u="none" strike="noStrike" cap="none" dirty="0">
                <a:solidFill>
                  <a:srgbClr val="7F7F7F"/>
                </a:solidFill>
                <a:latin typeface="Calibri"/>
                <a:ea typeface="Calibri"/>
                <a:cs typeface="Calibri"/>
                <a:sym typeface="Calibri"/>
              </a:rPr>
              <a:t> problema </a:t>
            </a:r>
            <a:r>
              <a:rPr lang="pt-BR" sz="2200" dirty="0">
                <a:solidFill>
                  <a:srgbClr val="7F7F7F"/>
                </a:solidFill>
                <a:latin typeface="Calibri"/>
                <a:ea typeface="Calibri"/>
                <a:cs typeface="Calibri"/>
                <a:sym typeface="Calibri"/>
              </a:rPr>
              <a:t>d</a:t>
            </a:r>
            <a:r>
              <a:rPr lang="pt-BR" sz="2200" b="0" i="0" u="none" strike="noStrike" cap="none" dirty="0">
                <a:solidFill>
                  <a:srgbClr val="7F7F7F"/>
                </a:solidFill>
                <a:latin typeface="Calibri"/>
                <a:ea typeface="Calibri"/>
                <a:cs typeface="Calibri"/>
                <a:sym typeface="Calibri"/>
              </a:rPr>
              <a:t>a </a:t>
            </a:r>
            <a:r>
              <a:rPr lang="pt-BR" sz="2200" dirty="0">
                <a:solidFill>
                  <a:srgbClr val="7F7F7F"/>
                </a:solidFill>
                <a:latin typeface="Calibri"/>
                <a:ea typeface="Calibri"/>
                <a:cs typeface="Calibri"/>
                <a:sym typeface="Calibri"/>
              </a:rPr>
              <a:t>ambiguidade do</a:t>
            </a:r>
            <a:r>
              <a:rPr lang="pt-BR" sz="2200" b="0" i="0" u="none" strike="noStrike" cap="none" dirty="0">
                <a:solidFill>
                  <a:srgbClr val="7F7F7F"/>
                </a:solidFill>
                <a:latin typeface="Calibri"/>
                <a:ea typeface="Calibri"/>
                <a:cs typeface="Calibri"/>
                <a:sym typeface="Calibri"/>
              </a:rPr>
              <a:t> nome</a:t>
            </a:r>
            <a:endParaRPr sz="1200" b="0" i="0" u="none" strike="noStrike" cap="none" dirty="0">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dirty="0">
                <a:solidFill>
                  <a:srgbClr val="7F7F7F"/>
                </a:solidFill>
                <a:latin typeface="Calibri"/>
                <a:ea typeface="Calibri"/>
                <a:cs typeface="Calibri"/>
                <a:sym typeface="Calibri"/>
              </a:rPr>
              <a:t>Obter</a:t>
            </a:r>
            <a:r>
              <a:rPr lang="pt-BR" sz="2200" b="0" i="0" u="none" strike="noStrike" cap="none" dirty="0">
                <a:solidFill>
                  <a:srgbClr val="7F7F7F"/>
                </a:solidFill>
                <a:latin typeface="Calibri"/>
                <a:ea typeface="Calibri"/>
                <a:cs typeface="Calibri"/>
                <a:sym typeface="Calibri"/>
              </a:rPr>
              <a:t> crédito por </a:t>
            </a:r>
            <a:r>
              <a:rPr lang="pt-BR" sz="2200" dirty="0">
                <a:solidFill>
                  <a:srgbClr val="7F7F7F"/>
                </a:solidFill>
                <a:latin typeface="Calibri"/>
                <a:ea typeface="Calibri"/>
                <a:cs typeface="Calibri"/>
                <a:sym typeface="Calibri"/>
              </a:rPr>
              <a:t>suas</a:t>
            </a:r>
            <a:r>
              <a:rPr lang="pt-BR" sz="2200" b="0" i="0" u="none" strike="noStrike" cap="none" dirty="0">
                <a:solidFill>
                  <a:srgbClr val="7F7F7F"/>
                </a:solidFill>
                <a:latin typeface="Calibri"/>
                <a:ea typeface="Calibri"/>
                <a:cs typeface="Calibri"/>
                <a:sym typeface="Calibri"/>
              </a:rPr>
              <a:t> </a:t>
            </a:r>
            <a:r>
              <a:rPr lang="pt-BR" sz="2200" dirty="0">
                <a:solidFill>
                  <a:srgbClr val="7F7F7F"/>
                </a:solidFill>
                <a:latin typeface="Calibri"/>
                <a:ea typeface="Calibri"/>
                <a:cs typeface="Calibri"/>
                <a:sym typeface="Calibri"/>
              </a:rPr>
              <a:t>publicações, já que TODA sua produção</a:t>
            </a:r>
            <a:r>
              <a:rPr lang="pt-BR" sz="2200" b="0" i="0" u="none" strike="noStrike" cap="none" dirty="0">
                <a:solidFill>
                  <a:srgbClr val="7F7F7F"/>
                </a:solidFill>
                <a:latin typeface="Calibri"/>
                <a:ea typeface="Calibri"/>
                <a:cs typeface="Calibri"/>
                <a:sym typeface="Calibri"/>
              </a:rPr>
              <a:t> será encontrada: </a:t>
            </a:r>
            <a:r>
              <a:rPr lang="pt-BR" sz="2200" b="1" i="0" u="none" strike="noStrike" cap="none" dirty="0">
                <a:solidFill>
                  <a:srgbClr val="0070C0"/>
                </a:solidFill>
                <a:latin typeface="Calibri"/>
                <a:ea typeface="Calibri"/>
                <a:cs typeface="Calibri"/>
                <a:sym typeface="Calibri"/>
              </a:rPr>
              <a:t>VISIBILIDADE</a:t>
            </a:r>
            <a:endParaRPr sz="1200" b="0" i="0" u="none" strike="noStrike" cap="none" dirty="0">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dirty="0">
                <a:solidFill>
                  <a:srgbClr val="7F7F7F"/>
                </a:solidFill>
                <a:latin typeface="Calibri"/>
                <a:ea typeface="Calibri"/>
                <a:cs typeface="Calibri"/>
                <a:sym typeface="Calibri"/>
              </a:rPr>
              <a:t>Economizar</a:t>
            </a:r>
            <a:r>
              <a:rPr lang="pt-BR" sz="2200" b="0" i="0" u="none" strike="noStrike" cap="none" dirty="0">
                <a:solidFill>
                  <a:srgbClr val="7F7F7F"/>
                </a:solidFill>
                <a:latin typeface="Calibri"/>
                <a:ea typeface="Calibri"/>
                <a:cs typeface="Calibri"/>
                <a:sym typeface="Calibri"/>
              </a:rPr>
              <a:t> t</a:t>
            </a:r>
            <a:r>
              <a:rPr lang="pt-BR" sz="2200" dirty="0">
                <a:solidFill>
                  <a:srgbClr val="7F7F7F"/>
                </a:solidFill>
                <a:latin typeface="Calibri"/>
                <a:ea typeface="Calibri"/>
                <a:cs typeface="Calibri"/>
                <a:sym typeface="Calibri"/>
              </a:rPr>
              <a:t>e</a:t>
            </a:r>
            <a:r>
              <a:rPr lang="pt-BR" sz="2200" b="0" i="0" u="none" strike="noStrike" cap="none" dirty="0">
                <a:solidFill>
                  <a:srgbClr val="7F7F7F"/>
                </a:solidFill>
                <a:latin typeface="Calibri"/>
                <a:ea typeface="Calibri"/>
                <a:cs typeface="Calibri"/>
                <a:sym typeface="Calibri"/>
              </a:rPr>
              <a:t>mpo -</a:t>
            </a:r>
            <a:r>
              <a:rPr lang="pt-BR" sz="2200" b="0" i="0" u="none" strike="noStrike" cap="none" dirty="0">
                <a:solidFill>
                  <a:srgbClr val="0070C0"/>
                </a:solidFill>
                <a:latin typeface="Calibri"/>
                <a:ea typeface="Calibri"/>
                <a:cs typeface="Calibri"/>
                <a:sym typeface="Calibri"/>
              </a:rPr>
              <a:t>redu</a:t>
            </a:r>
            <a:r>
              <a:rPr lang="pt-BR" sz="2200" dirty="0">
                <a:solidFill>
                  <a:srgbClr val="0070C0"/>
                </a:solidFill>
                <a:latin typeface="Calibri"/>
                <a:ea typeface="Calibri"/>
                <a:cs typeface="Calibri"/>
                <a:sym typeface="Calibri"/>
              </a:rPr>
              <a:t>z</a:t>
            </a:r>
            <a:r>
              <a:rPr lang="pt-BR" sz="2200" b="0" i="0" u="none" strike="noStrike" cap="none" dirty="0">
                <a:solidFill>
                  <a:srgbClr val="7F7F7F"/>
                </a:solidFill>
                <a:latin typeface="Calibri"/>
                <a:ea typeface="Calibri"/>
                <a:cs typeface="Calibri"/>
                <a:sym typeface="Calibri"/>
              </a:rPr>
              <a:t> a captura de da</a:t>
            </a:r>
            <a:r>
              <a:rPr lang="pt-BR" sz="2200" dirty="0">
                <a:solidFill>
                  <a:srgbClr val="7F7F7F"/>
                </a:solidFill>
                <a:latin typeface="Calibri"/>
                <a:ea typeface="Calibri"/>
                <a:cs typeface="Calibri"/>
                <a:sym typeface="Calibri"/>
              </a:rPr>
              <a:t>d</a:t>
            </a:r>
            <a:r>
              <a:rPr lang="pt-BR" sz="2200" b="0" i="0" u="none" strike="noStrike" cap="none" dirty="0">
                <a:solidFill>
                  <a:srgbClr val="7F7F7F"/>
                </a:solidFill>
                <a:latin typeface="Calibri"/>
                <a:ea typeface="Calibri"/>
                <a:cs typeface="Calibri"/>
                <a:sym typeface="Calibri"/>
              </a:rPr>
              <a:t>os repetitivos</a:t>
            </a:r>
            <a:endParaRPr sz="1200" b="0" i="0" u="none" strike="noStrike" cap="none" dirty="0">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b="0" i="0" u="none" strike="noStrike" cap="none" dirty="0">
                <a:solidFill>
                  <a:srgbClr val="0070C0"/>
                </a:solidFill>
                <a:latin typeface="Calibri"/>
                <a:ea typeface="Calibri"/>
                <a:cs typeface="Calibri"/>
                <a:sym typeface="Calibri"/>
              </a:rPr>
              <a:t>Portabilidade</a:t>
            </a:r>
            <a:r>
              <a:rPr lang="pt-BR" sz="2200" b="0" i="0" u="none" strike="noStrike" cap="none" dirty="0">
                <a:solidFill>
                  <a:srgbClr val="7F7F7F"/>
                </a:solidFill>
                <a:latin typeface="Calibri"/>
                <a:ea typeface="Calibri"/>
                <a:cs typeface="Calibri"/>
                <a:sym typeface="Calibri"/>
              </a:rPr>
              <a:t> – </a:t>
            </a:r>
            <a:r>
              <a:rPr lang="pt-BR" sz="2200" dirty="0">
                <a:solidFill>
                  <a:srgbClr val="7F7F7F"/>
                </a:solidFill>
                <a:latin typeface="Calibri"/>
                <a:ea typeface="Calibri"/>
                <a:cs typeface="Calibri"/>
                <a:sym typeface="Calibri"/>
              </a:rPr>
              <a:t>O </a:t>
            </a:r>
            <a:r>
              <a:rPr lang="pt-BR" sz="2200" b="0" i="0" u="none" strike="noStrike" cap="none" dirty="0">
                <a:solidFill>
                  <a:srgbClr val="7F7F7F"/>
                </a:solidFill>
                <a:latin typeface="Calibri"/>
                <a:ea typeface="Calibri"/>
                <a:cs typeface="Calibri"/>
                <a:sym typeface="Calibri"/>
              </a:rPr>
              <a:t>ORCID </a:t>
            </a:r>
            <a:r>
              <a:rPr lang="pt-BR" sz="2200" b="0" i="0" u="none" strike="noStrike" cap="none" dirty="0" err="1">
                <a:solidFill>
                  <a:srgbClr val="7F7F7F"/>
                </a:solidFill>
                <a:latin typeface="Calibri"/>
                <a:ea typeface="Calibri"/>
                <a:cs typeface="Calibri"/>
                <a:sym typeface="Calibri"/>
              </a:rPr>
              <a:t>iD</a:t>
            </a:r>
            <a:r>
              <a:rPr lang="pt-BR" sz="2200" b="0" i="0" u="none" strike="noStrike" cap="none" dirty="0">
                <a:solidFill>
                  <a:srgbClr val="7F7F7F"/>
                </a:solidFill>
                <a:latin typeface="Calibri"/>
                <a:ea typeface="Calibri"/>
                <a:cs typeface="Calibri"/>
                <a:sym typeface="Calibri"/>
              </a:rPr>
              <a:t> </a:t>
            </a:r>
            <a:r>
              <a:rPr lang="pt-BR" sz="2200" dirty="0">
                <a:solidFill>
                  <a:srgbClr val="7F7F7F"/>
                </a:solidFill>
                <a:latin typeface="Calibri"/>
                <a:ea typeface="Calibri"/>
                <a:cs typeface="Calibri"/>
                <a:sym typeface="Calibri"/>
              </a:rPr>
              <a:t>é seu, independentemente de sua afiliação ou país</a:t>
            </a:r>
            <a:endParaRPr sz="1200" b="0" i="0" u="none" strike="noStrike" cap="none" dirty="0">
              <a:solidFill>
                <a:srgbClr val="000000"/>
              </a:solidFill>
              <a:latin typeface="Arial"/>
              <a:ea typeface="Arial"/>
              <a:cs typeface="Arial"/>
              <a:sym typeface="Arial"/>
            </a:endParaRPr>
          </a:p>
          <a:p>
            <a:pPr marL="635000" marR="0" lvl="0" indent="-622300" algn="l" rtl="0">
              <a:lnSpc>
                <a:spcPct val="100000"/>
              </a:lnSpc>
              <a:spcBef>
                <a:spcPts val="480"/>
              </a:spcBef>
              <a:spcAft>
                <a:spcPts val="0"/>
              </a:spcAft>
              <a:buClr>
                <a:schemeClr val="accent5"/>
              </a:buClr>
              <a:buSzPts val="4600"/>
              <a:buFont typeface="Merriweather Sans"/>
              <a:buChar char="●"/>
            </a:pPr>
            <a:r>
              <a:rPr lang="pt-BR" sz="2200" b="0" i="0" u="none" strike="noStrike" cap="none" dirty="0">
                <a:solidFill>
                  <a:srgbClr val="0070C0"/>
                </a:solidFill>
                <a:latin typeface="Calibri"/>
                <a:ea typeface="Calibri"/>
                <a:cs typeface="Calibri"/>
                <a:sym typeface="Calibri"/>
              </a:rPr>
              <a:t>Controle</a:t>
            </a:r>
            <a:r>
              <a:rPr lang="pt-BR" sz="2200" b="0" i="0" u="none" strike="noStrike" cap="none" dirty="0">
                <a:solidFill>
                  <a:srgbClr val="7F7F7F"/>
                </a:solidFill>
                <a:latin typeface="Calibri"/>
                <a:ea typeface="Calibri"/>
                <a:cs typeface="Calibri"/>
                <a:sym typeface="Calibri"/>
              </a:rPr>
              <a:t> total de sua </a:t>
            </a:r>
            <a:r>
              <a:rPr lang="pt-BR" sz="2200" b="0" i="0" u="none" strike="noStrike" cap="none" dirty="0">
                <a:solidFill>
                  <a:srgbClr val="0070C0"/>
                </a:solidFill>
                <a:latin typeface="Calibri"/>
                <a:ea typeface="Calibri"/>
                <a:cs typeface="Calibri"/>
                <a:sym typeface="Calibri"/>
              </a:rPr>
              <a:t>informa</a:t>
            </a:r>
            <a:r>
              <a:rPr lang="pt-BR" sz="2200" dirty="0">
                <a:solidFill>
                  <a:srgbClr val="0070C0"/>
                </a:solidFill>
                <a:latin typeface="Calibri"/>
                <a:ea typeface="Calibri"/>
                <a:cs typeface="Calibri"/>
                <a:sym typeface="Calibri"/>
              </a:rPr>
              <a:t>ção</a:t>
            </a:r>
            <a:r>
              <a:rPr lang="pt-BR" sz="2200" b="0" i="0" u="none" strike="noStrike" cap="none" dirty="0">
                <a:solidFill>
                  <a:srgbClr val="0070C0"/>
                </a:solidFill>
                <a:latin typeface="Calibri"/>
                <a:ea typeface="Calibri"/>
                <a:cs typeface="Calibri"/>
                <a:sym typeface="Calibri"/>
              </a:rPr>
              <a:t>-</a:t>
            </a:r>
            <a:r>
              <a:rPr lang="pt-BR" sz="2200" b="0" i="0" u="none" strike="noStrike" cap="none" dirty="0">
                <a:solidFill>
                  <a:srgbClr val="7F7F7F"/>
                </a:solidFill>
                <a:latin typeface="Calibri"/>
                <a:ea typeface="Calibri"/>
                <a:cs typeface="Calibri"/>
                <a:sym typeface="Calibri"/>
              </a:rPr>
              <a:t> </a:t>
            </a:r>
            <a:r>
              <a:rPr lang="pt-BR" sz="2200" dirty="0">
                <a:solidFill>
                  <a:srgbClr val="7F7F7F"/>
                </a:solidFill>
                <a:latin typeface="Calibri"/>
                <a:ea typeface="Calibri"/>
                <a:cs typeface="Calibri"/>
                <a:sym typeface="Calibri"/>
              </a:rPr>
              <a:t>O </a:t>
            </a:r>
            <a:r>
              <a:rPr lang="pt-BR" sz="2200" b="0" i="0" u="none" strike="noStrike" cap="none" dirty="0">
                <a:solidFill>
                  <a:srgbClr val="7F7F7F"/>
                </a:solidFill>
                <a:latin typeface="Calibri"/>
                <a:ea typeface="Calibri"/>
                <a:cs typeface="Calibri"/>
                <a:sym typeface="Calibri"/>
              </a:rPr>
              <a:t>usu</a:t>
            </a:r>
            <a:r>
              <a:rPr lang="pt-BR" sz="2200" dirty="0">
                <a:solidFill>
                  <a:srgbClr val="7F7F7F"/>
                </a:solidFill>
                <a:latin typeface="Calibri"/>
                <a:ea typeface="Calibri"/>
                <a:cs typeface="Calibri"/>
                <a:sym typeface="Calibri"/>
              </a:rPr>
              <a:t>á</a:t>
            </a:r>
            <a:r>
              <a:rPr lang="pt-BR" sz="2200" b="0" i="0" u="none" strike="noStrike" cap="none" dirty="0">
                <a:solidFill>
                  <a:srgbClr val="7F7F7F"/>
                </a:solidFill>
                <a:latin typeface="Calibri"/>
                <a:ea typeface="Calibri"/>
                <a:cs typeface="Calibri"/>
                <a:sym typeface="Calibri"/>
              </a:rPr>
              <a:t>rio controla seu registro</a:t>
            </a:r>
            <a:endParaRPr sz="2200" b="0" i="0" u="none" strike="noStrike" cap="none" dirty="0">
              <a:solidFill>
                <a:srgbClr val="7F7F7F"/>
              </a:solidFill>
              <a:latin typeface="Calibri"/>
              <a:ea typeface="Calibri"/>
              <a:cs typeface="Calibri"/>
              <a:sym typeface="Calibri"/>
            </a:endParaRPr>
          </a:p>
        </p:txBody>
      </p:sp>
      <p:sp>
        <p:nvSpPr>
          <p:cNvPr id="384" name="Google Shape;384;p70"/>
          <p:cNvSpPr txBox="1"/>
          <p:nvPr/>
        </p:nvSpPr>
        <p:spPr>
          <a:xfrm>
            <a:off x="1011608" y="6209828"/>
            <a:ext cx="7785000" cy="41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3520"/>
              <a:buFont typeface="Arial"/>
              <a:buNone/>
            </a:pPr>
            <a:r>
              <a:rPr lang="pt-BR" sz="2800" b="1" i="0" u="none" strike="noStrike" cap="none">
                <a:solidFill>
                  <a:srgbClr val="0070C0"/>
                </a:solidFill>
                <a:latin typeface="Calibri"/>
                <a:ea typeface="Calibri"/>
                <a:cs typeface="Calibri"/>
                <a:sym typeface="Calibri"/>
              </a:rPr>
              <a:t>8,835,729</a:t>
            </a:r>
            <a:r>
              <a:rPr lang="pt-BR" sz="3200" b="0" i="0" u="none" strike="noStrike" cap="none">
                <a:solidFill>
                  <a:schemeClr val="accent6"/>
                </a:solidFill>
                <a:latin typeface="Calibri"/>
                <a:ea typeface="Calibri"/>
                <a:cs typeface="Calibri"/>
                <a:sym typeface="Calibri"/>
              </a:rPr>
              <a:t> </a:t>
            </a:r>
            <a:r>
              <a:rPr lang="pt-BR" sz="3200" b="1" i="0" u="sng" strike="noStrike" cap="none">
                <a:solidFill>
                  <a:srgbClr val="A4CD39"/>
                </a:solidFill>
                <a:latin typeface="Calibri"/>
                <a:ea typeface="Calibri"/>
                <a:cs typeface="Calibri"/>
                <a:sym typeface="Calibri"/>
              </a:rPr>
              <a:t>ORCID iDs ativos</a:t>
            </a:r>
            <a:endParaRPr sz="3200" b="1" i="0" u="sng" strike="noStrike" cap="none">
              <a:solidFill>
                <a:srgbClr val="A4CD39"/>
              </a:solidFill>
              <a:latin typeface="Calibri"/>
              <a:ea typeface="Calibri"/>
              <a:cs typeface="Calibri"/>
              <a:sym typeface="Calibri"/>
            </a:endParaRPr>
          </a:p>
        </p:txBody>
      </p:sp>
      <p:pic>
        <p:nvPicPr>
          <p:cNvPr id="385" name="Google Shape;385;p70"/>
          <p:cNvPicPr preferRelativeResize="0"/>
          <p:nvPr/>
        </p:nvPicPr>
        <p:blipFill rotWithShape="1">
          <a:blip r:embed="rId3">
            <a:alphaModFix/>
          </a:blip>
          <a:srcRect l="27466" t="15710" r="12967" b="1991"/>
          <a:stretch/>
        </p:blipFill>
        <p:spPr>
          <a:xfrm>
            <a:off x="6690627" y="240042"/>
            <a:ext cx="2105985" cy="1437420"/>
          </a:xfrm>
          <a:prstGeom prst="rect">
            <a:avLst/>
          </a:prstGeom>
          <a:noFill/>
          <a:ln>
            <a:noFill/>
          </a:ln>
        </p:spPr>
      </p:pic>
      <p:sp>
        <p:nvSpPr>
          <p:cNvPr id="386" name="Google Shape;386;p70"/>
          <p:cNvSpPr txBox="1">
            <a:spLocks noGrp="1"/>
          </p:cNvSpPr>
          <p:nvPr>
            <p:ph type="title"/>
          </p:nvPr>
        </p:nvSpPr>
        <p:spPr>
          <a:xfrm>
            <a:off x="152400" y="240050"/>
            <a:ext cx="8644200" cy="984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4000"/>
              <a:buFont typeface="Open Sans SemiBold"/>
              <a:buNone/>
            </a:pPr>
            <a:r>
              <a:rPr lang="pt-BR" sz="3600">
                <a:solidFill>
                  <a:schemeClr val="dk1"/>
                </a:solidFill>
              </a:rPr>
              <a:t>BENEFICIOS PARA </a:t>
            </a:r>
            <a:r>
              <a:rPr lang="pt-BR" sz="3600"/>
              <a:t>OS PESQUISADORES</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71"/>
          <p:cNvPicPr preferRelativeResize="0"/>
          <p:nvPr/>
        </p:nvPicPr>
        <p:blipFill rotWithShape="1">
          <a:blip r:embed="rId3">
            <a:alphaModFix/>
          </a:blip>
          <a:srcRect/>
          <a:stretch/>
        </p:blipFill>
        <p:spPr>
          <a:xfrm>
            <a:off x="917428" y="751436"/>
            <a:ext cx="7201478" cy="4652029"/>
          </a:xfrm>
          <a:prstGeom prst="rect">
            <a:avLst/>
          </a:prstGeom>
          <a:noFill/>
          <a:ln>
            <a:noFill/>
          </a:ln>
        </p:spPr>
      </p:pic>
      <p:sp>
        <p:nvSpPr>
          <p:cNvPr id="393" name="Google Shape;393;p71"/>
          <p:cNvSpPr txBox="1">
            <a:spLocks noGrp="1"/>
          </p:cNvSpPr>
          <p:nvPr>
            <p:ph type="title"/>
          </p:nvPr>
        </p:nvSpPr>
        <p:spPr>
          <a:xfrm>
            <a:off x="142463" y="-71267"/>
            <a:ext cx="8534400" cy="984600"/>
          </a:xfrm>
          <a:prstGeom prst="rect">
            <a:avLst/>
          </a:prstGeom>
          <a:noFill/>
          <a:ln>
            <a:noFill/>
          </a:ln>
        </p:spPr>
        <p:txBody>
          <a:bodyPr spcFirstLastPara="1" wrap="square" lIns="91425" tIns="45700" rIns="91425" bIns="45700" anchor="b" anchorCtr="0">
            <a:noAutofit/>
          </a:bodyPr>
          <a:lstStyle/>
          <a:p>
            <a:pPr marL="0" lvl="0" indent="0" algn="l" rtl="0">
              <a:lnSpc>
                <a:spcPct val="133333"/>
              </a:lnSpc>
              <a:spcBef>
                <a:spcPts val="0"/>
              </a:spcBef>
              <a:spcAft>
                <a:spcPts val="0"/>
              </a:spcAft>
              <a:buClr>
                <a:schemeClr val="accent6"/>
              </a:buClr>
              <a:buSzPts val="3000"/>
              <a:buFont typeface="Open Sans SemiBold"/>
              <a:buNone/>
            </a:pPr>
            <a:r>
              <a:rPr lang="pt-BR" sz="3000" b="0">
                <a:solidFill>
                  <a:schemeClr val="accent6"/>
                </a:solidFill>
              </a:rPr>
              <a:t>INTEROPERABILIDADE</a:t>
            </a:r>
            <a:endParaRPr sz="3000" b="0">
              <a:solidFill>
                <a:schemeClr val="accent6"/>
              </a:solidFill>
            </a:endParaRPr>
          </a:p>
        </p:txBody>
      </p:sp>
      <p:sp>
        <p:nvSpPr>
          <p:cNvPr id="394" name="Google Shape;394;p71"/>
          <p:cNvSpPr txBox="1">
            <a:spLocks noGrp="1"/>
          </p:cNvSpPr>
          <p:nvPr>
            <p:ph type="body" idx="1"/>
          </p:nvPr>
        </p:nvSpPr>
        <p:spPr>
          <a:xfrm>
            <a:off x="6299185" y="420325"/>
            <a:ext cx="2566500" cy="1209000"/>
          </a:xfrm>
          <a:prstGeom prst="rect">
            <a:avLst/>
          </a:prstGeom>
          <a:noFill/>
          <a:ln>
            <a:noFill/>
          </a:ln>
        </p:spPr>
        <p:txBody>
          <a:bodyPr spcFirstLastPara="1" wrap="square" lIns="91425" tIns="45700" rIns="91425" bIns="45700" anchor="t" anchorCtr="0">
            <a:noAutofit/>
          </a:bodyPr>
          <a:lstStyle/>
          <a:p>
            <a:pPr marL="0" lvl="0" indent="0" algn="l" rtl="0">
              <a:lnSpc>
                <a:spcPct val="50000"/>
              </a:lnSpc>
              <a:spcBef>
                <a:spcPts val="0"/>
              </a:spcBef>
              <a:spcAft>
                <a:spcPts val="0"/>
              </a:spcAft>
              <a:buClr>
                <a:schemeClr val="dk1"/>
              </a:buClr>
              <a:buSzPts val="2400"/>
              <a:buNone/>
            </a:pPr>
            <a:r>
              <a:rPr lang="pt-BR" sz="2400" b="0">
                <a:solidFill>
                  <a:schemeClr val="dk1"/>
                </a:solidFill>
                <a:latin typeface="Arial"/>
                <a:ea typeface="Arial"/>
                <a:cs typeface="Arial"/>
                <a:sym typeface="Arial"/>
              </a:rPr>
              <a:t>ENTER ONCE </a:t>
            </a:r>
            <a:endParaRPr/>
          </a:p>
          <a:p>
            <a:pPr marL="0" lvl="0" indent="0" algn="l" rtl="0">
              <a:lnSpc>
                <a:spcPct val="50000"/>
              </a:lnSpc>
              <a:spcBef>
                <a:spcPts val="1000"/>
              </a:spcBef>
              <a:spcAft>
                <a:spcPts val="0"/>
              </a:spcAft>
              <a:buClr>
                <a:schemeClr val="dk1"/>
              </a:buClr>
              <a:buSzPts val="2400"/>
              <a:buNone/>
            </a:pPr>
            <a:r>
              <a:rPr lang="pt-BR" sz="2400" b="0">
                <a:solidFill>
                  <a:schemeClr val="dk1"/>
                </a:solidFill>
                <a:latin typeface="Arial"/>
                <a:ea typeface="Arial"/>
                <a:cs typeface="Arial"/>
                <a:sym typeface="Arial"/>
              </a:rPr>
              <a:t>REUSE OFTEN</a:t>
            </a:r>
            <a:endParaRPr/>
          </a:p>
        </p:txBody>
      </p:sp>
      <p:cxnSp>
        <p:nvCxnSpPr>
          <p:cNvPr id="395" name="Google Shape;395;p71"/>
          <p:cNvCxnSpPr/>
          <p:nvPr/>
        </p:nvCxnSpPr>
        <p:spPr>
          <a:xfrm>
            <a:off x="6168558" y="621234"/>
            <a:ext cx="2324400" cy="0"/>
          </a:xfrm>
          <a:prstGeom prst="straightConnector1">
            <a:avLst/>
          </a:prstGeom>
          <a:noFill/>
          <a:ln w="9525" cap="flat" cmpd="sng">
            <a:solidFill>
              <a:schemeClr val="dk2"/>
            </a:solidFill>
            <a:prstDash val="solid"/>
            <a:miter lim="800000"/>
            <a:headEnd type="none" w="sm" len="sm"/>
            <a:tailEnd type="none" w="sm" len="sm"/>
          </a:ln>
        </p:spPr>
      </p:cxnSp>
      <p:sp>
        <p:nvSpPr>
          <p:cNvPr id="396" name="Google Shape;396;p71"/>
          <p:cNvSpPr txBox="1"/>
          <p:nvPr/>
        </p:nvSpPr>
        <p:spPr>
          <a:xfrm>
            <a:off x="492658" y="4418206"/>
            <a:ext cx="24819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dk1"/>
                </a:solidFill>
                <a:latin typeface="Calibri"/>
                <a:ea typeface="Calibri"/>
                <a:cs typeface="Calibri"/>
                <a:sym typeface="Calibri"/>
              </a:rPr>
              <a:t>ORCID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accent6"/>
                </a:solidFill>
                <a:latin typeface="Calibri"/>
                <a:ea typeface="Calibri"/>
                <a:cs typeface="Calibri"/>
                <a:sym typeface="Calibri"/>
              </a:rPr>
              <a:t>*Identificador gratuito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pt-BR" sz="1600" b="1" i="0" u="none" strike="noStrike" cap="none">
                <a:solidFill>
                  <a:schemeClr val="accent6"/>
                </a:solidFill>
                <a:latin typeface="Calibri"/>
                <a:ea typeface="Calibri"/>
                <a:cs typeface="Calibri"/>
                <a:sym typeface="Calibri"/>
              </a:rPr>
              <a:t>* Hub entre sistemas co</a:t>
            </a:r>
            <a:r>
              <a:rPr lang="pt-BR" sz="1600" b="1">
                <a:solidFill>
                  <a:schemeClr val="accent6"/>
                </a:solidFill>
                <a:latin typeface="Calibri"/>
                <a:ea typeface="Calibri"/>
                <a:cs typeface="Calibri"/>
                <a:sym typeface="Calibri"/>
              </a:rPr>
              <a:t>m</a:t>
            </a:r>
            <a:r>
              <a:rPr lang="pt-BR" sz="1600" b="1" i="0" u="none" strike="noStrike" cap="none">
                <a:solidFill>
                  <a:schemeClr val="accent6"/>
                </a:solidFill>
                <a:latin typeface="Calibri"/>
                <a:ea typeface="Calibri"/>
                <a:cs typeface="Calibri"/>
                <a:sym typeface="Calibri"/>
              </a:rPr>
              <a:t> </a:t>
            </a:r>
            <a:r>
              <a:rPr lang="pt-BR" sz="1600" b="1">
                <a:solidFill>
                  <a:schemeClr val="accent6"/>
                </a:solidFill>
                <a:latin typeface="Calibri"/>
                <a:ea typeface="Calibri"/>
                <a:cs typeface="Calibri"/>
                <a:sym typeface="Calibri"/>
              </a:rPr>
              <a:t>informação</a:t>
            </a:r>
            <a:r>
              <a:rPr lang="pt-BR" sz="1600" b="1" i="0" u="none" strike="noStrike" cap="none">
                <a:solidFill>
                  <a:schemeClr val="accent6"/>
                </a:solidFill>
                <a:latin typeface="Calibri"/>
                <a:ea typeface="Calibri"/>
                <a:cs typeface="Calibri"/>
                <a:sym typeface="Calibri"/>
              </a:rPr>
              <a:t> validada p</a:t>
            </a:r>
            <a:r>
              <a:rPr lang="pt-BR" sz="1600" b="1">
                <a:solidFill>
                  <a:schemeClr val="accent6"/>
                </a:solidFill>
                <a:latin typeface="Calibri"/>
                <a:ea typeface="Calibri"/>
                <a:cs typeface="Calibri"/>
                <a:sym typeface="Calibri"/>
              </a:rPr>
              <a:t>ela fonte</a:t>
            </a:r>
            <a:endParaRPr sz="1400" b="0" i="0" u="none" strike="noStrike" cap="none">
              <a:solidFill>
                <a:srgbClr val="000000"/>
              </a:solidFill>
              <a:latin typeface="Arial"/>
              <a:ea typeface="Arial"/>
              <a:cs typeface="Arial"/>
              <a:sym typeface="Arial"/>
            </a:endParaRPr>
          </a:p>
        </p:txBody>
      </p:sp>
      <p:sp>
        <p:nvSpPr>
          <p:cNvPr id="397" name="Google Shape;397;p71"/>
          <p:cNvSpPr/>
          <p:nvPr/>
        </p:nvSpPr>
        <p:spPr>
          <a:xfrm>
            <a:off x="1648376" y="6309422"/>
            <a:ext cx="3091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0" i="0" u="none" strike="noStrike" cap="none">
                <a:solidFill>
                  <a:schemeClr val="accent1"/>
                </a:solidFill>
                <a:latin typeface="Calibri"/>
                <a:ea typeface="Calibri"/>
                <a:cs typeface="Calibri"/>
                <a:sym typeface="Calibri"/>
              </a:rPr>
              <a:t>http://members.orcid.org/cc-publishers</a:t>
            </a:r>
            <a:endParaRPr sz="1400" b="0" i="0" u="none" strike="noStrike" cap="none">
              <a:solidFill>
                <a:srgbClr val="000000"/>
              </a:solidFill>
              <a:latin typeface="Arial"/>
              <a:ea typeface="Arial"/>
              <a:cs typeface="Arial"/>
              <a:sym typeface="Arial"/>
            </a:endParaRPr>
          </a:p>
        </p:txBody>
      </p:sp>
      <p:sp>
        <p:nvSpPr>
          <p:cNvPr id="398" name="Google Shape;398;p71"/>
          <p:cNvSpPr txBox="1"/>
          <p:nvPr/>
        </p:nvSpPr>
        <p:spPr>
          <a:xfrm>
            <a:off x="278446" y="975237"/>
            <a:ext cx="2481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pt-BR" sz="1400" b="1" i="0" u="none" strike="noStrike" cap="none">
                <a:solidFill>
                  <a:schemeClr val="dk1"/>
                </a:solidFill>
                <a:latin typeface="Calibri"/>
                <a:ea typeface="Calibri"/>
                <a:cs typeface="Calibri"/>
                <a:sym typeface="Calibri"/>
              </a:rPr>
              <a:t>INTEGRA</a:t>
            </a:r>
            <a:r>
              <a:rPr lang="pt-BR" b="1">
                <a:solidFill>
                  <a:schemeClr val="dk1"/>
                </a:solidFill>
                <a:latin typeface="Calibri"/>
                <a:ea typeface="Calibri"/>
                <a:cs typeface="Calibri"/>
                <a:sym typeface="Calibri"/>
              </a:rPr>
              <a:t>ÇÕES</a:t>
            </a:r>
            <a:r>
              <a:rPr lang="pt-BR" sz="1400" b="1" i="0" u="none" strike="noStrike" cap="none">
                <a:solidFill>
                  <a:schemeClr val="dk1"/>
                </a:solidFill>
                <a:latin typeface="Calibri"/>
                <a:ea typeface="Calibri"/>
                <a:cs typeface="Calibri"/>
                <a:sym typeface="Calibri"/>
              </a:rPr>
              <a:t> – API ORCID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1962</Words>
  <Application>Microsoft Macintosh PowerPoint</Application>
  <PresentationFormat>On-screen Show (4:3)</PresentationFormat>
  <Paragraphs>233</Paragraphs>
  <Slides>48</Slides>
  <Notes>46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48</vt:i4>
      </vt:variant>
    </vt:vector>
  </HeadingPairs>
  <TitlesOfParts>
    <vt:vector size="59" baseType="lpstr">
      <vt:lpstr>Open Sans</vt:lpstr>
      <vt:lpstr>Gill Sans</vt:lpstr>
      <vt:lpstr>Calibri</vt:lpstr>
      <vt:lpstr>Merriweather Sans</vt:lpstr>
      <vt:lpstr>Arial</vt:lpstr>
      <vt:lpstr>Cabin</vt:lpstr>
      <vt:lpstr>Open Sans SemiBold</vt:lpstr>
      <vt:lpstr>Tema do Office</vt:lpstr>
      <vt:lpstr>Tema do Office</vt:lpstr>
      <vt:lpstr>Office Theme</vt:lpstr>
      <vt:lpstr>Office Theme</vt:lpstr>
      <vt:lpstr>ORCID para pesquisadores e colaboradores</vt:lpstr>
      <vt:lpstr>PowerPoint Presentation</vt:lpstr>
      <vt:lpstr>PowerPoint Presentation</vt:lpstr>
      <vt:lpstr>PowerPoint Presentation</vt:lpstr>
      <vt:lpstr>PowerPoint Presentation</vt:lpstr>
      <vt:lpstr>Tecnologia: API para transferir dados</vt:lpstr>
      <vt:lpstr>PowerPoint Presentation</vt:lpstr>
      <vt:lpstr>BENEFICIOS PARA OS PESQUISADORES</vt:lpstr>
      <vt:lpstr>INTEROPERABILIDADE</vt:lpstr>
      <vt:lpstr>PIDs = IDENTIFICADORES PERSISTENTES</vt:lpstr>
      <vt:lpstr>PowerPoint Presentation</vt:lpstr>
      <vt:lpstr>Registro ORCID conectado!</vt:lpstr>
      <vt:lpstr>Registro ORCID conectado!</vt:lpstr>
      <vt:lpstr>PowerPoint Presentation</vt:lpstr>
      <vt:lpstr>PowerPoint Presentation</vt:lpstr>
      <vt:lpstr>PowerPoint Presentation</vt:lpstr>
      <vt:lpstr>PowerPoint Presentation</vt:lpstr>
      <vt:lpstr>PowerPoint Presentation</vt:lpstr>
      <vt:lpstr>PowerPoint Presentation</vt:lpstr>
      <vt:lpstr>21.473 registros @usp em Julho/2020 </vt:lpstr>
      <vt:lpstr>ORGANIZAÇÕES DE CONFIANÇA</vt:lpstr>
      <vt:lpstr>AUTO-UPDATE PARA TRABALHOS</vt:lpstr>
      <vt:lpstr>PowerPoint Presentation</vt:lpstr>
      <vt:lpstr>AUTO-UPDATE EM AÇÃO</vt:lpstr>
      <vt:lpstr>AUTO-UPDATE EM AÇÃO</vt:lpstr>
      <vt:lpstr>PowerPoint Presentation</vt:lpstr>
      <vt:lpstr>PowerPoint Presentation</vt:lpstr>
      <vt:lpstr>EDUCAÇÃO E QUALIFICAÇÃO</vt:lpstr>
      <vt:lpstr>REVISÃO POR PARES (peer-review)</vt:lpstr>
      <vt:lpstr>PowerPoint Presentation</vt:lpstr>
      <vt:lpstr>PowerPoint Presentation</vt:lpstr>
      <vt:lpstr>PowerPoint Presentation</vt:lpstr>
      <vt:lpstr>Dados na ORCID: Recursos de pesquisa</vt:lpstr>
      <vt:lpstr>Dados no ORCID: Os recursos de pesquisa</vt:lpstr>
      <vt:lpstr>ORCID E AS REVISTAS</vt:lpstr>
      <vt:lpstr>PowerPoint Presentation</vt:lpstr>
      <vt:lpstr>PowerPoint Presentation</vt:lpstr>
      <vt:lpstr>PowerPoint Presentation</vt:lpstr>
      <vt:lpstr>PowerPoint Presentation</vt:lpstr>
      <vt:lpstr>Autorize a integração ORCiD x Crossref e adicione ao seu Registro suas publicações com DOI</vt:lpstr>
      <vt:lpstr>PowerPoint Presentation</vt:lpstr>
      <vt:lpstr>Impacto da pesquisa e Conexões globais</vt:lpstr>
      <vt:lpstr>Comissão Europeia</vt:lpstr>
      <vt:lpstr>Impacto da pesquisa y Conexões Globais</vt:lpstr>
      <vt:lpstr>PowerPoint Presentation</vt:lpstr>
      <vt:lpstr>PowerPoint Presentation</vt:lpstr>
      <vt:lpstr>Promova a ORCID!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Conversando sobre ORCID para autores e revistas</dc:title>
  <cp:lastModifiedBy>Ana Heredia</cp:lastModifiedBy>
  <cp:revision>6</cp:revision>
  <dcterms:modified xsi:type="dcterms:W3CDTF">2020-07-20T16:22:59Z</dcterms:modified>
</cp:coreProperties>
</file>