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Pacifico"/>
      <p:regular r:id="rId48"/>
    </p:embeddedFont>
    <p:embeddedFont>
      <p:font typeface="Open Sans ExtraBold"/>
      <p:bold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acifico-regular.fntdata"/><Relationship Id="rId47" Type="http://schemas.openxmlformats.org/officeDocument/2006/relationships/slide" Target="slides/slide42.xml"/><Relationship Id="rId49" Type="http://schemas.openxmlformats.org/officeDocument/2006/relationships/font" Target="fonts/OpenSansExtra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regular.fntdata"/><Relationship Id="rId50" Type="http://schemas.openxmlformats.org/officeDocument/2006/relationships/font" Target="fonts/OpenSansExtraBold-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MFvbuVqxmSz23Q7EWHJBzYvlZyUSsAwotuJL7k8Yvbc/edit#"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6" name="Google Shape;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5feef90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5feef90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d099eee0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d099eee0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d099eee0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d099eee0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3a64a92f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3a64a92f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c3a64a92f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c3a64a92f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3a64a92f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3a64a92f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3a64a92f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3a64a92f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3a64a92f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3a64a92f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3a64a92fe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3a64a92f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a03c61e98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a03c61e9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a03c61e98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a03c61e98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3a64a92f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3a64a92f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3a64a92fe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c3a64a92fe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3a64a92fe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3a64a92fe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3a64a92f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c3a64a92f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400">
                <a:solidFill>
                  <a:srgbClr val="003449"/>
                </a:solidFill>
                <a:latin typeface="Open Sans"/>
                <a:ea typeface="Open Sans"/>
                <a:cs typeface="Open Sans"/>
                <a:sym typeface="Open Sans"/>
              </a:rPr>
              <a:t>This is an edge case, but an important one to address in order to reassure members they can remove inaccurate data relating to their organizations.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c3a64a92f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c3a64a92fe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c3a64a92f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c3a64a92f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c3a64a92fe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c3a64a92fe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3a64a92f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3a64a92f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deaab434c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adeaab434c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deaab434c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deaab434c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a03c61e98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a03c61e98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adeaab434c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adeaab434c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deaab434c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adeaab434c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deaab434c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adeaab434c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ad099eee0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ad099eee0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c3a64a92fe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c3a64a92fe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2cd4528e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c2cd4528e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c3a64a92fe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c3a64a92fe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ad099eee0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ad099eee0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key takeaway from the board </a:t>
            </a:r>
            <a:r>
              <a:rPr lang="en" u="sng">
                <a:solidFill>
                  <a:srgbClr val="1155CC"/>
                </a:solidFill>
                <a:hlinkClick r:id="rId2">
                  <a:extLst>
                    <a:ext uri="{A12FA001-AC4F-418D-AE19-62706E023703}">
                      <ahyp:hlinkClr val="tx"/>
                    </a:ext>
                  </a:extLst>
                </a:hlinkClick>
              </a:rPr>
              <a:t>Scaling discussion</a:t>
            </a:r>
            <a:r>
              <a:rPr lang="en">
                <a:solidFill>
                  <a:schemeClr val="dk1"/>
                </a:solidFill>
              </a:rPr>
              <a:t> in May was this: “</a:t>
            </a:r>
            <a:r>
              <a:rPr i="1" lang="en">
                <a:solidFill>
                  <a:schemeClr val="dk1"/>
                </a:solidFill>
              </a:rPr>
              <a:t>ORCID should focus on its foundational value proposition - creating connections between people and their contributions for the benefit of ALL who participate in research</a:t>
            </a:r>
            <a:r>
              <a:rPr lang="en">
                <a:solidFill>
                  <a:schemeClr val="dk1"/>
                </a:solidFill>
              </a:rPr>
              <a:t>.”.  The product 2021 goal is to</a:t>
            </a:r>
            <a:r>
              <a:rPr b="1" lang="en">
                <a:solidFill>
                  <a:schemeClr val="dk1"/>
                </a:solidFill>
              </a:rPr>
              <a:t> increase the number of connections between people, places and things.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ad099eee0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ad099eee0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ad099eee0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ad099eee0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ad099eee0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 name="Google Shape;46;gad099eee0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ad099eee0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ad099eee0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d099eee0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d099eee0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adeaab434c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adeaab434c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ad099eee0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ad099eee0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3a64a92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3a64a92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3a64a92f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3a64a92f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33685427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33685427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3a64a92f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3a64a92f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274320" y="274320"/>
            <a:ext cx="8706000" cy="5157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003449"/>
              </a:buClr>
              <a:buSzPts val="3200"/>
              <a:buFont typeface="Open Sans"/>
              <a:buNone/>
              <a:defRPr b="1" sz="3200">
                <a:solidFill>
                  <a:srgbClr val="00344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3449"/>
                </a:solidFill>
                <a:latin typeface="Open Sans"/>
                <a:ea typeface="Open Sans"/>
                <a:cs typeface="Open Sans"/>
                <a:sym typeface="Open Sans"/>
              </a:defRPr>
            </a:lvl1pPr>
            <a:lvl2pPr lvl="1">
              <a:buNone/>
              <a:defRPr sz="1300">
                <a:solidFill>
                  <a:srgbClr val="003449"/>
                </a:solidFill>
                <a:latin typeface="Open Sans"/>
                <a:ea typeface="Open Sans"/>
                <a:cs typeface="Open Sans"/>
                <a:sym typeface="Open Sans"/>
              </a:defRPr>
            </a:lvl2pPr>
            <a:lvl3pPr lvl="2">
              <a:buNone/>
              <a:defRPr sz="1300">
                <a:solidFill>
                  <a:srgbClr val="003449"/>
                </a:solidFill>
                <a:latin typeface="Open Sans"/>
                <a:ea typeface="Open Sans"/>
                <a:cs typeface="Open Sans"/>
                <a:sym typeface="Open Sans"/>
              </a:defRPr>
            </a:lvl3pPr>
            <a:lvl4pPr lvl="3">
              <a:buNone/>
              <a:defRPr sz="1300">
                <a:solidFill>
                  <a:srgbClr val="003449"/>
                </a:solidFill>
                <a:latin typeface="Open Sans"/>
                <a:ea typeface="Open Sans"/>
                <a:cs typeface="Open Sans"/>
                <a:sym typeface="Open Sans"/>
              </a:defRPr>
            </a:lvl4pPr>
            <a:lvl5pPr lvl="4">
              <a:buNone/>
              <a:defRPr sz="1300">
                <a:solidFill>
                  <a:srgbClr val="003449"/>
                </a:solidFill>
                <a:latin typeface="Open Sans"/>
                <a:ea typeface="Open Sans"/>
                <a:cs typeface="Open Sans"/>
                <a:sym typeface="Open Sans"/>
              </a:defRPr>
            </a:lvl5pPr>
            <a:lvl6pPr lvl="5">
              <a:buNone/>
              <a:defRPr sz="1300">
                <a:solidFill>
                  <a:srgbClr val="003449"/>
                </a:solidFill>
                <a:latin typeface="Open Sans"/>
                <a:ea typeface="Open Sans"/>
                <a:cs typeface="Open Sans"/>
                <a:sym typeface="Open Sans"/>
              </a:defRPr>
            </a:lvl6pPr>
            <a:lvl7pPr lvl="6">
              <a:buNone/>
              <a:defRPr sz="1300">
                <a:solidFill>
                  <a:srgbClr val="003449"/>
                </a:solidFill>
                <a:latin typeface="Open Sans"/>
                <a:ea typeface="Open Sans"/>
                <a:cs typeface="Open Sans"/>
                <a:sym typeface="Open Sans"/>
              </a:defRPr>
            </a:lvl7pPr>
            <a:lvl8pPr lvl="7">
              <a:buNone/>
              <a:defRPr sz="1300">
                <a:solidFill>
                  <a:srgbClr val="003449"/>
                </a:solidFill>
                <a:latin typeface="Open Sans"/>
                <a:ea typeface="Open Sans"/>
                <a:cs typeface="Open Sans"/>
                <a:sym typeface="Open Sans"/>
              </a:defRPr>
            </a:lvl8pPr>
            <a:lvl9pPr lvl="8">
              <a:buNone/>
              <a:defRPr sz="1300">
                <a:solidFill>
                  <a:srgbClr val="003449"/>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
    <p:spTree>
      <p:nvGrpSpPr>
        <p:cNvPr id="12" name="Shape 12"/>
        <p:cNvGrpSpPr/>
        <p:nvPr/>
      </p:nvGrpSpPr>
      <p:grpSpPr>
        <a:xfrm>
          <a:off x="0" y="0"/>
          <a:ext cx="0" cy="0"/>
          <a:chOff x="0" y="0"/>
          <a:chExt cx="0" cy="0"/>
        </a:xfrm>
      </p:grpSpPr>
      <p:sp>
        <p:nvSpPr>
          <p:cNvPr id="13" name="Google Shape;13;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3449"/>
                </a:solidFill>
                <a:latin typeface="Open Sans"/>
                <a:ea typeface="Open Sans"/>
                <a:cs typeface="Open Sans"/>
                <a:sym typeface="Open Sans"/>
              </a:defRPr>
            </a:lvl1pPr>
            <a:lvl2pPr lvl="1" rtl="0">
              <a:buNone/>
              <a:defRPr sz="1300">
                <a:solidFill>
                  <a:srgbClr val="003449"/>
                </a:solidFill>
                <a:latin typeface="Open Sans"/>
                <a:ea typeface="Open Sans"/>
                <a:cs typeface="Open Sans"/>
                <a:sym typeface="Open Sans"/>
              </a:defRPr>
            </a:lvl2pPr>
            <a:lvl3pPr lvl="2" rtl="0">
              <a:buNone/>
              <a:defRPr sz="1300">
                <a:solidFill>
                  <a:srgbClr val="003449"/>
                </a:solidFill>
                <a:latin typeface="Open Sans"/>
                <a:ea typeface="Open Sans"/>
                <a:cs typeface="Open Sans"/>
                <a:sym typeface="Open Sans"/>
              </a:defRPr>
            </a:lvl3pPr>
            <a:lvl4pPr lvl="3" rtl="0">
              <a:buNone/>
              <a:defRPr sz="1300">
                <a:solidFill>
                  <a:srgbClr val="003449"/>
                </a:solidFill>
                <a:latin typeface="Open Sans"/>
                <a:ea typeface="Open Sans"/>
                <a:cs typeface="Open Sans"/>
                <a:sym typeface="Open Sans"/>
              </a:defRPr>
            </a:lvl4pPr>
            <a:lvl5pPr lvl="4" rtl="0">
              <a:buNone/>
              <a:defRPr sz="1300">
                <a:solidFill>
                  <a:srgbClr val="003449"/>
                </a:solidFill>
                <a:latin typeface="Open Sans"/>
                <a:ea typeface="Open Sans"/>
                <a:cs typeface="Open Sans"/>
                <a:sym typeface="Open Sans"/>
              </a:defRPr>
            </a:lvl5pPr>
            <a:lvl6pPr lvl="5" rtl="0">
              <a:buNone/>
              <a:defRPr sz="1300">
                <a:solidFill>
                  <a:srgbClr val="003449"/>
                </a:solidFill>
                <a:latin typeface="Open Sans"/>
                <a:ea typeface="Open Sans"/>
                <a:cs typeface="Open Sans"/>
                <a:sym typeface="Open Sans"/>
              </a:defRPr>
            </a:lvl6pPr>
            <a:lvl7pPr lvl="6" rtl="0">
              <a:buNone/>
              <a:defRPr sz="1300">
                <a:solidFill>
                  <a:srgbClr val="003449"/>
                </a:solidFill>
                <a:latin typeface="Open Sans"/>
                <a:ea typeface="Open Sans"/>
                <a:cs typeface="Open Sans"/>
                <a:sym typeface="Open Sans"/>
              </a:defRPr>
            </a:lvl7pPr>
            <a:lvl8pPr lvl="7" rtl="0">
              <a:buNone/>
              <a:defRPr sz="1300">
                <a:solidFill>
                  <a:srgbClr val="003449"/>
                </a:solidFill>
                <a:latin typeface="Open Sans"/>
                <a:ea typeface="Open Sans"/>
                <a:cs typeface="Open Sans"/>
                <a:sym typeface="Open Sans"/>
              </a:defRPr>
            </a:lvl8pPr>
            <a:lvl9pPr lvl="8" rtl="0">
              <a:buNone/>
              <a:defRPr sz="1300">
                <a:solidFill>
                  <a:srgbClr val="003449"/>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p:cSld name="CUSTOM">
    <p:bg>
      <p:bgPr>
        <a:solidFill>
          <a:srgbClr val="003449"/>
        </a:solidFill>
      </p:bgPr>
    </p:bg>
    <p:spTree>
      <p:nvGrpSpPr>
        <p:cNvPr id="14" name="Shape 14"/>
        <p:cNvGrpSpPr/>
        <p:nvPr/>
      </p:nvGrpSpPr>
      <p:grpSpPr>
        <a:xfrm>
          <a:off x="0" y="0"/>
          <a:ext cx="0" cy="0"/>
          <a:chOff x="0" y="0"/>
          <a:chExt cx="0" cy="0"/>
        </a:xfrm>
      </p:grpSpPr>
      <p:pic>
        <p:nvPicPr>
          <p:cNvPr id="15" name="Google Shape;15;p4"/>
          <p:cNvPicPr preferRelativeResize="0"/>
          <p:nvPr/>
        </p:nvPicPr>
        <p:blipFill>
          <a:blip r:embed="rId2">
            <a:alphaModFix/>
          </a:blip>
          <a:stretch>
            <a:fillRect/>
          </a:stretch>
        </p:blipFill>
        <p:spPr>
          <a:xfrm>
            <a:off x="4117700" y="1132900"/>
            <a:ext cx="908579" cy="908579"/>
          </a:xfrm>
          <a:prstGeom prst="rect">
            <a:avLst/>
          </a:prstGeom>
          <a:noFill/>
          <a:ln>
            <a:noFill/>
          </a:ln>
        </p:spPr>
      </p:pic>
      <p:sp>
        <p:nvSpPr>
          <p:cNvPr id="16" name="Google Shape;16;p4"/>
          <p:cNvSpPr txBox="1"/>
          <p:nvPr>
            <p:ph type="title"/>
          </p:nvPr>
        </p:nvSpPr>
        <p:spPr>
          <a:xfrm>
            <a:off x="274325" y="2241050"/>
            <a:ext cx="8442300" cy="601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464950" y="2926080"/>
            <a:ext cx="8154600" cy="2382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6CE39"/>
              </a:buClr>
              <a:buSzPts val="1400"/>
              <a:buFont typeface="Open Sans"/>
              <a:buNone/>
              <a:defRPr i="1">
                <a:solidFill>
                  <a:srgbClr val="A6CE3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cover" type="secHead">
  <p:cSld name="SECTION_HEADER">
    <p:bg>
      <p:bgPr>
        <a:solidFill>
          <a:srgbClr val="A6CE39"/>
        </a:solidFill>
      </p:bgPr>
    </p:bg>
    <p:spTree>
      <p:nvGrpSpPr>
        <p:cNvPr id="18" name="Shape 18"/>
        <p:cNvGrpSpPr/>
        <p:nvPr/>
      </p:nvGrpSpPr>
      <p:grpSpPr>
        <a:xfrm>
          <a:off x="0" y="0"/>
          <a:ext cx="0" cy="0"/>
          <a:chOff x="0" y="0"/>
          <a:chExt cx="0" cy="0"/>
        </a:xfrm>
      </p:grpSpPr>
      <p:sp>
        <p:nvSpPr>
          <p:cNvPr id="19" name="Google Shape;19;p5"/>
          <p:cNvSpPr txBox="1"/>
          <p:nvPr>
            <p:ph type="title"/>
          </p:nvPr>
        </p:nvSpPr>
        <p:spPr>
          <a:xfrm>
            <a:off x="244400" y="1376975"/>
            <a:ext cx="8649300" cy="1695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4800"/>
              <a:buFont typeface="Open Sans"/>
              <a:buNone/>
              <a:defRPr b="1" sz="48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6"/>
          <p:cNvSpPr txBox="1"/>
          <p:nvPr>
            <p:ph type="title"/>
          </p:nvPr>
        </p:nvSpPr>
        <p:spPr>
          <a:xfrm>
            <a:off x="274320" y="274320"/>
            <a:ext cx="8706000" cy="515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003449"/>
              </a:buClr>
              <a:buSzPts val="3200"/>
              <a:buFont typeface="Open Sans"/>
              <a:buNone/>
              <a:defRPr b="1" sz="3200">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p:txBody>
      </p:sp>
      <p:sp>
        <p:nvSpPr>
          <p:cNvPr id="23" name="Google Shape;23;p6"/>
          <p:cNvSpPr txBox="1"/>
          <p:nvPr>
            <p:ph idx="1" type="body"/>
          </p:nvPr>
        </p:nvSpPr>
        <p:spPr>
          <a:xfrm>
            <a:off x="274320" y="1005840"/>
            <a:ext cx="8401800" cy="3415500"/>
          </a:xfrm>
          <a:prstGeom prst="rect">
            <a:avLst/>
          </a:prstGeom>
          <a:noFill/>
          <a:ln>
            <a:noFill/>
          </a:ln>
        </p:spPr>
        <p:txBody>
          <a:bodyPr anchorCtr="0" anchor="t" bIns="0" lIns="0" spcFirstLastPara="1" rIns="0" wrap="square" tIns="0">
            <a:noAutofit/>
          </a:bodyPr>
          <a:lstStyle>
            <a:lvl1pPr indent="-317500" lvl="0" marL="4572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p:nvPr/>
        </p:nvSpPr>
        <p:spPr>
          <a:xfrm>
            <a:off x="0" y="4576225"/>
            <a:ext cx="9144000" cy="567600"/>
          </a:xfrm>
          <a:prstGeom prst="rect">
            <a:avLst/>
          </a:prstGeom>
          <a:solidFill>
            <a:srgbClr val="7FA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 name="Google Shape;8;p1"/>
          <p:cNvPicPr preferRelativeResize="0"/>
          <p:nvPr/>
        </p:nvPicPr>
        <p:blipFill>
          <a:blip r:embed="rId1">
            <a:alphaModFix/>
          </a:blip>
          <a:stretch>
            <a:fillRect/>
          </a:stretch>
        </p:blipFill>
        <p:spPr>
          <a:xfrm>
            <a:off x="274320" y="4727448"/>
            <a:ext cx="274320" cy="2743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jp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5.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49"/>
        </a:solidFill>
      </p:bgPr>
    </p:bg>
    <p:spTree>
      <p:nvGrpSpPr>
        <p:cNvPr id="27" name="Shape 27"/>
        <p:cNvGrpSpPr/>
        <p:nvPr/>
      </p:nvGrpSpPr>
      <p:grpSpPr>
        <a:xfrm>
          <a:off x="0" y="0"/>
          <a:ext cx="0" cy="0"/>
          <a:chOff x="0" y="0"/>
          <a:chExt cx="0" cy="0"/>
        </a:xfrm>
      </p:grpSpPr>
      <p:sp>
        <p:nvSpPr>
          <p:cNvPr id="28" name="Google Shape;28;p7"/>
          <p:cNvSpPr txBox="1"/>
          <p:nvPr>
            <p:ph type="title"/>
          </p:nvPr>
        </p:nvSpPr>
        <p:spPr>
          <a:xfrm>
            <a:off x="274325" y="2241050"/>
            <a:ext cx="8442300" cy="601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Product Interest Group</a:t>
            </a:r>
            <a:endParaRPr/>
          </a:p>
        </p:txBody>
      </p:sp>
      <p:sp>
        <p:nvSpPr>
          <p:cNvPr id="29" name="Google Shape;29;p7"/>
          <p:cNvSpPr txBox="1"/>
          <p:nvPr>
            <p:ph idx="1" type="subTitle"/>
          </p:nvPr>
        </p:nvSpPr>
        <p:spPr>
          <a:xfrm>
            <a:off x="464950" y="2926080"/>
            <a:ext cx="8154600" cy="238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Wednesday 10 March 2021</a:t>
            </a:r>
            <a:endParaRPr/>
          </a:p>
        </p:txBody>
      </p:sp>
      <p:sp>
        <p:nvSpPr>
          <p:cNvPr id="30" name="Google Shape;30;p7"/>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Affiliation Manager</a:t>
            </a:r>
            <a:endParaRPr/>
          </a:p>
        </p:txBody>
      </p:sp>
      <p:pic>
        <p:nvPicPr>
          <p:cNvPr id="94" name="Google Shape;94;p16"/>
          <p:cNvPicPr preferRelativeResize="0"/>
          <p:nvPr/>
        </p:nvPicPr>
        <p:blipFill rotWithShape="1">
          <a:blip r:embed="rId3">
            <a:alphaModFix/>
          </a:blip>
          <a:srcRect b="1016" l="652" r="484" t="1212"/>
          <a:stretch/>
        </p:blipFill>
        <p:spPr>
          <a:xfrm>
            <a:off x="1036450" y="983175"/>
            <a:ext cx="7313250" cy="3269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User </a:t>
            </a:r>
            <a:r>
              <a:rPr lang="en" sz="3200"/>
              <a:t>Survey</a:t>
            </a:r>
            <a:endParaRPr b="1" sz="3200">
              <a:latin typeface="Open Sans"/>
              <a:ea typeface="Open Sans"/>
              <a:cs typeface="Open Sans"/>
              <a:sym typeface="Open Sans"/>
            </a:endParaRPr>
          </a:p>
        </p:txBody>
      </p:sp>
      <p:sp>
        <p:nvSpPr>
          <p:cNvPr id="100" name="Google Shape;100;p17"/>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Goals</a:t>
            </a:r>
            <a:endParaRPr b="1"/>
          </a:p>
          <a:p>
            <a:pPr indent="-317500" lvl="0" marL="457200" rtl="0" algn="l">
              <a:spcBef>
                <a:spcPts val="1000"/>
              </a:spcBef>
              <a:spcAft>
                <a:spcPts val="0"/>
              </a:spcAft>
              <a:buSzPts val="1400"/>
              <a:buChar char="●"/>
            </a:pPr>
            <a:r>
              <a:rPr lang="en"/>
              <a:t>G</a:t>
            </a:r>
            <a:r>
              <a:rPr lang="en"/>
              <a:t>ather general user data</a:t>
            </a:r>
            <a:endParaRPr/>
          </a:p>
          <a:p>
            <a:pPr indent="-317500" lvl="0" marL="457200" rtl="0" algn="l">
              <a:spcBef>
                <a:spcPts val="1000"/>
              </a:spcBef>
              <a:spcAft>
                <a:spcPts val="0"/>
              </a:spcAft>
              <a:buSzPts val="1400"/>
              <a:buChar char="●"/>
            </a:pPr>
            <a:r>
              <a:rPr lang="en"/>
              <a:t>Set some baselines for key UX metrics</a:t>
            </a:r>
            <a:endParaRPr/>
          </a:p>
          <a:p>
            <a:pPr indent="-317500" lvl="0" marL="457200" rtl="0" algn="l">
              <a:spcBef>
                <a:spcPts val="1000"/>
              </a:spcBef>
              <a:spcAft>
                <a:spcPts val="0"/>
              </a:spcAft>
              <a:buSzPts val="1400"/>
              <a:buChar char="●"/>
            </a:pPr>
            <a:r>
              <a:rPr lang="en"/>
              <a:t>Get a feel for what people think about ORCID</a:t>
            </a:r>
            <a:endParaRPr/>
          </a:p>
          <a:p>
            <a:pPr indent="0" lvl="0" marL="0" rtl="0" algn="l">
              <a:spcBef>
                <a:spcPts val="1000"/>
              </a:spcBef>
              <a:spcAft>
                <a:spcPts val="0"/>
              </a:spcAft>
              <a:buNone/>
            </a:pPr>
            <a:r>
              <a:rPr b="1" lang="en"/>
              <a:t>Structure</a:t>
            </a:r>
            <a:endParaRPr b="1"/>
          </a:p>
          <a:p>
            <a:pPr indent="-317500" lvl="0" marL="457200" rtl="0" algn="l">
              <a:spcBef>
                <a:spcPts val="1000"/>
              </a:spcBef>
              <a:spcAft>
                <a:spcPts val="0"/>
              </a:spcAft>
              <a:buSzPts val="1400"/>
              <a:buChar char="●"/>
            </a:pPr>
            <a:r>
              <a:rPr lang="en"/>
              <a:t>7 multi-choice or ranged questions</a:t>
            </a:r>
            <a:endParaRPr/>
          </a:p>
          <a:p>
            <a:pPr indent="-317500" lvl="0" marL="457200" rtl="0" algn="l">
              <a:spcBef>
                <a:spcPts val="1000"/>
              </a:spcBef>
              <a:spcAft>
                <a:spcPts val="0"/>
              </a:spcAft>
              <a:buSzPts val="1400"/>
              <a:buChar char="●"/>
            </a:pPr>
            <a:r>
              <a:rPr lang="en"/>
              <a:t>1 free text comment field</a:t>
            </a:r>
            <a:endParaRPr/>
          </a:p>
          <a:p>
            <a:pPr indent="-317500" lvl="0" marL="457200" rtl="0" algn="l">
              <a:spcBef>
                <a:spcPts val="1000"/>
              </a:spcBef>
              <a:spcAft>
                <a:spcPts val="0"/>
              </a:spcAft>
              <a:buSzPts val="1400"/>
              <a:buChar char="●"/>
            </a:pPr>
            <a:r>
              <a:rPr lang="en"/>
              <a:t>Minimal disruption - Subtle and optional</a:t>
            </a:r>
            <a:endParaRPr/>
          </a:p>
          <a:p>
            <a:pPr indent="0" lvl="0" marL="0" rtl="0" algn="l">
              <a:spcBef>
                <a:spcPts val="1000"/>
              </a:spcBef>
              <a:spcAft>
                <a:spcPts val="1000"/>
              </a:spcAft>
              <a:buNone/>
            </a:pPr>
            <a:r>
              <a:t/>
            </a:r>
            <a:endParaRPr/>
          </a:p>
        </p:txBody>
      </p:sp>
      <p:sp>
        <p:nvSpPr>
          <p:cNvPr id="101" name="Google Shape;101;p17"/>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pic>
        <p:nvPicPr>
          <p:cNvPr id="102" name="Google Shape;102;p17"/>
          <p:cNvPicPr preferRelativeResize="0"/>
          <p:nvPr/>
        </p:nvPicPr>
        <p:blipFill>
          <a:blip r:embed="rId3">
            <a:alphaModFix/>
          </a:blip>
          <a:stretch>
            <a:fillRect/>
          </a:stretch>
        </p:blipFill>
        <p:spPr>
          <a:xfrm>
            <a:off x="6152488" y="790025"/>
            <a:ext cx="1914800" cy="1276525"/>
          </a:xfrm>
          <a:prstGeom prst="rect">
            <a:avLst/>
          </a:prstGeom>
          <a:noFill/>
          <a:ln>
            <a:noFill/>
          </a:ln>
        </p:spPr>
      </p:pic>
      <p:pic>
        <p:nvPicPr>
          <p:cNvPr id="103" name="Google Shape;103;p17"/>
          <p:cNvPicPr preferRelativeResize="0"/>
          <p:nvPr/>
        </p:nvPicPr>
        <p:blipFill rotWithShape="1">
          <a:blip r:embed="rId4">
            <a:alphaModFix/>
          </a:blip>
          <a:srcRect b="2381" l="0" r="0" t="0"/>
          <a:stretch/>
        </p:blipFill>
        <p:spPr>
          <a:xfrm>
            <a:off x="5543650" y="2483400"/>
            <a:ext cx="3132475" cy="2660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User </a:t>
            </a:r>
            <a:r>
              <a:rPr lang="en" sz="3200"/>
              <a:t>Survey - Key UX metrics</a:t>
            </a:r>
            <a:endParaRPr b="1" sz="3200">
              <a:latin typeface="Open Sans"/>
              <a:ea typeface="Open Sans"/>
              <a:cs typeface="Open Sans"/>
              <a:sym typeface="Open Sans"/>
            </a:endParaRPr>
          </a:p>
        </p:txBody>
      </p:sp>
      <p:sp>
        <p:nvSpPr>
          <p:cNvPr id="109" name="Google Shape;109;p18"/>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Set some baselines for some of our key UX metrics</a:t>
            </a:r>
            <a:endParaRPr/>
          </a:p>
          <a:p>
            <a:pPr indent="-317500" lvl="0" marL="457200" rtl="0" algn="l">
              <a:spcBef>
                <a:spcPts val="1000"/>
              </a:spcBef>
              <a:spcAft>
                <a:spcPts val="0"/>
              </a:spcAft>
              <a:buSzPts val="1400"/>
              <a:buChar char="●"/>
            </a:pPr>
            <a:r>
              <a:rPr b="1" lang="en"/>
              <a:t>Net Promoter Score</a:t>
            </a:r>
            <a:r>
              <a:rPr lang="en"/>
              <a:t> (NPS)</a:t>
            </a:r>
            <a:br>
              <a:rPr lang="en"/>
            </a:br>
            <a:r>
              <a:rPr i="1" lang="en"/>
              <a:t>Would you recommend ORCID?</a:t>
            </a:r>
            <a:endParaRPr i="1"/>
          </a:p>
          <a:p>
            <a:pPr indent="-317500" lvl="0" marL="457200" rtl="0" algn="l">
              <a:spcBef>
                <a:spcPts val="1000"/>
              </a:spcBef>
              <a:spcAft>
                <a:spcPts val="0"/>
              </a:spcAft>
              <a:buSzPts val="1400"/>
              <a:buChar char="●"/>
            </a:pPr>
            <a:r>
              <a:rPr b="1" lang="en"/>
              <a:t>Customer Effort Score</a:t>
            </a:r>
            <a:r>
              <a:rPr lang="en"/>
              <a:t> (CES)</a:t>
            </a:r>
            <a:br>
              <a:rPr lang="en"/>
            </a:br>
            <a:r>
              <a:rPr i="1" lang="en"/>
              <a:t>How hard is it to use ORCID?</a:t>
            </a:r>
            <a:endParaRPr i="1"/>
          </a:p>
          <a:p>
            <a:pPr indent="-317500" lvl="0" marL="457200" rtl="0" algn="l">
              <a:spcBef>
                <a:spcPts val="1000"/>
              </a:spcBef>
              <a:spcAft>
                <a:spcPts val="0"/>
              </a:spcAft>
              <a:buSzPts val="1400"/>
              <a:buChar char="●"/>
            </a:pPr>
            <a:r>
              <a:rPr b="1" lang="en"/>
              <a:t>Customer Satisfaction Score</a:t>
            </a:r>
            <a:r>
              <a:rPr lang="en"/>
              <a:t> (CSAT)</a:t>
            </a:r>
            <a:br>
              <a:rPr lang="en"/>
            </a:br>
            <a:r>
              <a:rPr i="1" lang="en"/>
              <a:t>How satisfied with ORCID are you?</a:t>
            </a:r>
            <a:endParaRPr i="1"/>
          </a:p>
          <a:p>
            <a:pPr indent="-317500" lvl="0" marL="457200" rtl="0" algn="l">
              <a:spcBef>
                <a:spcPts val="1000"/>
              </a:spcBef>
              <a:spcAft>
                <a:spcPts val="1000"/>
              </a:spcAft>
              <a:buSzPts val="1400"/>
              <a:buChar char="●"/>
            </a:pPr>
            <a:r>
              <a:rPr b="1" lang="en"/>
              <a:t>Usefulness/utility to customer</a:t>
            </a:r>
            <a:br>
              <a:rPr lang="en"/>
            </a:br>
            <a:r>
              <a:rPr i="1" lang="en"/>
              <a:t>How useful is ORCID to you?</a:t>
            </a:r>
            <a:endParaRPr/>
          </a:p>
        </p:txBody>
      </p:sp>
      <p:sp>
        <p:nvSpPr>
          <p:cNvPr id="110" name="Google Shape;110;p18"/>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000">
              <a:solidFill>
                <a:schemeClr val="lt1"/>
              </a:solidFill>
              <a:latin typeface="Open Sans"/>
              <a:ea typeface="Open Sans"/>
              <a:cs typeface="Open Sans"/>
              <a:sym typeface="Open Sans"/>
            </a:endParaRPr>
          </a:p>
        </p:txBody>
      </p:sp>
      <p:pic>
        <p:nvPicPr>
          <p:cNvPr id="111" name="Google Shape;111;p18"/>
          <p:cNvPicPr preferRelativeResize="0"/>
          <p:nvPr/>
        </p:nvPicPr>
        <p:blipFill rotWithShape="1">
          <a:blip r:embed="rId3">
            <a:alphaModFix/>
          </a:blip>
          <a:srcRect b="0" l="0" r="52885" t="0"/>
          <a:stretch/>
        </p:blipFill>
        <p:spPr>
          <a:xfrm>
            <a:off x="3552075" y="534150"/>
            <a:ext cx="5591924" cy="4685551"/>
          </a:xfrm>
          <a:prstGeom prst="rect">
            <a:avLst/>
          </a:prstGeom>
          <a:noFill/>
          <a:ln>
            <a:noFill/>
          </a:ln>
        </p:spPr>
      </p:pic>
      <p:pic>
        <p:nvPicPr>
          <p:cNvPr id="112" name="Google Shape;112;p18"/>
          <p:cNvPicPr preferRelativeResize="0"/>
          <p:nvPr/>
        </p:nvPicPr>
        <p:blipFill rotWithShape="1">
          <a:blip r:embed="rId3">
            <a:alphaModFix/>
          </a:blip>
          <a:srcRect b="0" l="58580" r="0" t="0"/>
          <a:stretch/>
        </p:blipFill>
        <p:spPr>
          <a:xfrm rot="5400000">
            <a:off x="5485499" y="96799"/>
            <a:ext cx="4916050" cy="46855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User </a:t>
            </a:r>
            <a:r>
              <a:rPr lang="en" sz="3200"/>
              <a:t>Survey - </a:t>
            </a:r>
            <a:r>
              <a:rPr lang="en"/>
              <a:t>Results</a:t>
            </a:r>
            <a:endParaRPr b="1" sz="3200">
              <a:latin typeface="Open Sans"/>
              <a:ea typeface="Open Sans"/>
              <a:cs typeface="Open Sans"/>
              <a:sym typeface="Open Sans"/>
            </a:endParaRPr>
          </a:p>
        </p:txBody>
      </p:sp>
      <p:sp>
        <p:nvSpPr>
          <p:cNvPr id="118" name="Google Shape;118;p19"/>
          <p:cNvSpPr txBox="1"/>
          <p:nvPr>
            <p:ph idx="1" type="body"/>
          </p:nvPr>
        </p:nvSpPr>
        <p:spPr>
          <a:xfrm>
            <a:off x="274325" y="1005843"/>
            <a:ext cx="8401800" cy="89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user survey ran from</a:t>
            </a:r>
            <a:r>
              <a:rPr lang="en"/>
              <a:t> the </a:t>
            </a:r>
            <a:r>
              <a:rPr b="1" lang="en"/>
              <a:t>27th of January</a:t>
            </a:r>
            <a:r>
              <a:rPr lang="en"/>
              <a:t> to the </a:t>
            </a:r>
            <a:r>
              <a:rPr b="1" lang="en"/>
              <a:t>1st of March</a:t>
            </a:r>
            <a:r>
              <a:rPr lang="en"/>
              <a:t>.</a:t>
            </a:r>
            <a:endParaRPr/>
          </a:p>
          <a:p>
            <a:pPr indent="0" lvl="0" marL="0" rtl="0" algn="l">
              <a:spcBef>
                <a:spcPts val="1000"/>
              </a:spcBef>
              <a:spcAft>
                <a:spcPts val="0"/>
              </a:spcAft>
              <a:buNone/>
            </a:pPr>
            <a:r>
              <a:rPr lang="en"/>
              <a:t>Users </a:t>
            </a:r>
            <a:r>
              <a:rPr lang="en"/>
              <a:t>signing in to ORCID during this period will have seen the survey at least once.</a:t>
            </a:r>
            <a:br>
              <a:rPr lang="en"/>
            </a:br>
            <a:r>
              <a:rPr lang="en"/>
              <a:t>Sampling was used to spread surveys across a 24hr period.</a:t>
            </a:r>
            <a:endParaRPr/>
          </a:p>
          <a:p>
            <a:pPr indent="0" lvl="0" marL="0" rtl="0" algn="l">
              <a:spcBef>
                <a:spcPts val="1000"/>
              </a:spcBef>
              <a:spcAft>
                <a:spcPts val="1000"/>
              </a:spcAft>
              <a:buNone/>
            </a:pPr>
            <a:r>
              <a:t/>
            </a:r>
            <a:endParaRPr/>
          </a:p>
        </p:txBody>
      </p:sp>
      <p:sp>
        <p:nvSpPr>
          <p:cNvPr id="119" name="Google Shape;119;p19"/>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
        <p:nvSpPr>
          <p:cNvPr id="120" name="Google Shape;120;p19"/>
          <p:cNvSpPr txBox="1"/>
          <p:nvPr/>
        </p:nvSpPr>
        <p:spPr>
          <a:xfrm>
            <a:off x="274325" y="2423525"/>
            <a:ext cx="39705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A6CE39"/>
                </a:solidFill>
                <a:latin typeface="Open Sans ExtraBold"/>
                <a:ea typeface="Open Sans ExtraBold"/>
                <a:cs typeface="Open Sans ExtraBold"/>
                <a:sym typeface="Open Sans ExtraBold"/>
              </a:rPr>
              <a:t>45,000</a:t>
            </a:r>
            <a:endParaRPr sz="6000">
              <a:solidFill>
                <a:srgbClr val="A6CE39"/>
              </a:solidFill>
              <a:latin typeface="Open Sans ExtraBold"/>
              <a:ea typeface="Open Sans ExtraBold"/>
              <a:cs typeface="Open Sans ExtraBold"/>
              <a:sym typeface="Open Sans ExtraBold"/>
            </a:endParaRPr>
          </a:p>
          <a:p>
            <a:pPr indent="0" lvl="0" marL="0" rtl="0" algn="ctr">
              <a:spcBef>
                <a:spcPts val="0"/>
              </a:spcBef>
              <a:spcAft>
                <a:spcPts val="0"/>
              </a:spcAft>
              <a:buNone/>
            </a:pPr>
            <a:r>
              <a:rPr lang="en" sz="3000">
                <a:solidFill>
                  <a:srgbClr val="003449"/>
                </a:solidFill>
                <a:latin typeface="Open Sans"/>
                <a:ea typeface="Open Sans"/>
                <a:cs typeface="Open Sans"/>
                <a:sym typeface="Open Sans"/>
              </a:rPr>
              <a:t>responses</a:t>
            </a:r>
            <a:endParaRPr sz="3000">
              <a:solidFill>
                <a:srgbClr val="003449"/>
              </a:solidFill>
              <a:latin typeface="Open Sans"/>
              <a:ea typeface="Open Sans"/>
              <a:cs typeface="Open Sans"/>
              <a:sym typeface="Open Sans"/>
            </a:endParaRPr>
          </a:p>
        </p:txBody>
      </p:sp>
      <p:sp>
        <p:nvSpPr>
          <p:cNvPr id="121" name="Google Shape;121;p19"/>
          <p:cNvSpPr txBox="1"/>
          <p:nvPr/>
        </p:nvSpPr>
        <p:spPr>
          <a:xfrm>
            <a:off x="4244750" y="2423525"/>
            <a:ext cx="43290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A6CE39"/>
                </a:solidFill>
                <a:latin typeface="Open Sans ExtraBold"/>
                <a:ea typeface="Open Sans ExtraBold"/>
                <a:cs typeface="Open Sans ExtraBold"/>
                <a:sym typeface="Open Sans ExtraBold"/>
              </a:rPr>
              <a:t>3</a:t>
            </a:r>
            <a:r>
              <a:rPr lang="en" sz="6000">
                <a:solidFill>
                  <a:srgbClr val="A6CE39"/>
                </a:solidFill>
                <a:latin typeface="Open Sans ExtraBold"/>
                <a:ea typeface="Open Sans ExtraBold"/>
                <a:cs typeface="Open Sans ExtraBold"/>
                <a:sym typeface="Open Sans ExtraBold"/>
              </a:rPr>
              <a:t>,500</a:t>
            </a:r>
            <a:endParaRPr sz="6000">
              <a:solidFill>
                <a:srgbClr val="A6CE39"/>
              </a:solidFill>
              <a:latin typeface="Open Sans ExtraBold"/>
              <a:ea typeface="Open Sans ExtraBold"/>
              <a:cs typeface="Open Sans ExtraBold"/>
              <a:sym typeface="Open Sans ExtraBold"/>
            </a:endParaRPr>
          </a:p>
          <a:p>
            <a:pPr indent="0" lvl="0" marL="0" rtl="0" algn="ctr">
              <a:spcBef>
                <a:spcPts val="0"/>
              </a:spcBef>
              <a:spcAft>
                <a:spcPts val="0"/>
              </a:spcAft>
              <a:buNone/>
            </a:pPr>
            <a:r>
              <a:rPr lang="en" sz="3000">
                <a:solidFill>
                  <a:srgbClr val="003449"/>
                </a:solidFill>
                <a:latin typeface="Open Sans"/>
                <a:ea typeface="Open Sans"/>
                <a:cs typeface="Open Sans"/>
                <a:sym typeface="Open Sans"/>
              </a:rPr>
              <a:t>comments</a:t>
            </a:r>
            <a:endParaRPr sz="3000">
              <a:solidFill>
                <a:srgbClr val="003449"/>
              </a:solidFill>
              <a:latin typeface="Open Sans"/>
              <a:ea typeface="Open Sans"/>
              <a:cs typeface="Open Sans"/>
              <a:sym typeface="Open Sans"/>
            </a:endParaRPr>
          </a:p>
        </p:txBody>
      </p:sp>
      <p:cxnSp>
        <p:nvCxnSpPr>
          <p:cNvPr id="122" name="Google Shape;122;p19"/>
          <p:cNvCxnSpPr/>
          <p:nvPr/>
        </p:nvCxnSpPr>
        <p:spPr>
          <a:xfrm>
            <a:off x="4244750" y="2280275"/>
            <a:ext cx="0" cy="1971000"/>
          </a:xfrm>
          <a:prstGeom prst="straightConnector1">
            <a:avLst/>
          </a:prstGeom>
          <a:noFill/>
          <a:ln cap="flat" cmpd="sng" w="19050">
            <a:solidFill>
              <a:srgbClr val="E5F6B8"/>
            </a:solidFill>
            <a:prstDash val="solid"/>
            <a:round/>
            <a:headEnd len="med" w="med" type="none"/>
            <a:tailEnd len="med" w="med" type="none"/>
          </a:ln>
        </p:spPr>
      </p:cxnSp>
      <p:sp>
        <p:nvSpPr>
          <p:cNvPr id="123" name="Google Shape;123;p19"/>
          <p:cNvSpPr txBox="1"/>
          <p:nvPr/>
        </p:nvSpPr>
        <p:spPr>
          <a:xfrm rot="-1191809">
            <a:off x="601531" y="2383428"/>
            <a:ext cx="1031255" cy="40027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C0000"/>
                </a:solidFill>
                <a:latin typeface="Pacifico"/>
                <a:ea typeface="Pacifico"/>
                <a:cs typeface="Pacifico"/>
                <a:sym typeface="Pacifico"/>
              </a:rPr>
              <a:t>Just under</a:t>
            </a:r>
            <a:endParaRPr>
              <a:solidFill>
                <a:srgbClr val="CC0000"/>
              </a:solidFill>
              <a:latin typeface="Pacifico"/>
              <a:ea typeface="Pacifico"/>
              <a:cs typeface="Pacifico"/>
              <a:sym typeface="Pacifico"/>
            </a:endParaRPr>
          </a:p>
        </p:txBody>
      </p:sp>
      <p:sp>
        <p:nvSpPr>
          <p:cNvPr id="124" name="Google Shape;124;p19"/>
          <p:cNvSpPr txBox="1"/>
          <p:nvPr/>
        </p:nvSpPr>
        <p:spPr>
          <a:xfrm rot="-1191809">
            <a:off x="4938631" y="2383428"/>
            <a:ext cx="1031255" cy="40027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C0000"/>
                </a:solidFill>
                <a:latin typeface="Pacifico"/>
                <a:ea typeface="Pacifico"/>
                <a:cs typeface="Pacifico"/>
                <a:sym typeface="Pacifico"/>
              </a:rPr>
              <a:t>Just under</a:t>
            </a:r>
            <a:endParaRPr>
              <a:solidFill>
                <a:srgbClr val="CC0000"/>
              </a:solidFill>
              <a:latin typeface="Pacifico"/>
              <a:ea typeface="Pacifico"/>
              <a:cs typeface="Pacifico"/>
              <a:sym typeface="Pacific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User </a:t>
            </a:r>
            <a:r>
              <a:rPr lang="en" sz="3200"/>
              <a:t>Survey - Results</a:t>
            </a:r>
            <a:endParaRPr b="1" sz="3200">
              <a:latin typeface="Open Sans"/>
              <a:ea typeface="Open Sans"/>
              <a:cs typeface="Open Sans"/>
              <a:sym typeface="Open Sans"/>
            </a:endParaRPr>
          </a:p>
        </p:txBody>
      </p:sp>
      <p:sp>
        <p:nvSpPr>
          <p:cNvPr id="130" name="Google Shape;130;p20"/>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
        <p:nvSpPr>
          <p:cNvPr id="131" name="Google Shape;131;p20"/>
          <p:cNvSpPr txBox="1"/>
          <p:nvPr>
            <p:ph idx="1" type="body"/>
          </p:nvPr>
        </p:nvSpPr>
        <p:spPr>
          <a:xfrm>
            <a:off x="274325" y="3588250"/>
            <a:ext cx="8401800" cy="5157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These scores are all pretty positive.</a:t>
            </a:r>
            <a:br>
              <a:rPr lang="en"/>
            </a:br>
            <a:r>
              <a:rPr lang="en"/>
              <a:t>However, there’s always room for improvement - especially with regards to ORCID’s usability.</a:t>
            </a:r>
            <a:endParaRPr/>
          </a:p>
        </p:txBody>
      </p:sp>
      <p:grpSp>
        <p:nvGrpSpPr>
          <p:cNvPr id="132" name="Google Shape;132;p20"/>
          <p:cNvGrpSpPr/>
          <p:nvPr/>
        </p:nvGrpSpPr>
        <p:grpSpPr>
          <a:xfrm>
            <a:off x="274325" y="1364906"/>
            <a:ext cx="1371600" cy="1771803"/>
            <a:chOff x="274325" y="1776579"/>
            <a:chExt cx="1371600" cy="1771803"/>
          </a:xfrm>
        </p:grpSpPr>
        <p:sp>
          <p:nvSpPr>
            <p:cNvPr id="133" name="Google Shape;133;p20"/>
            <p:cNvSpPr/>
            <p:nvPr/>
          </p:nvSpPr>
          <p:spPr>
            <a:xfrm>
              <a:off x="274325" y="2176783"/>
              <a:ext cx="1371600" cy="1371600"/>
            </a:xfrm>
            <a:prstGeom prst="ellipse">
              <a:avLst/>
            </a:prstGeom>
            <a:solidFill>
              <a:srgbClr val="00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0"/>
            <p:cNvSpPr txBox="1"/>
            <p:nvPr/>
          </p:nvSpPr>
          <p:spPr>
            <a:xfrm>
              <a:off x="561575" y="2462383"/>
              <a:ext cx="797100" cy="8004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en" sz="4000">
                  <a:solidFill>
                    <a:schemeClr val="lt1"/>
                  </a:solidFill>
                  <a:latin typeface="Open Sans"/>
                  <a:ea typeface="Open Sans"/>
                  <a:cs typeface="Open Sans"/>
                  <a:sym typeface="Open Sans"/>
                </a:rPr>
                <a:t>49</a:t>
              </a:r>
              <a:endParaRPr b="1" sz="4000">
                <a:solidFill>
                  <a:schemeClr val="lt1"/>
                </a:solidFill>
                <a:latin typeface="Open Sans"/>
                <a:ea typeface="Open Sans"/>
                <a:cs typeface="Open Sans"/>
                <a:sym typeface="Open Sans"/>
              </a:endParaRPr>
            </a:p>
          </p:txBody>
        </p:sp>
        <p:sp>
          <p:nvSpPr>
            <p:cNvPr id="135" name="Google Shape;135;p20"/>
            <p:cNvSpPr txBox="1"/>
            <p:nvPr/>
          </p:nvSpPr>
          <p:spPr>
            <a:xfrm>
              <a:off x="401525" y="1776579"/>
              <a:ext cx="111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3449"/>
                  </a:solidFill>
                  <a:latin typeface="Open Sans"/>
                  <a:ea typeface="Open Sans"/>
                  <a:cs typeface="Open Sans"/>
                  <a:sym typeface="Open Sans"/>
                </a:rPr>
                <a:t>NPS</a:t>
              </a:r>
              <a:endParaRPr>
                <a:solidFill>
                  <a:srgbClr val="003449"/>
                </a:solidFill>
                <a:latin typeface="Open Sans"/>
                <a:ea typeface="Open Sans"/>
                <a:cs typeface="Open Sans"/>
                <a:sym typeface="Open Sans"/>
              </a:endParaRPr>
            </a:p>
          </p:txBody>
        </p:sp>
      </p:grpSp>
      <p:grpSp>
        <p:nvGrpSpPr>
          <p:cNvPr id="136" name="Google Shape;136;p20"/>
          <p:cNvGrpSpPr/>
          <p:nvPr/>
        </p:nvGrpSpPr>
        <p:grpSpPr>
          <a:xfrm>
            <a:off x="2583642" y="1364906"/>
            <a:ext cx="1371600" cy="1771803"/>
            <a:chOff x="2176450" y="1776579"/>
            <a:chExt cx="1371600" cy="1771803"/>
          </a:xfrm>
        </p:grpSpPr>
        <p:sp>
          <p:nvSpPr>
            <p:cNvPr id="137" name="Google Shape;137;p20"/>
            <p:cNvSpPr/>
            <p:nvPr/>
          </p:nvSpPr>
          <p:spPr>
            <a:xfrm>
              <a:off x="2176450" y="2176783"/>
              <a:ext cx="1371600" cy="1371600"/>
            </a:xfrm>
            <a:prstGeom prst="ellipse">
              <a:avLst/>
            </a:prstGeom>
            <a:solidFill>
              <a:srgbClr val="00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txBox="1"/>
            <p:nvPr/>
          </p:nvSpPr>
          <p:spPr>
            <a:xfrm>
              <a:off x="2176450" y="2524025"/>
              <a:ext cx="1371600" cy="677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en" sz="3200">
                  <a:solidFill>
                    <a:schemeClr val="lt1"/>
                  </a:solidFill>
                  <a:latin typeface="Open Sans"/>
                  <a:ea typeface="Open Sans"/>
                  <a:cs typeface="Open Sans"/>
                  <a:sym typeface="Open Sans"/>
                </a:rPr>
                <a:t>81.4%</a:t>
              </a:r>
              <a:endParaRPr b="1" sz="3200">
                <a:solidFill>
                  <a:schemeClr val="lt1"/>
                </a:solidFill>
                <a:latin typeface="Open Sans"/>
                <a:ea typeface="Open Sans"/>
                <a:cs typeface="Open Sans"/>
                <a:sym typeface="Open Sans"/>
              </a:endParaRPr>
            </a:p>
          </p:txBody>
        </p:sp>
        <p:sp>
          <p:nvSpPr>
            <p:cNvPr id="139" name="Google Shape;139;p20"/>
            <p:cNvSpPr txBox="1"/>
            <p:nvPr/>
          </p:nvSpPr>
          <p:spPr>
            <a:xfrm>
              <a:off x="2303650" y="1776579"/>
              <a:ext cx="111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3449"/>
                  </a:solidFill>
                  <a:latin typeface="Open Sans"/>
                  <a:ea typeface="Open Sans"/>
                  <a:cs typeface="Open Sans"/>
                  <a:sym typeface="Open Sans"/>
                </a:rPr>
                <a:t>CSAT</a:t>
              </a:r>
              <a:endParaRPr>
                <a:solidFill>
                  <a:srgbClr val="003449"/>
                </a:solidFill>
                <a:latin typeface="Open Sans"/>
                <a:ea typeface="Open Sans"/>
                <a:cs typeface="Open Sans"/>
                <a:sym typeface="Open Sans"/>
              </a:endParaRPr>
            </a:p>
          </p:txBody>
        </p:sp>
      </p:grpSp>
      <p:grpSp>
        <p:nvGrpSpPr>
          <p:cNvPr id="140" name="Google Shape;140;p20"/>
          <p:cNvGrpSpPr/>
          <p:nvPr/>
        </p:nvGrpSpPr>
        <p:grpSpPr>
          <a:xfrm>
            <a:off x="4892958" y="1364906"/>
            <a:ext cx="1371600" cy="1771803"/>
            <a:chOff x="4279125" y="1776579"/>
            <a:chExt cx="1371600" cy="1771803"/>
          </a:xfrm>
        </p:grpSpPr>
        <p:sp>
          <p:nvSpPr>
            <p:cNvPr id="141" name="Google Shape;141;p20"/>
            <p:cNvSpPr/>
            <p:nvPr/>
          </p:nvSpPr>
          <p:spPr>
            <a:xfrm>
              <a:off x="4279125" y="2176783"/>
              <a:ext cx="1371600" cy="1371600"/>
            </a:xfrm>
            <a:prstGeom prst="ellipse">
              <a:avLst/>
            </a:prstGeom>
            <a:solidFill>
              <a:srgbClr val="00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0"/>
            <p:cNvSpPr txBox="1"/>
            <p:nvPr/>
          </p:nvSpPr>
          <p:spPr>
            <a:xfrm>
              <a:off x="4279125" y="2524025"/>
              <a:ext cx="1371600" cy="677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en" sz="3200">
                  <a:solidFill>
                    <a:schemeClr val="lt1"/>
                  </a:solidFill>
                  <a:latin typeface="Open Sans"/>
                  <a:ea typeface="Open Sans"/>
                  <a:cs typeface="Open Sans"/>
                  <a:sym typeface="Open Sans"/>
                </a:rPr>
                <a:t>70.9</a:t>
              </a:r>
              <a:r>
                <a:rPr b="1" lang="en" sz="3200">
                  <a:solidFill>
                    <a:schemeClr val="lt1"/>
                  </a:solidFill>
                  <a:latin typeface="Open Sans"/>
                  <a:ea typeface="Open Sans"/>
                  <a:cs typeface="Open Sans"/>
                  <a:sym typeface="Open Sans"/>
                </a:rPr>
                <a:t>%</a:t>
              </a:r>
              <a:endParaRPr b="1" sz="3200">
                <a:solidFill>
                  <a:schemeClr val="lt1"/>
                </a:solidFill>
                <a:latin typeface="Open Sans"/>
                <a:ea typeface="Open Sans"/>
                <a:cs typeface="Open Sans"/>
                <a:sym typeface="Open Sans"/>
              </a:endParaRPr>
            </a:p>
          </p:txBody>
        </p:sp>
        <p:sp>
          <p:nvSpPr>
            <p:cNvPr id="143" name="Google Shape;143;p20"/>
            <p:cNvSpPr txBox="1"/>
            <p:nvPr/>
          </p:nvSpPr>
          <p:spPr>
            <a:xfrm>
              <a:off x="4406325" y="1776579"/>
              <a:ext cx="111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3449"/>
                  </a:solidFill>
                  <a:latin typeface="Open Sans"/>
                  <a:ea typeface="Open Sans"/>
                  <a:cs typeface="Open Sans"/>
                  <a:sym typeface="Open Sans"/>
                </a:rPr>
                <a:t>CES</a:t>
              </a:r>
              <a:endParaRPr>
                <a:solidFill>
                  <a:srgbClr val="003449"/>
                </a:solidFill>
                <a:latin typeface="Open Sans"/>
                <a:ea typeface="Open Sans"/>
                <a:cs typeface="Open Sans"/>
                <a:sym typeface="Open Sans"/>
              </a:endParaRPr>
            </a:p>
          </p:txBody>
        </p:sp>
      </p:grpSp>
      <p:grpSp>
        <p:nvGrpSpPr>
          <p:cNvPr id="144" name="Google Shape;144;p20"/>
          <p:cNvGrpSpPr/>
          <p:nvPr/>
        </p:nvGrpSpPr>
        <p:grpSpPr>
          <a:xfrm>
            <a:off x="7202275" y="1364901"/>
            <a:ext cx="1371600" cy="1771808"/>
            <a:chOff x="6433350" y="1776575"/>
            <a:chExt cx="1371600" cy="1771808"/>
          </a:xfrm>
        </p:grpSpPr>
        <p:sp>
          <p:nvSpPr>
            <p:cNvPr id="145" name="Google Shape;145;p20"/>
            <p:cNvSpPr/>
            <p:nvPr/>
          </p:nvSpPr>
          <p:spPr>
            <a:xfrm>
              <a:off x="6433350" y="2176783"/>
              <a:ext cx="1371600" cy="1371600"/>
            </a:xfrm>
            <a:prstGeom prst="ellipse">
              <a:avLst/>
            </a:prstGeom>
            <a:solidFill>
              <a:srgbClr val="00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txBox="1"/>
            <p:nvPr/>
          </p:nvSpPr>
          <p:spPr>
            <a:xfrm>
              <a:off x="6433350" y="2524025"/>
              <a:ext cx="1371600" cy="677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en" sz="3200">
                  <a:solidFill>
                    <a:schemeClr val="lt1"/>
                  </a:solidFill>
                  <a:latin typeface="Open Sans"/>
                  <a:ea typeface="Open Sans"/>
                  <a:cs typeface="Open Sans"/>
                  <a:sym typeface="Open Sans"/>
                </a:rPr>
                <a:t>79.4%</a:t>
              </a:r>
              <a:endParaRPr b="1" sz="3200">
                <a:solidFill>
                  <a:schemeClr val="lt1"/>
                </a:solidFill>
                <a:latin typeface="Open Sans"/>
                <a:ea typeface="Open Sans"/>
                <a:cs typeface="Open Sans"/>
                <a:sym typeface="Open Sans"/>
              </a:endParaRPr>
            </a:p>
          </p:txBody>
        </p:sp>
        <p:sp>
          <p:nvSpPr>
            <p:cNvPr id="147" name="Google Shape;147;p20"/>
            <p:cNvSpPr txBox="1"/>
            <p:nvPr/>
          </p:nvSpPr>
          <p:spPr>
            <a:xfrm>
              <a:off x="6433350" y="1776575"/>
              <a:ext cx="137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3449"/>
                  </a:solidFill>
                  <a:latin typeface="Open Sans"/>
                  <a:ea typeface="Open Sans"/>
                  <a:cs typeface="Open Sans"/>
                  <a:sym typeface="Open Sans"/>
                </a:rPr>
                <a:t>Utility/Value</a:t>
              </a:r>
              <a:endParaRPr>
                <a:solidFill>
                  <a:srgbClr val="003449"/>
                </a:solidFill>
                <a:latin typeface="Open Sans"/>
                <a:ea typeface="Open Sans"/>
                <a:cs typeface="Open Sans"/>
                <a:sym typeface="Open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User </a:t>
            </a:r>
            <a:r>
              <a:rPr lang="en" sz="3200"/>
              <a:t>Survey - </a:t>
            </a:r>
            <a:r>
              <a:rPr lang="en"/>
              <a:t>Results</a:t>
            </a:r>
            <a:endParaRPr b="1" sz="3200">
              <a:latin typeface="Open Sans"/>
              <a:ea typeface="Open Sans"/>
              <a:cs typeface="Open Sans"/>
              <a:sym typeface="Open Sans"/>
            </a:endParaRPr>
          </a:p>
        </p:txBody>
      </p:sp>
      <p:sp>
        <p:nvSpPr>
          <p:cNvPr id="153" name="Google Shape;153;p21"/>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rPr>
              <a:t>The free text field has also delivered some fascinating feedback.</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Some positive…</a:t>
            </a:r>
            <a:endParaRPr b="1">
              <a:solidFill>
                <a:schemeClr val="dk1"/>
              </a:solidFill>
            </a:endParaRPr>
          </a:p>
          <a:p>
            <a:pPr indent="0" lvl="0" marL="0" rtl="0" algn="l">
              <a:lnSpc>
                <a:spcPct val="115000"/>
              </a:lnSpc>
              <a:spcBef>
                <a:spcPts val="1000"/>
              </a:spcBef>
              <a:spcAft>
                <a:spcPts val="0"/>
              </a:spcAft>
              <a:buNone/>
            </a:pPr>
            <a:r>
              <a:rPr i="1" lang="en">
                <a:solidFill>
                  <a:srgbClr val="7FAA26"/>
                </a:solidFill>
              </a:rPr>
              <a:t>“Use ORCID iD, save the world”</a:t>
            </a:r>
            <a:endParaRPr i="1">
              <a:solidFill>
                <a:srgbClr val="7FAA26"/>
              </a:solidFill>
            </a:endParaRPr>
          </a:p>
          <a:p>
            <a:pPr indent="0" lvl="0" marL="0" rtl="0" algn="l">
              <a:lnSpc>
                <a:spcPct val="115000"/>
              </a:lnSpc>
              <a:spcBef>
                <a:spcPts val="1000"/>
              </a:spcBef>
              <a:spcAft>
                <a:spcPts val="0"/>
              </a:spcAft>
              <a:buNone/>
            </a:pPr>
            <a:r>
              <a:rPr i="1" lang="en">
                <a:solidFill>
                  <a:srgbClr val="7FAA26"/>
                </a:solidFill>
              </a:rPr>
              <a:t>“ORCID increases my career visibility and the discoverability of my research”</a:t>
            </a:r>
            <a:endParaRPr i="1">
              <a:solidFill>
                <a:srgbClr val="7FAA26"/>
              </a:solidFill>
            </a:endParaRPr>
          </a:p>
          <a:p>
            <a:pPr indent="0" lvl="0" marL="0" rtl="0" algn="l">
              <a:lnSpc>
                <a:spcPct val="115000"/>
              </a:lnSpc>
              <a:spcBef>
                <a:spcPts val="100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Some not so much…</a:t>
            </a:r>
            <a:endParaRPr>
              <a:solidFill>
                <a:schemeClr val="dk1"/>
              </a:solidFill>
            </a:endParaRPr>
          </a:p>
          <a:p>
            <a:pPr indent="0" lvl="0" marL="0" rtl="0" algn="l">
              <a:lnSpc>
                <a:spcPct val="115000"/>
              </a:lnSpc>
              <a:spcBef>
                <a:spcPts val="1000"/>
              </a:spcBef>
              <a:spcAft>
                <a:spcPts val="0"/>
              </a:spcAft>
              <a:buNone/>
            </a:pPr>
            <a:r>
              <a:rPr i="1" lang="en">
                <a:solidFill>
                  <a:srgbClr val="CC0000"/>
                </a:solidFill>
              </a:rPr>
              <a:t>“As a first time visitor I found it very difficult to navigate the site”</a:t>
            </a:r>
            <a:endParaRPr i="1">
              <a:solidFill>
                <a:srgbClr val="CC0000"/>
              </a:solidFill>
            </a:endParaRPr>
          </a:p>
          <a:p>
            <a:pPr indent="0" lvl="0" marL="0" rtl="0" algn="l">
              <a:lnSpc>
                <a:spcPct val="115000"/>
              </a:lnSpc>
              <a:spcBef>
                <a:spcPts val="1000"/>
              </a:spcBef>
              <a:spcAft>
                <a:spcPts val="1000"/>
              </a:spcAft>
              <a:buNone/>
            </a:pPr>
            <a:r>
              <a:rPr i="1" lang="en">
                <a:solidFill>
                  <a:srgbClr val="CC0000"/>
                </a:solidFill>
              </a:rPr>
              <a:t>“ORCID promises to increase the impact of our academic work. I don’t see this happening”</a:t>
            </a:r>
            <a:endParaRPr i="1">
              <a:solidFill>
                <a:srgbClr val="CC0000"/>
              </a:solidFill>
            </a:endParaRPr>
          </a:p>
        </p:txBody>
      </p:sp>
      <p:sp>
        <p:nvSpPr>
          <p:cNvPr id="154" name="Google Shape;154;p21"/>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User </a:t>
            </a:r>
            <a:r>
              <a:rPr lang="en" sz="3200"/>
              <a:t>Survey - Results</a:t>
            </a:r>
            <a:endParaRPr b="1" sz="3200">
              <a:latin typeface="Open Sans"/>
              <a:ea typeface="Open Sans"/>
              <a:cs typeface="Open Sans"/>
              <a:sym typeface="Open Sans"/>
            </a:endParaRPr>
          </a:p>
        </p:txBody>
      </p:sp>
      <p:sp>
        <p:nvSpPr>
          <p:cNvPr id="160" name="Google Shape;160;p22"/>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0" lvl="0" marL="0" rtl="0" algn="l">
              <a:lnSpc>
                <a:spcPct val="120000"/>
              </a:lnSpc>
              <a:spcBef>
                <a:spcPts val="0"/>
              </a:spcBef>
              <a:spcAft>
                <a:spcPts val="0"/>
              </a:spcAft>
              <a:buNone/>
            </a:pPr>
            <a:r>
              <a:rPr lang="en">
                <a:solidFill>
                  <a:schemeClr val="dk1"/>
                </a:solidFill>
              </a:rPr>
              <a:t>Some initial, very rough, sentiment analysis suggests that the </a:t>
            </a:r>
            <a:r>
              <a:rPr b="1" lang="en">
                <a:solidFill>
                  <a:schemeClr val="dk1"/>
                </a:solidFill>
              </a:rPr>
              <a:t>top 5 things</a:t>
            </a:r>
            <a:r>
              <a:rPr lang="en">
                <a:solidFill>
                  <a:schemeClr val="dk1"/>
                </a:solidFill>
              </a:rPr>
              <a:t> on our users’ minds are:</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Font typeface="Open Sans"/>
              <a:buAutoNum type="arabicPeriod"/>
            </a:pPr>
            <a:r>
              <a:rPr b="1" lang="en">
                <a:solidFill>
                  <a:schemeClr val="dk1"/>
                </a:solidFill>
              </a:rPr>
              <a:t>Usability - </a:t>
            </a:r>
            <a:r>
              <a:rPr lang="en">
                <a:solidFill>
                  <a:schemeClr val="dk1"/>
                </a:solidFill>
              </a:rPr>
              <a:t>Make the ORCID experience easier, faster and smoother</a:t>
            </a:r>
            <a:endParaRPr>
              <a:solidFill>
                <a:schemeClr val="dk1"/>
              </a:solidFill>
            </a:endParaRPr>
          </a:p>
          <a:p>
            <a:pPr indent="-317500" lvl="0" marL="457200" rtl="0" algn="l">
              <a:spcBef>
                <a:spcPts val="1000"/>
              </a:spcBef>
              <a:spcAft>
                <a:spcPts val="0"/>
              </a:spcAft>
              <a:buClr>
                <a:schemeClr val="dk1"/>
              </a:buClr>
              <a:buSzPts val="1400"/>
              <a:buFont typeface="Open Sans"/>
              <a:buAutoNum type="arabicPeriod"/>
            </a:pPr>
            <a:r>
              <a:rPr b="1" lang="en">
                <a:solidFill>
                  <a:schemeClr val="dk1"/>
                </a:solidFill>
              </a:rPr>
              <a:t>Styling/design - </a:t>
            </a:r>
            <a:r>
              <a:rPr lang="en">
                <a:solidFill>
                  <a:schemeClr val="dk1"/>
                </a:solidFill>
              </a:rPr>
              <a:t>Bring the app up-to-date</a:t>
            </a:r>
            <a:endParaRPr>
              <a:solidFill>
                <a:schemeClr val="dk1"/>
              </a:solidFill>
            </a:endParaRPr>
          </a:p>
          <a:p>
            <a:pPr indent="-317500" lvl="0" marL="457200" rtl="0" algn="l">
              <a:spcBef>
                <a:spcPts val="1000"/>
              </a:spcBef>
              <a:spcAft>
                <a:spcPts val="0"/>
              </a:spcAft>
              <a:buClr>
                <a:schemeClr val="dk1"/>
              </a:buClr>
              <a:buSzPts val="1400"/>
              <a:buFont typeface="Open Sans"/>
              <a:buAutoNum type="arabicPeriod"/>
            </a:pPr>
            <a:r>
              <a:rPr b="1" lang="en">
                <a:solidFill>
                  <a:schemeClr val="dk1"/>
                </a:solidFill>
              </a:rPr>
              <a:t>Automation - </a:t>
            </a:r>
            <a:r>
              <a:rPr lang="en">
                <a:solidFill>
                  <a:schemeClr val="dk1"/>
                </a:solidFill>
              </a:rPr>
              <a:t>Reduce manual entry and maintenance, improve automated import/export</a:t>
            </a:r>
            <a:endParaRPr>
              <a:solidFill>
                <a:schemeClr val="dk1"/>
              </a:solidFill>
            </a:endParaRPr>
          </a:p>
          <a:p>
            <a:pPr indent="-317500" lvl="0" marL="457200" rtl="0" algn="l">
              <a:spcBef>
                <a:spcPts val="1000"/>
              </a:spcBef>
              <a:spcAft>
                <a:spcPts val="0"/>
              </a:spcAft>
              <a:buClr>
                <a:schemeClr val="dk1"/>
              </a:buClr>
              <a:buSzPts val="1400"/>
              <a:buFont typeface="Open Sans"/>
              <a:buAutoNum type="arabicPeriod"/>
            </a:pPr>
            <a:r>
              <a:rPr b="1" lang="en">
                <a:solidFill>
                  <a:schemeClr val="dk1"/>
                </a:solidFill>
              </a:rPr>
              <a:t>Syncing - </a:t>
            </a:r>
            <a:r>
              <a:rPr lang="en">
                <a:solidFill>
                  <a:schemeClr val="dk1"/>
                </a:solidFill>
              </a:rPr>
              <a:t>Better syncing with other services and tools</a:t>
            </a:r>
            <a:endParaRPr>
              <a:solidFill>
                <a:schemeClr val="dk1"/>
              </a:solidFill>
            </a:endParaRPr>
          </a:p>
          <a:p>
            <a:pPr indent="-317500" lvl="0" marL="457200" rtl="0" algn="l">
              <a:spcBef>
                <a:spcPts val="1000"/>
              </a:spcBef>
              <a:spcAft>
                <a:spcPts val="0"/>
              </a:spcAft>
              <a:buClr>
                <a:schemeClr val="dk1"/>
              </a:buClr>
              <a:buSzPts val="1400"/>
              <a:buFont typeface="Open Sans"/>
              <a:buAutoNum type="arabicPeriod"/>
            </a:pPr>
            <a:r>
              <a:rPr b="1" lang="en">
                <a:solidFill>
                  <a:schemeClr val="dk1"/>
                </a:solidFill>
              </a:rPr>
              <a:t>Metrics - </a:t>
            </a:r>
            <a:r>
              <a:rPr lang="en">
                <a:solidFill>
                  <a:schemeClr val="dk1"/>
                </a:solidFill>
              </a:rPr>
              <a:t>Adding </a:t>
            </a:r>
            <a:r>
              <a:rPr lang="en">
                <a:solidFill>
                  <a:schemeClr val="dk1"/>
                </a:solidFill>
              </a:rPr>
              <a:t>bibliographic</a:t>
            </a:r>
            <a:r>
              <a:rPr lang="en">
                <a:solidFill>
                  <a:schemeClr val="dk1"/>
                </a:solidFill>
              </a:rPr>
              <a:t> metrics to ORCID</a:t>
            </a:r>
            <a:endParaRPr>
              <a:solidFill>
                <a:schemeClr val="dk1"/>
              </a:solidFill>
            </a:endParaRPr>
          </a:p>
          <a:p>
            <a:pPr indent="0" lvl="0" marL="0" rtl="0" algn="l">
              <a:spcBef>
                <a:spcPts val="1000"/>
              </a:spcBef>
              <a:spcAft>
                <a:spcPts val="1000"/>
              </a:spcAft>
              <a:buNone/>
            </a:pPr>
            <a:r>
              <a:rPr lang="en">
                <a:solidFill>
                  <a:schemeClr val="dk1"/>
                </a:solidFill>
              </a:rPr>
              <a:t>ORCID users are also keen on reliable DOI recognition and import, improving contributor and co-author info, app performance and better search/filtering. Also </a:t>
            </a:r>
            <a:r>
              <a:rPr lang="en">
                <a:solidFill>
                  <a:schemeClr val="dk1"/>
                </a:solidFill>
              </a:rPr>
              <a:t>profile photos crop up a few times. </a:t>
            </a:r>
            <a:endParaRPr>
              <a:solidFill>
                <a:schemeClr val="dk1"/>
              </a:solidFill>
            </a:endParaRPr>
          </a:p>
        </p:txBody>
      </p:sp>
      <p:sp>
        <p:nvSpPr>
          <p:cNvPr id="161" name="Google Shape;161;p22"/>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User </a:t>
            </a:r>
            <a:r>
              <a:rPr lang="en" sz="3200"/>
              <a:t>Survey - Next steps</a:t>
            </a:r>
            <a:endParaRPr b="1" sz="3200">
              <a:latin typeface="Open Sans"/>
              <a:ea typeface="Open Sans"/>
              <a:cs typeface="Open Sans"/>
              <a:sym typeface="Open Sans"/>
            </a:endParaRPr>
          </a:p>
        </p:txBody>
      </p:sp>
      <p:sp>
        <p:nvSpPr>
          <p:cNvPr id="167" name="Google Shape;167;p23"/>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Clr>
                <a:schemeClr val="dk1"/>
              </a:buClr>
              <a:buSzPts val="1400"/>
              <a:buChar char="●"/>
            </a:pPr>
            <a:r>
              <a:rPr lang="en">
                <a:solidFill>
                  <a:schemeClr val="dk1"/>
                </a:solidFill>
              </a:rPr>
              <a:t>Report on January 2021 survey</a:t>
            </a:r>
            <a:endParaRPr>
              <a:solidFill>
                <a:schemeClr val="dk1"/>
              </a:solidFill>
            </a:endParaRPr>
          </a:p>
          <a:p>
            <a:pPr indent="-317500" lvl="0" marL="457200" rtl="0" algn="l">
              <a:spcBef>
                <a:spcPts val="1000"/>
              </a:spcBef>
              <a:spcAft>
                <a:spcPts val="0"/>
              </a:spcAft>
              <a:buClr>
                <a:schemeClr val="dk1"/>
              </a:buClr>
              <a:buSzPts val="1400"/>
              <a:buChar char="●"/>
            </a:pPr>
            <a:r>
              <a:rPr lang="en">
                <a:solidFill>
                  <a:schemeClr val="dk1"/>
                </a:solidFill>
              </a:rPr>
              <a:t>Incorporate findings into our roadmap planning</a:t>
            </a:r>
            <a:endParaRPr>
              <a:solidFill>
                <a:schemeClr val="dk1"/>
              </a:solidFill>
            </a:endParaRPr>
          </a:p>
          <a:p>
            <a:pPr indent="-317500" lvl="0" marL="457200" rtl="0" algn="l">
              <a:spcBef>
                <a:spcPts val="1000"/>
              </a:spcBef>
              <a:spcAft>
                <a:spcPts val="1000"/>
              </a:spcAft>
              <a:buClr>
                <a:schemeClr val="dk1"/>
              </a:buClr>
              <a:buSzPts val="1400"/>
              <a:buChar char="●"/>
            </a:pPr>
            <a:r>
              <a:rPr lang="en">
                <a:solidFill>
                  <a:schemeClr val="dk1"/>
                </a:solidFill>
              </a:rPr>
              <a:t>Relaunch user survey in May/June for round 2</a:t>
            </a:r>
            <a:endParaRPr>
              <a:solidFill>
                <a:schemeClr val="dk1"/>
              </a:solidFill>
            </a:endParaRPr>
          </a:p>
        </p:txBody>
      </p:sp>
      <p:sp>
        <p:nvSpPr>
          <p:cNvPr id="168" name="Google Shape;168;p23"/>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CE39"/>
        </a:solidFill>
      </p:bgPr>
    </p:bg>
    <p:spTree>
      <p:nvGrpSpPr>
        <p:cNvPr id="172" name="Shape 172"/>
        <p:cNvGrpSpPr/>
        <p:nvPr/>
      </p:nvGrpSpPr>
      <p:grpSpPr>
        <a:xfrm>
          <a:off x="0" y="0"/>
          <a:ext cx="0" cy="0"/>
          <a:chOff x="0" y="0"/>
          <a:chExt cx="0" cy="0"/>
        </a:xfrm>
      </p:grpSpPr>
      <p:sp>
        <p:nvSpPr>
          <p:cNvPr id="173" name="Google Shape;173;p24"/>
          <p:cNvSpPr txBox="1"/>
          <p:nvPr>
            <p:ph type="title"/>
          </p:nvPr>
        </p:nvSpPr>
        <p:spPr>
          <a:xfrm>
            <a:off x="244400" y="1376975"/>
            <a:ext cx="8649300" cy="169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Release plan</a:t>
            </a:r>
            <a:endParaRPr>
              <a:solidFill>
                <a:schemeClr val="lt1"/>
              </a:solidFill>
            </a:endParaRPr>
          </a:p>
          <a:p>
            <a:pPr indent="0" lvl="0" marL="0" rtl="0" algn="l">
              <a:spcBef>
                <a:spcPts val="0"/>
              </a:spcBef>
              <a:spcAft>
                <a:spcPts val="0"/>
              </a:spcAft>
              <a:buNone/>
            </a:pPr>
            <a:r>
              <a:rPr lang="en">
                <a:solidFill>
                  <a:schemeClr val="lt1"/>
                </a:solidFill>
              </a:rPr>
              <a:t>2021</a:t>
            </a:r>
            <a:endParaRPr>
              <a:solidFill>
                <a:schemeClr val="lt1"/>
              </a:solidFill>
              <a:latin typeface="Open Sans"/>
              <a:ea typeface="Open Sans"/>
              <a:cs typeface="Open Sans"/>
              <a:sym typeface="Open Sans"/>
            </a:endParaRPr>
          </a:p>
        </p:txBody>
      </p:sp>
      <p:sp>
        <p:nvSpPr>
          <p:cNvPr id="174" name="Google Shape;174;p24"/>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3200">
                <a:latin typeface="Open Sans"/>
                <a:ea typeface="Open Sans"/>
                <a:cs typeface="Open Sans"/>
                <a:sym typeface="Open Sans"/>
              </a:rPr>
              <a:t>Objectives</a:t>
            </a:r>
            <a:endParaRPr b="1" sz="3200">
              <a:latin typeface="Open Sans"/>
              <a:ea typeface="Open Sans"/>
              <a:cs typeface="Open Sans"/>
              <a:sym typeface="Open Sans"/>
            </a:endParaRPr>
          </a:p>
        </p:txBody>
      </p:sp>
      <p:pic>
        <p:nvPicPr>
          <p:cNvPr id="180" name="Google Shape;180;p25"/>
          <p:cNvPicPr preferRelativeResize="0"/>
          <p:nvPr/>
        </p:nvPicPr>
        <p:blipFill>
          <a:blip r:embed="rId3">
            <a:alphaModFix/>
          </a:blip>
          <a:stretch>
            <a:fillRect/>
          </a:stretch>
        </p:blipFill>
        <p:spPr>
          <a:xfrm>
            <a:off x="274325" y="1244550"/>
            <a:ext cx="457200" cy="457200"/>
          </a:xfrm>
          <a:prstGeom prst="rect">
            <a:avLst/>
          </a:prstGeom>
          <a:noFill/>
          <a:ln>
            <a:noFill/>
          </a:ln>
        </p:spPr>
      </p:pic>
      <p:pic>
        <p:nvPicPr>
          <p:cNvPr id="181" name="Google Shape;181;p25"/>
          <p:cNvPicPr preferRelativeResize="0"/>
          <p:nvPr/>
        </p:nvPicPr>
        <p:blipFill>
          <a:blip r:embed="rId3">
            <a:alphaModFix/>
          </a:blip>
          <a:stretch>
            <a:fillRect/>
          </a:stretch>
        </p:blipFill>
        <p:spPr>
          <a:xfrm>
            <a:off x="274325" y="2099688"/>
            <a:ext cx="457200" cy="457200"/>
          </a:xfrm>
          <a:prstGeom prst="rect">
            <a:avLst/>
          </a:prstGeom>
          <a:noFill/>
          <a:ln>
            <a:noFill/>
          </a:ln>
        </p:spPr>
      </p:pic>
      <p:pic>
        <p:nvPicPr>
          <p:cNvPr id="182" name="Google Shape;182;p25"/>
          <p:cNvPicPr preferRelativeResize="0"/>
          <p:nvPr/>
        </p:nvPicPr>
        <p:blipFill>
          <a:blip r:embed="rId3">
            <a:alphaModFix/>
          </a:blip>
          <a:stretch>
            <a:fillRect/>
          </a:stretch>
        </p:blipFill>
        <p:spPr>
          <a:xfrm>
            <a:off x="274325" y="2920838"/>
            <a:ext cx="457200" cy="457200"/>
          </a:xfrm>
          <a:prstGeom prst="rect">
            <a:avLst/>
          </a:prstGeom>
          <a:noFill/>
          <a:ln>
            <a:noFill/>
          </a:ln>
        </p:spPr>
      </p:pic>
      <p:sp>
        <p:nvSpPr>
          <p:cNvPr id="183" name="Google Shape;183;p25"/>
          <p:cNvSpPr txBox="1"/>
          <p:nvPr/>
        </p:nvSpPr>
        <p:spPr>
          <a:xfrm>
            <a:off x="868675" y="1236300"/>
            <a:ext cx="7831200" cy="473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Open Sans"/>
                <a:ea typeface="Open Sans"/>
                <a:cs typeface="Open Sans"/>
                <a:sym typeface="Open Sans"/>
              </a:rPr>
              <a:t>Raise the proportion of active users who have populated their records or have had their record updated by a member</a:t>
            </a:r>
            <a:endParaRPr>
              <a:latin typeface="Open Sans"/>
              <a:ea typeface="Open Sans"/>
              <a:cs typeface="Open Sans"/>
              <a:sym typeface="Open Sans"/>
            </a:endParaRPr>
          </a:p>
        </p:txBody>
      </p:sp>
      <p:sp>
        <p:nvSpPr>
          <p:cNvPr id="184" name="Google Shape;184;p25"/>
          <p:cNvSpPr txBox="1"/>
          <p:nvPr/>
        </p:nvSpPr>
        <p:spPr>
          <a:xfrm>
            <a:off x="868675" y="2099688"/>
            <a:ext cx="7831200" cy="45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Open Sans"/>
                <a:ea typeface="Open Sans"/>
                <a:cs typeface="Open Sans"/>
                <a:sym typeface="Open Sans"/>
              </a:rPr>
              <a:t>Raise the proportion of members performing updates, or otherwise enjoying the benefits of their membership</a:t>
            </a:r>
            <a:endParaRPr>
              <a:latin typeface="Open Sans"/>
              <a:ea typeface="Open Sans"/>
              <a:cs typeface="Open Sans"/>
              <a:sym typeface="Open Sans"/>
            </a:endParaRPr>
          </a:p>
        </p:txBody>
      </p:sp>
      <p:sp>
        <p:nvSpPr>
          <p:cNvPr id="185" name="Google Shape;185;p25"/>
          <p:cNvSpPr txBox="1"/>
          <p:nvPr/>
        </p:nvSpPr>
        <p:spPr>
          <a:xfrm>
            <a:off x="868675" y="3020587"/>
            <a:ext cx="7831200" cy="257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Open Sans"/>
                <a:ea typeface="Open Sans"/>
                <a:cs typeface="Open Sans"/>
                <a:sym typeface="Open Sans"/>
              </a:rPr>
              <a:t>Raise the quality (completeness) of the data we deliver to members via our APIs.</a:t>
            </a:r>
            <a:endParaRPr>
              <a:latin typeface="Open Sans"/>
              <a:ea typeface="Open Sans"/>
              <a:cs typeface="Open Sans"/>
              <a:sym typeface="Open Sans"/>
            </a:endParaRPr>
          </a:p>
        </p:txBody>
      </p:sp>
      <p:sp>
        <p:nvSpPr>
          <p:cNvPr id="186" name="Google Shape;186;p25"/>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8"/>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3200">
                <a:latin typeface="Open Sans"/>
                <a:ea typeface="Open Sans"/>
                <a:cs typeface="Open Sans"/>
                <a:sym typeface="Open Sans"/>
              </a:rPr>
              <a:t>Agenda</a:t>
            </a:r>
            <a:endParaRPr b="1" sz="3200">
              <a:latin typeface="Open Sans"/>
              <a:ea typeface="Open Sans"/>
              <a:cs typeface="Open Sans"/>
              <a:sym typeface="Open Sans"/>
            </a:endParaRPr>
          </a:p>
        </p:txBody>
      </p:sp>
      <p:sp>
        <p:nvSpPr>
          <p:cNvPr id="36" name="Google Shape;36;p8"/>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Welcome</a:t>
            </a:r>
            <a:endParaRPr/>
          </a:p>
          <a:p>
            <a:pPr indent="-317500" lvl="0" marL="457200" rtl="0" algn="l">
              <a:spcBef>
                <a:spcPts val="1000"/>
              </a:spcBef>
              <a:spcAft>
                <a:spcPts val="0"/>
              </a:spcAft>
              <a:buSzPts val="1400"/>
              <a:buChar char="●"/>
            </a:pPr>
            <a:r>
              <a:rPr lang="en"/>
              <a:t>Updates since last meeting</a:t>
            </a:r>
            <a:endParaRPr/>
          </a:p>
          <a:p>
            <a:pPr indent="-317500" lvl="0" marL="457200" rtl="0" algn="l">
              <a:spcBef>
                <a:spcPts val="1000"/>
              </a:spcBef>
              <a:spcAft>
                <a:spcPts val="0"/>
              </a:spcAft>
              <a:buSzPts val="1400"/>
              <a:buChar char="●"/>
            </a:pPr>
            <a:r>
              <a:rPr lang="en"/>
              <a:t>Release plan for 2021</a:t>
            </a:r>
            <a:endParaRPr/>
          </a:p>
          <a:p>
            <a:pPr indent="-317500" lvl="0" marL="457200" rtl="0" algn="l">
              <a:spcBef>
                <a:spcPts val="1000"/>
              </a:spcBef>
              <a:spcAft>
                <a:spcPts val="0"/>
              </a:spcAft>
              <a:buSzPts val="1400"/>
              <a:buChar char="●"/>
            </a:pPr>
            <a:r>
              <a:rPr lang="en"/>
              <a:t>Longer term plans</a:t>
            </a:r>
            <a:endParaRPr/>
          </a:p>
          <a:p>
            <a:pPr indent="-317500" lvl="0" marL="457200" rtl="0" algn="l">
              <a:spcBef>
                <a:spcPts val="1000"/>
              </a:spcBef>
              <a:spcAft>
                <a:spcPts val="0"/>
              </a:spcAft>
              <a:buSzPts val="1400"/>
              <a:buChar char="●"/>
            </a:pPr>
            <a:r>
              <a:rPr lang="en"/>
              <a:t>Addressing any outstanding questions from shared document and live chat</a:t>
            </a:r>
            <a:endParaRPr/>
          </a:p>
          <a:p>
            <a:pPr indent="0" lvl="0" marL="0" rtl="0" algn="l">
              <a:spcBef>
                <a:spcPts val="1000"/>
              </a:spcBef>
              <a:spcAft>
                <a:spcPts val="1000"/>
              </a:spcAft>
              <a:buNone/>
            </a:pPr>
            <a:r>
              <a:t/>
            </a:r>
            <a:endParaRPr/>
          </a:p>
        </p:txBody>
      </p:sp>
      <p:sp>
        <p:nvSpPr>
          <p:cNvPr id="37" name="Google Shape;37;p8"/>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Release</a:t>
            </a:r>
            <a:r>
              <a:rPr lang="en"/>
              <a:t> plan 2021</a:t>
            </a:r>
            <a:endParaRPr/>
          </a:p>
        </p:txBody>
      </p:sp>
      <p:sp>
        <p:nvSpPr>
          <p:cNvPr id="192" name="Google Shape;192;p26"/>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A6CE39"/>
                </a:solidFill>
              </a:rPr>
              <a:t>Q1</a:t>
            </a:r>
            <a:br>
              <a:rPr b="1" lang="en"/>
            </a:br>
            <a:r>
              <a:rPr lang="en"/>
              <a:t>Funded-by, CredIT, Affiliation manager </a:t>
            </a:r>
            <a:endParaRPr/>
          </a:p>
          <a:p>
            <a:pPr indent="0" lvl="0" marL="0" rtl="0" algn="l">
              <a:spcBef>
                <a:spcPts val="1000"/>
              </a:spcBef>
              <a:spcAft>
                <a:spcPts val="0"/>
              </a:spcAft>
              <a:buNone/>
            </a:pPr>
            <a:r>
              <a:rPr b="1" lang="en" sz="2400">
                <a:solidFill>
                  <a:srgbClr val="A6CE39"/>
                </a:solidFill>
              </a:rPr>
              <a:t>Q2</a:t>
            </a:r>
            <a:br>
              <a:rPr b="1" lang="en"/>
            </a:br>
            <a:r>
              <a:rPr lang="en"/>
              <a:t>Enabling delete for revoked permissions, improved member reporting</a:t>
            </a:r>
            <a:endParaRPr/>
          </a:p>
          <a:p>
            <a:pPr indent="0" lvl="0" marL="0" rtl="0" algn="l">
              <a:spcBef>
                <a:spcPts val="1000"/>
              </a:spcBef>
              <a:spcAft>
                <a:spcPts val="0"/>
              </a:spcAft>
              <a:buNone/>
            </a:pPr>
            <a:r>
              <a:rPr b="1" lang="en" sz="2400">
                <a:solidFill>
                  <a:srgbClr val="A6CE39"/>
                </a:solidFill>
              </a:rPr>
              <a:t>Q3</a:t>
            </a:r>
            <a:endParaRPr b="1" sz="2400">
              <a:solidFill>
                <a:srgbClr val="A6CE39"/>
              </a:solidFill>
            </a:endParaRPr>
          </a:p>
          <a:p>
            <a:pPr indent="0" lvl="0" marL="0" rtl="0" algn="l">
              <a:spcBef>
                <a:spcPts val="1000"/>
              </a:spcBef>
              <a:spcAft>
                <a:spcPts val="0"/>
              </a:spcAft>
              <a:buNone/>
            </a:pPr>
            <a:r>
              <a:rPr lang="en"/>
              <a:t>Integrate ROR, new my-orcid release</a:t>
            </a:r>
            <a:endParaRPr/>
          </a:p>
          <a:p>
            <a:pPr indent="0" lvl="0" marL="0" rtl="0" algn="l">
              <a:spcBef>
                <a:spcPts val="1000"/>
              </a:spcBef>
              <a:spcAft>
                <a:spcPts val="0"/>
              </a:spcAft>
              <a:buNone/>
            </a:pPr>
            <a:r>
              <a:rPr b="1" lang="en" sz="2400">
                <a:solidFill>
                  <a:srgbClr val="A6CE39"/>
                </a:solidFill>
              </a:rPr>
              <a:t>Q4</a:t>
            </a:r>
            <a:endParaRPr b="1" sz="2400">
              <a:solidFill>
                <a:srgbClr val="A6CE39"/>
              </a:solidFill>
            </a:endParaRPr>
          </a:p>
          <a:p>
            <a:pPr indent="0" lvl="0" marL="0" rtl="0" algn="l">
              <a:spcBef>
                <a:spcPts val="1000"/>
              </a:spcBef>
              <a:spcAft>
                <a:spcPts val="1000"/>
              </a:spcAft>
              <a:buNone/>
            </a:pPr>
            <a:r>
              <a:rPr lang="en"/>
              <a:t>Improved member self service, new accessibility statement, ROR becomes default</a:t>
            </a:r>
            <a:endParaRPr/>
          </a:p>
        </p:txBody>
      </p:sp>
      <p:sp>
        <p:nvSpPr>
          <p:cNvPr id="193" name="Google Shape;193;p26"/>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cxnSp>
        <p:nvCxnSpPr>
          <p:cNvPr id="194" name="Google Shape;194;p26"/>
          <p:cNvCxnSpPr/>
          <p:nvPr/>
        </p:nvCxnSpPr>
        <p:spPr>
          <a:xfrm>
            <a:off x="813575" y="1191700"/>
            <a:ext cx="7832100" cy="0"/>
          </a:xfrm>
          <a:prstGeom prst="straightConnector1">
            <a:avLst/>
          </a:prstGeom>
          <a:noFill/>
          <a:ln cap="flat" cmpd="sng" w="19050">
            <a:solidFill>
              <a:srgbClr val="E5F6B8"/>
            </a:solidFill>
            <a:prstDash val="dash"/>
            <a:round/>
            <a:headEnd len="med" w="med" type="none"/>
            <a:tailEnd len="med" w="med" type="none"/>
          </a:ln>
        </p:spPr>
      </p:cxnSp>
      <p:cxnSp>
        <p:nvCxnSpPr>
          <p:cNvPr id="195" name="Google Shape;195;p26"/>
          <p:cNvCxnSpPr/>
          <p:nvPr/>
        </p:nvCxnSpPr>
        <p:spPr>
          <a:xfrm>
            <a:off x="813575" y="1976625"/>
            <a:ext cx="7832100" cy="0"/>
          </a:xfrm>
          <a:prstGeom prst="straightConnector1">
            <a:avLst/>
          </a:prstGeom>
          <a:noFill/>
          <a:ln cap="flat" cmpd="sng" w="19050">
            <a:solidFill>
              <a:srgbClr val="E5F6B8"/>
            </a:solidFill>
            <a:prstDash val="dash"/>
            <a:round/>
            <a:headEnd len="med" w="med" type="none"/>
            <a:tailEnd len="med" w="med" type="none"/>
          </a:ln>
        </p:spPr>
      </p:cxnSp>
      <p:cxnSp>
        <p:nvCxnSpPr>
          <p:cNvPr id="196" name="Google Shape;196;p26"/>
          <p:cNvCxnSpPr/>
          <p:nvPr/>
        </p:nvCxnSpPr>
        <p:spPr>
          <a:xfrm>
            <a:off x="813575" y="2761525"/>
            <a:ext cx="7832100" cy="0"/>
          </a:xfrm>
          <a:prstGeom prst="straightConnector1">
            <a:avLst/>
          </a:prstGeom>
          <a:noFill/>
          <a:ln cap="flat" cmpd="sng" w="19050">
            <a:solidFill>
              <a:srgbClr val="E5F6B8"/>
            </a:solidFill>
            <a:prstDash val="dash"/>
            <a:round/>
            <a:headEnd len="med" w="med" type="none"/>
            <a:tailEnd len="med" w="med" type="none"/>
          </a:ln>
        </p:spPr>
      </p:cxnSp>
      <p:cxnSp>
        <p:nvCxnSpPr>
          <p:cNvPr id="197" name="Google Shape;197;p26"/>
          <p:cNvCxnSpPr/>
          <p:nvPr/>
        </p:nvCxnSpPr>
        <p:spPr>
          <a:xfrm>
            <a:off x="813575" y="3695425"/>
            <a:ext cx="7832100" cy="0"/>
          </a:xfrm>
          <a:prstGeom prst="straightConnector1">
            <a:avLst/>
          </a:prstGeom>
          <a:noFill/>
          <a:ln cap="flat" cmpd="sng" w="19050">
            <a:solidFill>
              <a:srgbClr val="E5F6B8"/>
            </a:solidFill>
            <a:prstDash val="dash"/>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Q1 - </a:t>
            </a:r>
            <a:r>
              <a:rPr lang="en"/>
              <a:t>CRediT</a:t>
            </a:r>
            <a:endParaRPr/>
          </a:p>
        </p:txBody>
      </p:sp>
      <p:sp>
        <p:nvSpPr>
          <p:cNvPr id="203" name="Google Shape;203;p27"/>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Implement CRediT in Q1</a:t>
            </a:r>
            <a:endParaRPr/>
          </a:p>
          <a:p>
            <a:pPr indent="-317500" lvl="1" marL="914400" rtl="0" algn="l">
              <a:spcBef>
                <a:spcPts val="1000"/>
              </a:spcBef>
              <a:spcAft>
                <a:spcPts val="0"/>
              </a:spcAft>
              <a:buSzPts val="1400"/>
              <a:buChar char="○"/>
            </a:pPr>
            <a:r>
              <a:rPr lang="en"/>
              <a:t>Add CRediT roles to the existing list of contributor roles</a:t>
            </a:r>
            <a:endParaRPr/>
          </a:p>
          <a:p>
            <a:pPr indent="-317500" lvl="2" marL="1371600" rtl="0" algn="l">
              <a:spcBef>
                <a:spcPts val="1000"/>
              </a:spcBef>
              <a:spcAft>
                <a:spcPts val="0"/>
              </a:spcAft>
              <a:buSzPts val="1400"/>
              <a:buChar char="■"/>
            </a:pPr>
            <a:r>
              <a:rPr lang="en"/>
              <a:t>Just roles - no degree of contributions </a:t>
            </a:r>
            <a:endParaRPr/>
          </a:p>
          <a:p>
            <a:pPr indent="-317500" lvl="1" marL="914400" rtl="0" algn="l">
              <a:spcBef>
                <a:spcPts val="1000"/>
              </a:spcBef>
              <a:spcAft>
                <a:spcPts val="0"/>
              </a:spcAft>
              <a:buSzPts val="1400"/>
              <a:buChar char="○"/>
            </a:pPr>
            <a:r>
              <a:rPr lang="en"/>
              <a:t>Available for members using API v3.0</a:t>
            </a:r>
            <a:endParaRPr/>
          </a:p>
          <a:p>
            <a:pPr indent="-317500" lvl="1" marL="914400" rtl="0" algn="l">
              <a:spcBef>
                <a:spcPts val="1000"/>
              </a:spcBef>
              <a:spcAft>
                <a:spcPts val="0"/>
              </a:spcAft>
              <a:buSzPts val="1400"/>
              <a:buChar char="○"/>
            </a:pPr>
            <a:r>
              <a:rPr lang="en"/>
              <a:t>Visible in the UI </a:t>
            </a:r>
            <a:endParaRPr/>
          </a:p>
          <a:p>
            <a:pPr indent="-317500" lvl="1" marL="914400" rtl="0" algn="l">
              <a:spcBef>
                <a:spcPts val="1000"/>
              </a:spcBef>
              <a:spcAft>
                <a:spcPts val="0"/>
              </a:spcAft>
              <a:buSzPts val="1400"/>
              <a:buChar char="○"/>
            </a:pPr>
            <a:r>
              <a:rPr lang="en"/>
              <a:t>Impact to integrations?</a:t>
            </a:r>
            <a:endParaRPr/>
          </a:p>
          <a:p>
            <a:pPr indent="-317500" lvl="2" marL="1371600" rtl="0" algn="l">
              <a:spcBef>
                <a:spcPts val="1000"/>
              </a:spcBef>
              <a:spcAft>
                <a:spcPts val="0"/>
              </a:spcAft>
              <a:buSzPts val="1400"/>
              <a:buChar char="■"/>
            </a:pPr>
            <a:r>
              <a:rPr lang="en"/>
              <a:t>Mapped CRediT roles to existing roles</a:t>
            </a:r>
            <a:endParaRPr/>
          </a:p>
          <a:p>
            <a:pPr indent="-317500" lvl="2" marL="1371600" rtl="0" algn="l">
              <a:spcBef>
                <a:spcPts val="1000"/>
              </a:spcBef>
              <a:spcAft>
                <a:spcPts val="1000"/>
              </a:spcAft>
              <a:buSzPts val="1400"/>
              <a:buChar char="■"/>
            </a:pPr>
            <a:r>
              <a:rPr lang="en"/>
              <a:t>No direct map - null will be returned</a:t>
            </a:r>
            <a:endParaRPr/>
          </a:p>
        </p:txBody>
      </p:sp>
      <p:sp>
        <p:nvSpPr>
          <p:cNvPr id="204" name="Google Shape;204;p27"/>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Q1 -</a:t>
            </a:r>
            <a:r>
              <a:rPr lang="en"/>
              <a:t> Link funding to works</a:t>
            </a:r>
            <a:endParaRPr/>
          </a:p>
        </p:txBody>
      </p:sp>
      <p:sp>
        <p:nvSpPr>
          <p:cNvPr id="210" name="Google Shape;210;p28"/>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Ability to link funding identifiers to work items</a:t>
            </a:r>
            <a:endParaRPr/>
          </a:p>
          <a:p>
            <a:pPr indent="-317500" lvl="1" marL="914400" rtl="0" algn="l">
              <a:spcBef>
                <a:spcPts val="1000"/>
              </a:spcBef>
              <a:spcAft>
                <a:spcPts val="0"/>
              </a:spcAft>
              <a:buSzPts val="1400"/>
              <a:buChar char="○"/>
            </a:pPr>
            <a:r>
              <a:rPr lang="en"/>
              <a:t>New relationship type for works ‘funded by’ </a:t>
            </a:r>
            <a:endParaRPr/>
          </a:p>
          <a:p>
            <a:pPr indent="-317500" lvl="1" marL="914400" rtl="0" algn="l">
              <a:spcBef>
                <a:spcPts val="1000"/>
              </a:spcBef>
              <a:spcAft>
                <a:spcPts val="0"/>
              </a:spcAft>
              <a:buSzPts val="1400"/>
              <a:buChar char="○"/>
            </a:pPr>
            <a:r>
              <a:rPr lang="en"/>
              <a:t>Available with API v3.0</a:t>
            </a:r>
            <a:endParaRPr/>
          </a:p>
          <a:p>
            <a:pPr indent="-317500" lvl="1" marL="914400" rtl="0" algn="l">
              <a:spcBef>
                <a:spcPts val="1000"/>
              </a:spcBef>
              <a:spcAft>
                <a:spcPts val="0"/>
              </a:spcAft>
              <a:buSzPts val="1400"/>
              <a:buChar char="○"/>
            </a:pPr>
            <a:r>
              <a:rPr lang="en"/>
              <a:t>Available in the UI</a:t>
            </a:r>
            <a:endParaRPr/>
          </a:p>
          <a:p>
            <a:pPr indent="0" lvl="0" marL="914400" rtl="0" algn="l">
              <a:spcBef>
                <a:spcPts val="1000"/>
              </a:spcBef>
              <a:spcAft>
                <a:spcPts val="1000"/>
              </a:spcAft>
              <a:buNone/>
            </a:pPr>
            <a:r>
              <a:t/>
            </a:r>
            <a:endParaRPr/>
          </a:p>
        </p:txBody>
      </p:sp>
      <p:sp>
        <p:nvSpPr>
          <p:cNvPr id="211" name="Google Shape;211;p28"/>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Q2 - </a:t>
            </a:r>
            <a:r>
              <a:rPr lang="en"/>
              <a:t>Delete still an option</a:t>
            </a:r>
            <a:endParaRPr/>
          </a:p>
        </p:txBody>
      </p:sp>
      <p:sp>
        <p:nvSpPr>
          <p:cNvPr id="217" name="Google Shape;217;p29"/>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Ability to delete items even when the user has revoked permission</a:t>
            </a:r>
            <a:endParaRPr/>
          </a:p>
          <a:p>
            <a:pPr indent="-317500" lvl="1" marL="914400" rtl="0" algn="l">
              <a:spcBef>
                <a:spcPts val="1000"/>
              </a:spcBef>
              <a:spcAft>
                <a:spcPts val="0"/>
              </a:spcAft>
              <a:buSzPts val="1400"/>
              <a:buChar char="○"/>
            </a:pPr>
            <a:r>
              <a:rPr lang="en"/>
              <a:t>Privacy </a:t>
            </a:r>
            <a:r>
              <a:rPr lang="en"/>
              <a:t>policy</a:t>
            </a:r>
            <a:r>
              <a:rPr lang="en"/>
              <a:t> updated to reflect change</a:t>
            </a:r>
            <a:endParaRPr/>
          </a:p>
          <a:p>
            <a:pPr indent="-317500" lvl="1" marL="914400" rtl="0" algn="l">
              <a:spcBef>
                <a:spcPts val="1000"/>
              </a:spcBef>
              <a:spcAft>
                <a:spcPts val="0"/>
              </a:spcAft>
              <a:buSzPts val="1400"/>
              <a:buChar char="○"/>
            </a:pPr>
            <a:r>
              <a:rPr lang="en"/>
              <a:t>Allow organizations to remove inaccuracies</a:t>
            </a:r>
            <a:endParaRPr/>
          </a:p>
          <a:p>
            <a:pPr indent="-317500" lvl="1" marL="914400" rtl="0" algn="l">
              <a:spcBef>
                <a:spcPts val="1000"/>
              </a:spcBef>
              <a:spcAft>
                <a:spcPts val="0"/>
              </a:spcAft>
              <a:buSzPts val="1400"/>
              <a:buChar char="○"/>
            </a:pPr>
            <a:r>
              <a:rPr lang="en"/>
              <a:t>Trusted organizations UI will be amended</a:t>
            </a:r>
            <a:endParaRPr/>
          </a:p>
          <a:p>
            <a:pPr indent="-317500" lvl="1" marL="914400" rtl="0" algn="l">
              <a:spcBef>
                <a:spcPts val="1000"/>
              </a:spcBef>
              <a:spcAft>
                <a:spcPts val="1000"/>
              </a:spcAft>
              <a:buSzPts val="1400"/>
              <a:buChar char="○"/>
            </a:pPr>
            <a:r>
              <a:rPr lang="en"/>
              <a:t>Revocation is rare and very few records will be impacted </a:t>
            </a:r>
            <a:endParaRPr/>
          </a:p>
        </p:txBody>
      </p:sp>
      <p:sp>
        <p:nvSpPr>
          <p:cNvPr id="218" name="Google Shape;218;p29"/>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Q2 - </a:t>
            </a:r>
            <a:r>
              <a:rPr lang="en"/>
              <a:t>Improved Member reporting</a:t>
            </a:r>
            <a:endParaRPr/>
          </a:p>
        </p:txBody>
      </p:sp>
      <p:sp>
        <p:nvSpPr>
          <p:cNvPr id="224" name="Google Shape;224;p30"/>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Building improved member reporting into the member portal is our next task now the affiliation manager is on our production servers</a:t>
            </a:r>
            <a:endParaRPr/>
          </a:p>
          <a:p>
            <a:pPr indent="-317500" lvl="0" marL="457200" rtl="0" algn="l">
              <a:spcBef>
                <a:spcPts val="1000"/>
              </a:spcBef>
              <a:spcAft>
                <a:spcPts val="0"/>
              </a:spcAft>
              <a:buSzPts val="1400"/>
              <a:buChar char="●"/>
            </a:pPr>
            <a:r>
              <a:rPr lang="en"/>
              <a:t>The reports will provide insight into how your integrations are performing, the number of iDs they’ve connected to, the number of records updated, user geography and more.</a:t>
            </a:r>
            <a:endParaRPr/>
          </a:p>
          <a:p>
            <a:pPr indent="-317500" lvl="0" marL="457200" rtl="0" algn="l">
              <a:spcBef>
                <a:spcPts val="1000"/>
              </a:spcBef>
              <a:spcAft>
                <a:spcPts val="0"/>
              </a:spcAft>
              <a:buSzPts val="1400"/>
              <a:buChar char="●"/>
            </a:pPr>
            <a:r>
              <a:rPr lang="en"/>
              <a:t>As well as new features, we’ve incorporate the most used features of our old reporting, e.g. email domain stats.</a:t>
            </a:r>
            <a:endParaRPr/>
          </a:p>
          <a:p>
            <a:pPr indent="-317500" lvl="0" marL="457200" rtl="0" algn="l">
              <a:spcBef>
                <a:spcPts val="1000"/>
              </a:spcBef>
              <a:spcAft>
                <a:spcPts val="1000"/>
              </a:spcAft>
              <a:buSzPts val="1400"/>
              <a:buChar char="●"/>
            </a:pPr>
            <a:r>
              <a:rPr lang="en"/>
              <a:t>Reports have been well received by beta testers</a:t>
            </a:r>
            <a:endParaRPr/>
          </a:p>
        </p:txBody>
      </p:sp>
      <p:sp>
        <p:nvSpPr>
          <p:cNvPr id="225" name="Google Shape;225;p30"/>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Q2 - </a:t>
            </a:r>
            <a:r>
              <a:rPr lang="en"/>
              <a:t>Improved Member reporting</a:t>
            </a:r>
            <a:endParaRPr/>
          </a:p>
        </p:txBody>
      </p:sp>
      <p:sp>
        <p:nvSpPr>
          <p:cNvPr id="231" name="Google Shape;231;p31"/>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pic>
        <p:nvPicPr>
          <p:cNvPr id="232" name="Google Shape;232;p31"/>
          <p:cNvPicPr preferRelativeResize="0"/>
          <p:nvPr/>
        </p:nvPicPr>
        <p:blipFill>
          <a:blip r:embed="rId3">
            <a:alphaModFix/>
          </a:blip>
          <a:stretch>
            <a:fillRect/>
          </a:stretch>
        </p:blipFill>
        <p:spPr>
          <a:xfrm>
            <a:off x="4065276" y="942420"/>
            <a:ext cx="3705629" cy="3362325"/>
          </a:xfrm>
          <a:prstGeom prst="rect">
            <a:avLst/>
          </a:prstGeom>
          <a:noFill/>
          <a:ln>
            <a:noFill/>
          </a:ln>
        </p:spPr>
      </p:pic>
      <p:pic>
        <p:nvPicPr>
          <p:cNvPr id="233" name="Google Shape;233;p31"/>
          <p:cNvPicPr preferRelativeResize="0"/>
          <p:nvPr/>
        </p:nvPicPr>
        <p:blipFill>
          <a:blip r:embed="rId4">
            <a:alphaModFix/>
          </a:blip>
          <a:stretch>
            <a:fillRect/>
          </a:stretch>
        </p:blipFill>
        <p:spPr>
          <a:xfrm>
            <a:off x="274325" y="1609170"/>
            <a:ext cx="3638551" cy="2028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2"/>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Q3 - </a:t>
            </a:r>
            <a:r>
              <a:rPr lang="en"/>
              <a:t>Integrate ROR</a:t>
            </a:r>
            <a:endParaRPr/>
          </a:p>
        </p:txBody>
      </p:sp>
      <p:sp>
        <p:nvSpPr>
          <p:cNvPr id="239" name="Google Shape;239;p32"/>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Adding ROR IDs to the list of supported Organization IDs</a:t>
            </a:r>
            <a:endParaRPr/>
          </a:p>
          <a:p>
            <a:pPr indent="-317500" lvl="0" marL="457200" rtl="0" algn="l">
              <a:spcBef>
                <a:spcPts val="1000"/>
              </a:spcBef>
              <a:spcAft>
                <a:spcPts val="0"/>
              </a:spcAft>
              <a:buSzPts val="1400"/>
              <a:buChar char="●"/>
            </a:pPr>
            <a:r>
              <a:rPr lang="en"/>
              <a:t>ROR IDs will be able to be used alongside GRID, FUNDREF and RINGGOLD IDs</a:t>
            </a:r>
            <a:endParaRPr/>
          </a:p>
          <a:p>
            <a:pPr indent="-317500" lvl="0" marL="457200" rtl="0" algn="l">
              <a:spcBef>
                <a:spcPts val="1000"/>
              </a:spcBef>
              <a:spcAft>
                <a:spcPts val="1000"/>
              </a:spcAft>
              <a:buSzPts val="1400"/>
              <a:buChar char="●"/>
            </a:pPr>
            <a:r>
              <a:rPr lang="en"/>
              <a:t>ROR will become the preferred ID for all user interface items</a:t>
            </a:r>
            <a:endParaRPr/>
          </a:p>
        </p:txBody>
      </p:sp>
      <p:sp>
        <p:nvSpPr>
          <p:cNvPr id="240" name="Google Shape;240;p32"/>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pic>
        <p:nvPicPr>
          <p:cNvPr id="241" name="Google Shape;241;p32"/>
          <p:cNvPicPr preferRelativeResize="0"/>
          <p:nvPr/>
        </p:nvPicPr>
        <p:blipFill>
          <a:blip r:embed="rId3">
            <a:alphaModFix/>
          </a:blip>
          <a:stretch>
            <a:fillRect/>
          </a:stretch>
        </p:blipFill>
        <p:spPr>
          <a:xfrm>
            <a:off x="274325" y="2440105"/>
            <a:ext cx="4712474" cy="1544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3"/>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Q3 - </a:t>
            </a:r>
            <a:r>
              <a:rPr lang="en"/>
              <a:t>UI refresh</a:t>
            </a:r>
            <a:endParaRPr/>
          </a:p>
        </p:txBody>
      </p:sp>
      <p:sp>
        <p:nvSpPr>
          <p:cNvPr id="247" name="Google Shape;247;p33"/>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Notifications and inbox nearing release in late Q1</a:t>
            </a:r>
            <a:endParaRPr/>
          </a:p>
          <a:p>
            <a:pPr indent="-317500" lvl="0" marL="457200" rtl="0" algn="l">
              <a:spcBef>
                <a:spcPts val="1000"/>
              </a:spcBef>
              <a:spcAft>
                <a:spcPts val="0"/>
              </a:spcAft>
              <a:buSzPts val="1400"/>
              <a:buChar char="●"/>
            </a:pPr>
            <a:r>
              <a:rPr lang="en"/>
              <a:t>Public record on track for delivery in Q2</a:t>
            </a:r>
            <a:endParaRPr/>
          </a:p>
          <a:p>
            <a:pPr indent="-317500" lvl="0" marL="457200" rtl="0" algn="l">
              <a:spcBef>
                <a:spcPts val="1000"/>
              </a:spcBef>
              <a:spcAft>
                <a:spcPts val="0"/>
              </a:spcAft>
              <a:buSzPts val="1400"/>
              <a:buChar char="●"/>
            </a:pPr>
            <a:r>
              <a:rPr lang="en"/>
              <a:t>Activities - Works, affiliations, employment etc. - in active development (Q2/Q3)</a:t>
            </a:r>
            <a:endParaRPr/>
          </a:p>
          <a:p>
            <a:pPr indent="-317500" lvl="0" marL="457200" rtl="0" algn="l">
              <a:spcBef>
                <a:spcPts val="1000"/>
              </a:spcBef>
              <a:spcAft>
                <a:spcPts val="0"/>
              </a:spcAft>
              <a:buSzPts val="1400"/>
              <a:buChar char="●"/>
            </a:pPr>
            <a:r>
              <a:rPr lang="en"/>
              <a:t>Account settings design approved</a:t>
            </a:r>
            <a:endParaRPr/>
          </a:p>
          <a:p>
            <a:pPr indent="-317500" lvl="0" marL="457200" rtl="0" algn="l">
              <a:spcBef>
                <a:spcPts val="1000"/>
              </a:spcBef>
              <a:spcAft>
                <a:spcPts val="0"/>
              </a:spcAft>
              <a:buSzPts val="1400"/>
              <a:buChar char="●"/>
            </a:pPr>
            <a:r>
              <a:rPr lang="en"/>
              <a:t>Internal tools in initial stages of design </a:t>
            </a:r>
            <a:endParaRPr/>
          </a:p>
          <a:p>
            <a:pPr indent="0" lvl="0" marL="0" rtl="0" algn="l">
              <a:spcBef>
                <a:spcPts val="1000"/>
              </a:spcBef>
              <a:spcAft>
                <a:spcPts val="0"/>
              </a:spcAft>
              <a:buNone/>
            </a:pPr>
            <a:r>
              <a:t/>
            </a:r>
            <a:endParaRPr/>
          </a:p>
          <a:p>
            <a:pPr indent="0" lvl="0" marL="0" rtl="0" algn="l">
              <a:spcBef>
                <a:spcPts val="1000"/>
              </a:spcBef>
              <a:spcAft>
                <a:spcPts val="0"/>
              </a:spcAft>
              <a:buNone/>
            </a:pPr>
            <a:r>
              <a:rPr i="1" lang="en"/>
              <a:t>Aiming to have this all done for </a:t>
            </a:r>
            <a:r>
              <a:rPr b="1" i="1" lang="en"/>
              <a:t>Q3</a:t>
            </a:r>
            <a:r>
              <a:rPr i="1" lang="en"/>
              <a:t>. </a:t>
            </a:r>
            <a:endParaRPr i="1"/>
          </a:p>
          <a:p>
            <a:pPr indent="0" lvl="0" marL="0" rtl="0" algn="l">
              <a:spcBef>
                <a:spcPts val="1000"/>
              </a:spcBef>
              <a:spcAft>
                <a:spcPts val="1000"/>
              </a:spcAft>
              <a:buNone/>
            </a:pPr>
            <a:r>
              <a:rPr i="1" lang="en"/>
              <a:t>Sections and features released as they are completed over the coming months.</a:t>
            </a:r>
            <a:endParaRPr i="1"/>
          </a:p>
        </p:txBody>
      </p:sp>
      <p:sp>
        <p:nvSpPr>
          <p:cNvPr id="248" name="Google Shape;248;p33"/>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4"/>
          <p:cNvPicPr preferRelativeResize="0"/>
          <p:nvPr/>
        </p:nvPicPr>
        <p:blipFill>
          <a:blip r:embed="rId3">
            <a:alphaModFix/>
          </a:blip>
          <a:stretch>
            <a:fillRect/>
          </a:stretch>
        </p:blipFill>
        <p:spPr>
          <a:xfrm>
            <a:off x="2243613" y="152400"/>
            <a:ext cx="4656783" cy="4271098"/>
          </a:xfrm>
          <a:prstGeom prst="rect">
            <a:avLst/>
          </a:prstGeom>
          <a:noFill/>
          <a:ln>
            <a:noFill/>
          </a:ln>
        </p:spPr>
      </p:pic>
      <p:sp>
        <p:nvSpPr>
          <p:cNvPr id="254" name="Google Shape;254;p34"/>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35"/>
          <p:cNvPicPr preferRelativeResize="0"/>
          <p:nvPr/>
        </p:nvPicPr>
        <p:blipFill rotWithShape="1">
          <a:blip r:embed="rId3">
            <a:alphaModFix/>
          </a:blip>
          <a:srcRect b="16950" l="0" r="0" t="0"/>
          <a:stretch/>
        </p:blipFill>
        <p:spPr>
          <a:xfrm>
            <a:off x="602100" y="254501"/>
            <a:ext cx="4572001" cy="4247376"/>
          </a:xfrm>
          <a:prstGeom prst="rect">
            <a:avLst/>
          </a:prstGeom>
          <a:noFill/>
          <a:ln>
            <a:noFill/>
          </a:ln>
        </p:spPr>
      </p:pic>
      <p:pic>
        <p:nvPicPr>
          <p:cNvPr id="260" name="Google Shape;260;p35"/>
          <p:cNvPicPr preferRelativeResize="0"/>
          <p:nvPr/>
        </p:nvPicPr>
        <p:blipFill rotWithShape="1">
          <a:blip r:embed="rId4">
            <a:alphaModFix/>
          </a:blip>
          <a:srcRect b="35186" l="0" r="0" t="0"/>
          <a:stretch/>
        </p:blipFill>
        <p:spPr>
          <a:xfrm>
            <a:off x="6247000" y="254500"/>
            <a:ext cx="2194174" cy="4247377"/>
          </a:xfrm>
          <a:prstGeom prst="rect">
            <a:avLst/>
          </a:prstGeom>
          <a:noFill/>
          <a:ln>
            <a:noFill/>
          </a:ln>
        </p:spPr>
      </p:pic>
      <p:sp>
        <p:nvSpPr>
          <p:cNvPr id="261" name="Google Shape;261;p35"/>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CE39"/>
        </a:solidFill>
      </p:bgPr>
    </p:bg>
    <p:spTree>
      <p:nvGrpSpPr>
        <p:cNvPr id="41" name="Shape 41"/>
        <p:cNvGrpSpPr/>
        <p:nvPr/>
      </p:nvGrpSpPr>
      <p:grpSpPr>
        <a:xfrm>
          <a:off x="0" y="0"/>
          <a:ext cx="0" cy="0"/>
          <a:chOff x="0" y="0"/>
          <a:chExt cx="0" cy="0"/>
        </a:xfrm>
      </p:grpSpPr>
      <p:sp>
        <p:nvSpPr>
          <p:cNvPr id="42" name="Google Shape;42;p9"/>
          <p:cNvSpPr txBox="1"/>
          <p:nvPr>
            <p:ph type="title"/>
          </p:nvPr>
        </p:nvSpPr>
        <p:spPr>
          <a:xfrm>
            <a:off x="244400" y="1376975"/>
            <a:ext cx="8649300" cy="169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FFFFFF"/>
                </a:solidFill>
              </a:rPr>
              <a:t>Updates since</a:t>
            </a:r>
            <a:endParaRPr/>
          </a:p>
          <a:p>
            <a:pPr indent="0" lvl="0" marL="0" rtl="0" algn="l">
              <a:spcBef>
                <a:spcPts val="0"/>
              </a:spcBef>
              <a:spcAft>
                <a:spcPts val="0"/>
              </a:spcAft>
              <a:buNone/>
            </a:pPr>
            <a:r>
              <a:rPr lang="en">
                <a:solidFill>
                  <a:srgbClr val="FFFFFF"/>
                </a:solidFill>
              </a:rPr>
              <a:t>last meeting</a:t>
            </a:r>
            <a:endParaRPr b="1">
              <a:solidFill>
                <a:srgbClr val="FFFFFF"/>
              </a:solidFill>
              <a:latin typeface="Open Sans"/>
              <a:ea typeface="Open Sans"/>
              <a:cs typeface="Open Sans"/>
              <a:sym typeface="Open Sans"/>
            </a:endParaRPr>
          </a:p>
        </p:txBody>
      </p:sp>
      <p:sp>
        <p:nvSpPr>
          <p:cNvPr id="43" name="Google Shape;43;p9"/>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6"/>
          <p:cNvPicPr preferRelativeResize="0"/>
          <p:nvPr/>
        </p:nvPicPr>
        <p:blipFill>
          <a:blip r:embed="rId3">
            <a:alphaModFix/>
          </a:blip>
          <a:stretch>
            <a:fillRect/>
          </a:stretch>
        </p:blipFill>
        <p:spPr>
          <a:xfrm>
            <a:off x="2514600" y="231045"/>
            <a:ext cx="4114801" cy="4063365"/>
          </a:xfrm>
          <a:prstGeom prst="rect">
            <a:avLst/>
          </a:prstGeom>
          <a:noFill/>
          <a:ln>
            <a:noFill/>
          </a:ln>
        </p:spPr>
      </p:pic>
      <p:sp>
        <p:nvSpPr>
          <p:cNvPr id="267" name="Google Shape;267;p36"/>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37"/>
          <p:cNvPicPr preferRelativeResize="0"/>
          <p:nvPr/>
        </p:nvPicPr>
        <p:blipFill rotWithShape="1">
          <a:blip r:embed="rId3">
            <a:alphaModFix/>
          </a:blip>
          <a:srcRect b="59014" l="0" r="0" t="0"/>
          <a:stretch/>
        </p:blipFill>
        <p:spPr>
          <a:xfrm>
            <a:off x="650800" y="265775"/>
            <a:ext cx="3200400" cy="4245501"/>
          </a:xfrm>
          <a:prstGeom prst="rect">
            <a:avLst/>
          </a:prstGeom>
          <a:noFill/>
          <a:ln>
            <a:noFill/>
          </a:ln>
        </p:spPr>
      </p:pic>
      <p:pic>
        <p:nvPicPr>
          <p:cNvPr id="273" name="Google Shape;273;p37"/>
          <p:cNvPicPr preferRelativeResize="0"/>
          <p:nvPr/>
        </p:nvPicPr>
        <p:blipFill>
          <a:blip r:embed="rId4">
            <a:alphaModFix/>
          </a:blip>
          <a:stretch>
            <a:fillRect/>
          </a:stretch>
        </p:blipFill>
        <p:spPr>
          <a:xfrm>
            <a:off x="4511400" y="920750"/>
            <a:ext cx="4114799" cy="2900934"/>
          </a:xfrm>
          <a:prstGeom prst="rect">
            <a:avLst/>
          </a:prstGeom>
          <a:noFill/>
          <a:ln>
            <a:noFill/>
          </a:ln>
          <a:effectLst>
            <a:outerShdw blurRad="57150" rotWithShape="0" algn="bl" dir="5400000" dist="19050">
              <a:srgbClr val="000000">
                <a:alpha val="50000"/>
              </a:srgbClr>
            </a:outerShdw>
          </a:effectLst>
        </p:spPr>
      </p:pic>
      <p:sp>
        <p:nvSpPr>
          <p:cNvPr id="274" name="Google Shape;274;p37"/>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8"/>
          <p:cNvPicPr preferRelativeResize="0"/>
          <p:nvPr/>
        </p:nvPicPr>
        <p:blipFill rotWithShape="1">
          <a:blip r:embed="rId3">
            <a:alphaModFix/>
          </a:blip>
          <a:srcRect b="36114" l="0" r="0" t="0"/>
          <a:stretch/>
        </p:blipFill>
        <p:spPr>
          <a:xfrm>
            <a:off x="4670875" y="152400"/>
            <a:ext cx="4114801" cy="4258701"/>
          </a:xfrm>
          <a:prstGeom prst="rect">
            <a:avLst/>
          </a:prstGeom>
          <a:noFill/>
          <a:ln>
            <a:noFill/>
          </a:ln>
        </p:spPr>
      </p:pic>
      <p:pic>
        <p:nvPicPr>
          <p:cNvPr id="280" name="Google Shape;280;p38"/>
          <p:cNvPicPr preferRelativeResize="0"/>
          <p:nvPr/>
        </p:nvPicPr>
        <p:blipFill>
          <a:blip r:embed="rId4">
            <a:alphaModFix/>
          </a:blip>
          <a:stretch>
            <a:fillRect/>
          </a:stretch>
        </p:blipFill>
        <p:spPr>
          <a:xfrm>
            <a:off x="287888" y="152400"/>
            <a:ext cx="4125566" cy="4271100"/>
          </a:xfrm>
          <a:prstGeom prst="rect">
            <a:avLst/>
          </a:prstGeom>
          <a:noFill/>
          <a:ln>
            <a:noFill/>
          </a:ln>
        </p:spPr>
      </p:pic>
      <p:sp>
        <p:nvSpPr>
          <p:cNvPr id="281" name="Google Shape;281;p38"/>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9"/>
          <p:cNvPicPr preferRelativeResize="0"/>
          <p:nvPr/>
        </p:nvPicPr>
        <p:blipFill>
          <a:blip r:embed="rId3">
            <a:alphaModFix/>
          </a:blip>
          <a:stretch>
            <a:fillRect/>
          </a:stretch>
        </p:blipFill>
        <p:spPr>
          <a:xfrm rot="-3600000">
            <a:off x="3769744" y="3276218"/>
            <a:ext cx="9144010" cy="508001"/>
          </a:xfrm>
          <a:prstGeom prst="rect">
            <a:avLst/>
          </a:prstGeom>
          <a:noFill/>
          <a:ln>
            <a:noFill/>
          </a:ln>
        </p:spPr>
      </p:pic>
      <p:pic>
        <p:nvPicPr>
          <p:cNvPr id="287" name="Google Shape;287;p39"/>
          <p:cNvPicPr preferRelativeResize="0"/>
          <p:nvPr/>
        </p:nvPicPr>
        <p:blipFill>
          <a:blip r:embed="rId4">
            <a:alphaModFix/>
          </a:blip>
          <a:stretch>
            <a:fillRect/>
          </a:stretch>
        </p:blipFill>
        <p:spPr>
          <a:xfrm rot="7200006">
            <a:off x="6324372" y="2468854"/>
            <a:ext cx="1447079" cy="1685495"/>
          </a:xfrm>
          <a:prstGeom prst="rect">
            <a:avLst/>
          </a:prstGeom>
          <a:noFill/>
          <a:ln>
            <a:noFill/>
          </a:ln>
        </p:spPr>
      </p:pic>
      <p:sp>
        <p:nvSpPr>
          <p:cNvPr id="288" name="Google Shape;288;p39"/>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Q4 - </a:t>
            </a:r>
            <a:r>
              <a:rPr lang="en"/>
              <a:t>Removing barriers</a:t>
            </a:r>
            <a:endParaRPr/>
          </a:p>
        </p:txBody>
      </p:sp>
      <p:sp>
        <p:nvSpPr>
          <p:cNvPr id="289" name="Google Shape;289;p39"/>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More than just accessibility</a:t>
            </a:r>
            <a:endParaRPr/>
          </a:p>
          <a:p>
            <a:pPr indent="-317500" lvl="0" marL="457200" rtl="0" algn="l">
              <a:spcBef>
                <a:spcPts val="1000"/>
              </a:spcBef>
              <a:spcAft>
                <a:spcPts val="0"/>
              </a:spcAft>
              <a:buSzPts val="1400"/>
              <a:buChar char="●"/>
            </a:pPr>
            <a:r>
              <a:rPr lang="en"/>
              <a:t>Building on (and continuing to improve) our new accessibility statement</a:t>
            </a:r>
            <a:endParaRPr/>
          </a:p>
          <a:p>
            <a:pPr indent="-317500" lvl="0" marL="457200" rtl="0" algn="l">
              <a:spcBef>
                <a:spcPts val="1000"/>
              </a:spcBef>
              <a:spcAft>
                <a:spcPts val="0"/>
              </a:spcAft>
              <a:buSzPts val="1400"/>
              <a:buChar char="●"/>
            </a:pPr>
            <a:r>
              <a:rPr lang="en"/>
              <a:t>Making ORCID a joy to use, regardless of context, device, input method or ability</a:t>
            </a:r>
            <a:endParaRPr/>
          </a:p>
          <a:p>
            <a:pPr indent="-317500" lvl="0" marL="457200" rtl="0" algn="l">
              <a:spcBef>
                <a:spcPts val="1000"/>
              </a:spcBef>
              <a:spcAft>
                <a:spcPts val="0"/>
              </a:spcAft>
              <a:buSzPts val="1400"/>
              <a:buChar char="●"/>
            </a:pPr>
            <a:r>
              <a:rPr lang="en"/>
              <a:t>Make the ORCID experience better on every device</a:t>
            </a:r>
            <a:endParaRPr/>
          </a:p>
          <a:p>
            <a:pPr indent="-317500" lvl="0" marL="457200" rtl="0" algn="l">
              <a:spcBef>
                <a:spcPts val="1000"/>
              </a:spcBef>
              <a:spcAft>
                <a:spcPts val="0"/>
              </a:spcAft>
              <a:buSzPts val="1400"/>
              <a:buChar char="●"/>
            </a:pPr>
            <a:r>
              <a:rPr lang="en"/>
              <a:t>Design for a culturally-diverse global audience</a:t>
            </a:r>
            <a:endParaRPr/>
          </a:p>
          <a:p>
            <a:pPr indent="-317500" lvl="0" marL="457200" rtl="0" algn="l">
              <a:spcBef>
                <a:spcPts val="1000"/>
              </a:spcBef>
              <a:spcAft>
                <a:spcPts val="0"/>
              </a:spcAft>
              <a:buSzPts val="1400"/>
              <a:buChar char="●"/>
            </a:pPr>
            <a:r>
              <a:rPr lang="en"/>
              <a:t>Look beyond our current membership and user base</a:t>
            </a:r>
            <a:endParaRPr/>
          </a:p>
          <a:p>
            <a:pPr indent="-317500" lvl="0" marL="457200" rtl="0" algn="l">
              <a:spcBef>
                <a:spcPts val="1000"/>
              </a:spcBef>
              <a:spcAft>
                <a:spcPts val="1000"/>
              </a:spcAft>
              <a:buSzPts val="1400"/>
              <a:buChar char="●"/>
            </a:pPr>
            <a:r>
              <a:rPr lang="en"/>
              <a:t>Issue new improved accessibility statement</a:t>
            </a:r>
            <a:endParaRPr/>
          </a:p>
        </p:txBody>
      </p:sp>
      <p:sp>
        <p:nvSpPr>
          <p:cNvPr id="290" name="Google Shape;290;p39"/>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0"/>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Q4 - </a:t>
            </a:r>
            <a:r>
              <a:rPr lang="en"/>
              <a:t>Member Self Service</a:t>
            </a:r>
            <a:endParaRPr/>
          </a:p>
        </p:txBody>
      </p:sp>
      <p:sp>
        <p:nvSpPr>
          <p:cNvPr id="296" name="Google Shape;296;p40"/>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
        <p:nvSpPr>
          <p:cNvPr id="297" name="Google Shape;297;p40"/>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Start migrating existing functionality from the registry to the member portal</a:t>
            </a:r>
            <a:endParaRPr/>
          </a:p>
          <a:p>
            <a:pPr indent="-317500" lvl="1" marL="914400" rtl="0" algn="l">
              <a:spcBef>
                <a:spcPts val="1000"/>
              </a:spcBef>
              <a:spcAft>
                <a:spcPts val="0"/>
              </a:spcAft>
              <a:buSzPts val="1400"/>
              <a:buChar char="○"/>
            </a:pPr>
            <a:r>
              <a:rPr lang="en"/>
              <a:t>Manage public information</a:t>
            </a:r>
            <a:endParaRPr/>
          </a:p>
          <a:p>
            <a:pPr indent="-317500" lvl="2" marL="1371600" rtl="0" algn="l">
              <a:spcBef>
                <a:spcPts val="1000"/>
              </a:spcBef>
              <a:spcAft>
                <a:spcPts val="0"/>
              </a:spcAft>
              <a:buSzPts val="1400"/>
              <a:buChar char="■"/>
            </a:pPr>
            <a:r>
              <a:rPr lang="en"/>
              <a:t>Organization Display name</a:t>
            </a:r>
            <a:endParaRPr/>
          </a:p>
          <a:p>
            <a:pPr indent="-317500" lvl="2" marL="1371600" rtl="0" algn="l">
              <a:spcBef>
                <a:spcPts val="1000"/>
              </a:spcBef>
              <a:spcAft>
                <a:spcPts val="0"/>
              </a:spcAft>
              <a:buSzPts val="1400"/>
              <a:buChar char="■"/>
            </a:pPr>
            <a:r>
              <a:rPr lang="en"/>
              <a:t>Website</a:t>
            </a:r>
            <a:endParaRPr/>
          </a:p>
          <a:p>
            <a:pPr indent="-317500" lvl="2" marL="1371600" rtl="0" algn="l">
              <a:spcBef>
                <a:spcPts val="1000"/>
              </a:spcBef>
              <a:spcAft>
                <a:spcPts val="0"/>
              </a:spcAft>
              <a:buSzPts val="1400"/>
              <a:buChar char="■"/>
            </a:pPr>
            <a:r>
              <a:rPr lang="en"/>
              <a:t>Organization contact </a:t>
            </a:r>
            <a:endParaRPr/>
          </a:p>
          <a:p>
            <a:pPr indent="-317500" lvl="2" marL="1371600" rtl="0" algn="l">
              <a:spcBef>
                <a:spcPts val="1000"/>
              </a:spcBef>
              <a:spcAft>
                <a:spcPts val="0"/>
              </a:spcAft>
              <a:buSzPts val="1400"/>
              <a:buChar char="■"/>
            </a:pPr>
            <a:r>
              <a:rPr lang="en"/>
              <a:t>Contact</a:t>
            </a:r>
            <a:r>
              <a:rPr lang="en"/>
              <a:t> information</a:t>
            </a:r>
            <a:endParaRPr/>
          </a:p>
          <a:p>
            <a:pPr indent="-317500" lvl="0" marL="914400" rtl="0" algn="l">
              <a:spcBef>
                <a:spcPts val="1000"/>
              </a:spcBef>
              <a:spcAft>
                <a:spcPts val="0"/>
              </a:spcAft>
              <a:buSzPts val="1400"/>
              <a:buChar char="●"/>
            </a:pPr>
            <a:r>
              <a:rPr lang="en"/>
              <a:t>Consortia Leads</a:t>
            </a:r>
            <a:endParaRPr/>
          </a:p>
          <a:p>
            <a:pPr indent="-317500" lvl="1" marL="1371600" rtl="0" algn="l">
              <a:spcBef>
                <a:spcPts val="1000"/>
              </a:spcBef>
              <a:spcAft>
                <a:spcPts val="0"/>
              </a:spcAft>
              <a:buSzPts val="1400"/>
              <a:buChar char="○"/>
            </a:pPr>
            <a:r>
              <a:rPr lang="en"/>
              <a:t>Same as above</a:t>
            </a:r>
            <a:endParaRPr/>
          </a:p>
          <a:p>
            <a:pPr indent="-317500" lvl="1" marL="1371600" rtl="0" algn="l">
              <a:spcBef>
                <a:spcPts val="1000"/>
              </a:spcBef>
              <a:spcAft>
                <a:spcPts val="0"/>
              </a:spcAft>
              <a:buSzPts val="1400"/>
              <a:buChar char="○"/>
            </a:pPr>
            <a:r>
              <a:rPr lang="en"/>
              <a:t>Consortium membership ordering</a:t>
            </a:r>
            <a:endParaRPr/>
          </a:p>
          <a:p>
            <a:pPr indent="0" lvl="0" marL="914400" rtl="0" algn="l">
              <a:spcBef>
                <a:spcPts val="1000"/>
              </a:spcBef>
              <a:spcAft>
                <a:spcPts val="10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1"/>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Q4 - </a:t>
            </a:r>
            <a:r>
              <a:rPr lang="en"/>
              <a:t>Member Self Service</a:t>
            </a:r>
            <a:endParaRPr/>
          </a:p>
        </p:txBody>
      </p:sp>
      <p:sp>
        <p:nvSpPr>
          <p:cNvPr id="303" name="Google Shape;303;p41"/>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
        <p:nvSpPr>
          <p:cNvPr id="304" name="Google Shape;304;p41"/>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Proposed n</a:t>
            </a:r>
            <a:r>
              <a:rPr lang="en"/>
              <a:t>ew </a:t>
            </a:r>
            <a:r>
              <a:rPr lang="en"/>
              <a:t>functionality</a:t>
            </a:r>
            <a:endParaRPr/>
          </a:p>
          <a:p>
            <a:pPr indent="-317500" lvl="1" marL="914400" rtl="0" algn="l">
              <a:spcBef>
                <a:spcPts val="1000"/>
              </a:spcBef>
              <a:spcAft>
                <a:spcPts val="0"/>
              </a:spcAft>
              <a:buSzPts val="1400"/>
              <a:buChar char="○"/>
            </a:pPr>
            <a:r>
              <a:rPr lang="en"/>
              <a:t>Consortia Leads managing consortium members contacts</a:t>
            </a:r>
            <a:endParaRPr/>
          </a:p>
          <a:p>
            <a:pPr indent="-317500" lvl="1" marL="914400" rtl="0" algn="l">
              <a:spcBef>
                <a:spcPts val="1000"/>
              </a:spcBef>
              <a:spcAft>
                <a:spcPts val="0"/>
              </a:spcAft>
              <a:buSzPts val="1400"/>
              <a:buChar char="○"/>
            </a:pPr>
            <a:r>
              <a:rPr lang="en"/>
              <a:t>Manage API Credentials for production and sandbox</a:t>
            </a:r>
            <a:endParaRPr b="1" sz="2400"/>
          </a:p>
          <a:p>
            <a:pPr indent="0" lvl="0" marL="914400" rtl="0" algn="l">
              <a:spcBef>
                <a:spcPts val="1000"/>
              </a:spcBef>
              <a:spcAft>
                <a:spcPts val="0"/>
              </a:spcAft>
              <a:buNone/>
            </a:pPr>
            <a:r>
              <a:t/>
            </a:r>
            <a:endParaRPr/>
          </a:p>
          <a:p>
            <a:pPr indent="0" lvl="0" marL="0" rtl="0" algn="l">
              <a:spcBef>
                <a:spcPts val="1000"/>
              </a:spcBef>
              <a:spcAft>
                <a:spcPts val="1000"/>
              </a:spcAft>
              <a:buNone/>
            </a:pPr>
            <a:r>
              <a:rPr i="1" lang="en"/>
              <a:t>Suggestions are welcome!</a:t>
            </a:r>
            <a:endParaRPr i="1"/>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2"/>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A6CE39"/>
                </a:solidFill>
              </a:rPr>
              <a:t>Q4 - </a:t>
            </a:r>
            <a:r>
              <a:rPr lang="en"/>
              <a:t>Rationalize Organization IDs</a:t>
            </a:r>
            <a:endParaRPr/>
          </a:p>
        </p:txBody>
      </p:sp>
      <p:sp>
        <p:nvSpPr>
          <p:cNvPr id="310" name="Google Shape;310;p42"/>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At the same time as implementing ROR, we’re hoping to restructure the way we deal with organization IDs internally so that we are able to match IDs from different providers if they represent the same organization</a:t>
            </a:r>
            <a:endParaRPr/>
          </a:p>
          <a:p>
            <a:pPr indent="0" lvl="0" marL="0" rtl="0" algn="l">
              <a:spcBef>
                <a:spcPts val="1000"/>
              </a:spcBef>
              <a:spcAft>
                <a:spcPts val="0"/>
              </a:spcAft>
              <a:buNone/>
            </a:pPr>
            <a:r>
              <a:rPr lang="en"/>
              <a:t>Hopefully this will result in: </a:t>
            </a:r>
            <a:endParaRPr/>
          </a:p>
          <a:p>
            <a:pPr indent="-317500" lvl="0" marL="457200" rtl="0" algn="l">
              <a:spcBef>
                <a:spcPts val="1000"/>
              </a:spcBef>
              <a:spcAft>
                <a:spcPts val="0"/>
              </a:spcAft>
              <a:buSzPts val="1400"/>
              <a:buChar char="●"/>
            </a:pPr>
            <a:r>
              <a:rPr lang="en"/>
              <a:t>Richer organization metadata in our API responses and data file</a:t>
            </a:r>
            <a:endParaRPr/>
          </a:p>
          <a:p>
            <a:pPr indent="-317500" lvl="0" marL="457200" rtl="0" algn="l">
              <a:spcBef>
                <a:spcPts val="1000"/>
              </a:spcBef>
              <a:spcAft>
                <a:spcPts val="0"/>
              </a:spcAft>
              <a:buSzPts val="1400"/>
              <a:buChar char="●"/>
            </a:pPr>
            <a:r>
              <a:rPr lang="en"/>
              <a:t>Richer organization metadata in our user interface</a:t>
            </a:r>
            <a:endParaRPr/>
          </a:p>
          <a:p>
            <a:pPr indent="-317500" lvl="0" marL="457200" rtl="0" algn="l">
              <a:spcBef>
                <a:spcPts val="1000"/>
              </a:spcBef>
              <a:spcAft>
                <a:spcPts val="0"/>
              </a:spcAft>
              <a:buSzPts val="1400"/>
              <a:buChar char="●"/>
            </a:pPr>
            <a:r>
              <a:rPr lang="en"/>
              <a:t>Easier searching via our search API.  A search for GRID will return records with the equivalent RORs, Crossref funder IDs and RINGOLDS too</a:t>
            </a:r>
            <a:endParaRPr/>
          </a:p>
          <a:p>
            <a:pPr indent="-317500" lvl="0" marL="457200" rtl="0" algn="l">
              <a:spcBef>
                <a:spcPts val="1000"/>
              </a:spcBef>
              <a:spcAft>
                <a:spcPts val="1000"/>
              </a:spcAft>
              <a:buSzPts val="1400"/>
              <a:buChar char="●"/>
            </a:pPr>
            <a:r>
              <a:rPr lang="en"/>
              <a:t>Simpler user experience. Each org only appears once in the dropdown</a:t>
            </a:r>
            <a:endParaRPr/>
          </a:p>
        </p:txBody>
      </p:sp>
      <p:sp>
        <p:nvSpPr>
          <p:cNvPr id="311" name="Google Shape;311;p42"/>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CE39"/>
        </a:solidFill>
      </p:bgPr>
    </p:bg>
    <p:spTree>
      <p:nvGrpSpPr>
        <p:cNvPr id="315" name="Shape 315"/>
        <p:cNvGrpSpPr/>
        <p:nvPr/>
      </p:nvGrpSpPr>
      <p:grpSpPr>
        <a:xfrm>
          <a:off x="0" y="0"/>
          <a:ext cx="0" cy="0"/>
          <a:chOff x="0" y="0"/>
          <a:chExt cx="0" cy="0"/>
        </a:xfrm>
      </p:grpSpPr>
      <p:sp>
        <p:nvSpPr>
          <p:cNvPr id="316" name="Google Shape;316;p43"/>
          <p:cNvSpPr txBox="1"/>
          <p:nvPr>
            <p:ph type="title"/>
          </p:nvPr>
        </p:nvSpPr>
        <p:spPr>
          <a:xfrm>
            <a:off x="244400" y="1376975"/>
            <a:ext cx="8649300" cy="169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Long Term Plan</a:t>
            </a:r>
            <a:endParaRPr>
              <a:solidFill>
                <a:schemeClr val="lt1"/>
              </a:solidFill>
              <a:latin typeface="Open Sans"/>
              <a:ea typeface="Open Sans"/>
              <a:cs typeface="Open Sans"/>
              <a:sym typeface="Open Sans"/>
            </a:endParaRPr>
          </a:p>
        </p:txBody>
      </p:sp>
      <p:sp>
        <p:nvSpPr>
          <p:cNvPr id="317" name="Google Shape;317;p43"/>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44"/>
          <p:cNvPicPr preferRelativeResize="0"/>
          <p:nvPr/>
        </p:nvPicPr>
        <p:blipFill>
          <a:blip r:embed="rId3">
            <a:alphaModFix/>
          </a:blip>
          <a:stretch>
            <a:fillRect/>
          </a:stretch>
        </p:blipFill>
        <p:spPr>
          <a:xfrm>
            <a:off x="-37450" y="2821675"/>
            <a:ext cx="9243875" cy="1397450"/>
          </a:xfrm>
          <a:prstGeom prst="rect">
            <a:avLst/>
          </a:prstGeom>
          <a:noFill/>
          <a:ln>
            <a:noFill/>
          </a:ln>
        </p:spPr>
      </p:pic>
      <p:sp>
        <p:nvSpPr>
          <p:cNvPr id="323" name="Google Shape;323;p44"/>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Improve the new user journey</a:t>
            </a:r>
            <a:endParaRPr/>
          </a:p>
        </p:txBody>
      </p:sp>
      <p:sp>
        <p:nvSpPr>
          <p:cNvPr id="324" name="Google Shape;324;p44"/>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Guidance and support during those early stages</a:t>
            </a:r>
            <a:endParaRPr/>
          </a:p>
          <a:p>
            <a:pPr indent="-317500" lvl="0" marL="457200" rtl="0" algn="l">
              <a:spcBef>
                <a:spcPts val="1000"/>
              </a:spcBef>
              <a:spcAft>
                <a:spcPts val="0"/>
              </a:spcAft>
              <a:buSzPts val="1400"/>
              <a:buChar char="●"/>
            </a:pPr>
            <a:r>
              <a:rPr lang="en"/>
              <a:t>A clear path for progression. No more “What do I do now?”</a:t>
            </a:r>
            <a:endParaRPr/>
          </a:p>
          <a:p>
            <a:pPr indent="-317500" lvl="0" marL="457200" rtl="0" algn="l">
              <a:spcBef>
                <a:spcPts val="1000"/>
              </a:spcBef>
              <a:spcAft>
                <a:spcPts val="0"/>
              </a:spcAft>
              <a:buSzPts val="1400"/>
              <a:buChar char="●"/>
            </a:pPr>
            <a:r>
              <a:rPr lang="en"/>
              <a:t>Avoid over-explanation, hand-holding or aggressive railroading</a:t>
            </a:r>
            <a:endParaRPr/>
          </a:p>
          <a:p>
            <a:pPr indent="-317500" lvl="0" marL="457200" rtl="0" algn="l">
              <a:spcBef>
                <a:spcPts val="1000"/>
              </a:spcBef>
              <a:spcAft>
                <a:spcPts val="1000"/>
              </a:spcAft>
              <a:buSzPts val="1400"/>
              <a:buChar char="●"/>
            </a:pPr>
            <a:r>
              <a:rPr lang="en"/>
              <a:t>The researcher is always in charge</a:t>
            </a:r>
            <a:endParaRPr/>
          </a:p>
        </p:txBody>
      </p:sp>
      <p:sp>
        <p:nvSpPr>
          <p:cNvPr id="325" name="Google Shape;325;p44"/>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5"/>
          <p:cNvPicPr preferRelativeResize="0"/>
          <p:nvPr/>
        </p:nvPicPr>
        <p:blipFill>
          <a:blip r:embed="rId3">
            <a:alphaModFix/>
          </a:blip>
          <a:stretch>
            <a:fillRect/>
          </a:stretch>
        </p:blipFill>
        <p:spPr>
          <a:xfrm>
            <a:off x="5373794" y="1742900"/>
            <a:ext cx="3576046" cy="3769347"/>
          </a:xfrm>
          <a:prstGeom prst="rect">
            <a:avLst/>
          </a:prstGeom>
          <a:noFill/>
          <a:ln>
            <a:noFill/>
          </a:ln>
        </p:spPr>
      </p:pic>
      <p:sp>
        <p:nvSpPr>
          <p:cNvPr id="331" name="Google Shape;331;p45"/>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Encouragement toolkit</a:t>
            </a:r>
            <a:endParaRPr/>
          </a:p>
        </p:txBody>
      </p:sp>
      <p:sp>
        <p:nvSpPr>
          <p:cNvPr id="332" name="Google Shape;332;p45"/>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A series of features designed to provide a little ‘push’ when needed</a:t>
            </a:r>
            <a:endParaRPr/>
          </a:p>
          <a:p>
            <a:pPr indent="-317500" lvl="0" marL="457200" rtl="0" algn="l">
              <a:spcBef>
                <a:spcPts val="1000"/>
              </a:spcBef>
              <a:spcAft>
                <a:spcPts val="0"/>
              </a:spcAft>
              <a:buSzPts val="1400"/>
              <a:buChar char="●"/>
            </a:pPr>
            <a:r>
              <a:rPr lang="en"/>
              <a:t>Use real language where we can</a:t>
            </a:r>
            <a:endParaRPr/>
          </a:p>
          <a:p>
            <a:pPr indent="-317500" lvl="0" marL="457200" rtl="0" algn="l">
              <a:spcBef>
                <a:spcPts val="1000"/>
              </a:spcBef>
              <a:spcAft>
                <a:spcPts val="0"/>
              </a:spcAft>
              <a:buSzPts val="1400"/>
              <a:buChar char="●"/>
            </a:pPr>
            <a:r>
              <a:rPr lang="en"/>
              <a:t>Clarification on complex terms or service jargon</a:t>
            </a:r>
            <a:endParaRPr/>
          </a:p>
          <a:p>
            <a:pPr indent="-317500" lvl="0" marL="457200" rtl="0" algn="l">
              <a:spcBef>
                <a:spcPts val="1000"/>
              </a:spcBef>
              <a:spcAft>
                <a:spcPts val="0"/>
              </a:spcAft>
              <a:buSzPts val="1400"/>
              <a:buChar char="●"/>
            </a:pPr>
            <a:r>
              <a:rPr lang="en"/>
              <a:t>Hints, guides and ‘helpers’ to keep people moving</a:t>
            </a:r>
            <a:endParaRPr/>
          </a:p>
          <a:p>
            <a:pPr indent="-317500" lvl="0" marL="457200" rtl="0" algn="l">
              <a:spcBef>
                <a:spcPts val="1000"/>
              </a:spcBef>
              <a:spcAft>
                <a:spcPts val="0"/>
              </a:spcAft>
              <a:buSzPts val="1400"/>
              <a:buChar char="●"/>
            </a:pPr>
            <a:r>
              <a:rPr lang="en"/>
              <a:t>Stay out of the way unless we’re needed</a:t>
            </a:r>
            <a:endParaRPr/>
          </a:p>
          <a:p>
            <a:pPr indent="-317500" lvl="0" marL="457200" rtl="0" algn="l">
              <a:spcBef>
                <a:spcPts val="1000"/>
              </a:spcBef>
              <a:spcAft>
                <a:spcPts val="1000"/>
              </a:spcAft>
              <a:buSzPts val="1400"/>
              <a:buChar char="●"/>
            </a:pPr>
            <a:r>
              <a:rPr lang="en"/>
              <a:t>Help is always available</a:t>
            </a:r>
            <a:endParaRPr/>
          </a:p>
        </p:txBody>
      </p:sp>
      <p:sp>
        <p:nvSpPr>
          <p:cNvPr id="333" name="Google Shape;333;p45"/>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0"/>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Documentation now live</a:t>
            </a:r>
            <a:endParaRPr/>
          </a:p>
          <a:p>
            <a:pPr indent="-317500" lvl="0" marL="457200" rtl="0" algn="l">
              <a:spcBef>
                <a:spcPts val="1000"/>
              </a:spcBef>
              <a:spcAft>
                <a:spcPts val="0"/>
              </a:spcAft>
              <a:buSzPts val="1400"/>
              <a:buChar char="●"/>
            </a:pPr>
            <a:r>
              <a:rPr lang="en"/>
              <a:t>Member and user surveys underway</a:t>
            </a:r>
            <a:endParaRPr/>
          </a:p>
          <a:p>
            <a:pPr indent="-317500" lvl="0" marL="457200" rtl="0" algn="l">
              <a:spcBef>
                <a:spcPts val="1000"/>
              </a:spcBef>
              <a:spcAft>
                <a:spcPts val="1000"/>
              </a:spcAft>
              <a:buSzPts val="1400"/>
              <a:buChar char="●"/>
            </a:pPr>
            <a:r>
              <a:rPr lang="en"/>
              <a:t>Member portal now in beta!</a:t>
            </a:r>
            <a:endParaRPr/>
          </a:p>
        </p:txBody>
      </p:sp>
      <p:sp>
        <p:nvSpPr>
          <p:cNvPr id="49" name="Google Shape;49;p10"/>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200"/>
              <a:t>Updates</a:t>
            </a:r>
            <a:endParaRPr b="1" sz="3200">
              <a:latin typeface="Open Sans"/>
              <a:ea typeface="Open Sans"/>
              <a:cs typeface="Open Sans"/>
              <a:sym typeface="Open Sans"/>
            </a:endParaRPr>
          </a:p>
        </p:txBody>
      </p:sp>
      <p:sp>
        <p:nvSpPr>
          <p:cNvPr id="50" name="Google Shape;50;p10"/>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6"/>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Provide enriched data</a:t>
            </a:r>
            <a:endParaRPr/>
          </a:p>
        </p:txBody>
      </p:sp>
      <p:sp>
        <p:nvSpPr>
          <p:cNvPr id="339" name="Google Shape;339;p46"/>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Works in the registry are sometimes missing relevant data, like co-authors or ISSN numbers</a:t>
            </a:r>
            <a:endParaRPr/>
          </a:p>
          <a:p>
            <a:pPr indent="-317500" lvl="0" marL="457200" rtl="0" algn="l">
              <a:spcBef>
                <a:spcPts val="1000"/>
              </a:spcBef>
              <a:spcAft>
                <a:spcPts val="0"/>
              </a:spcAft>
              <a:buSzPts val="1400"/>
              <a:buChar char="●"/>
            </a:pPr>
            <a:r>
              <a:rPr lang="en"/>
              <a:t>Traditionally, we’ve expected members to look these data up using work identifiers, like DOIs or Pubmed IDs.</a:t>
            </a:r>
            <a:endParaRPr/>
          </a:p>
          <a:p>
            <a:pPr indent="-317500" lvl="0" marL="457200" rtl="0" algn="l">
              <a:spcBef>
                <a:spcPts val="1000"/>
              </a:spcBef>
              <a:spcAft>
                <a:spcPts val="0"/>
              </a:spcAft>
              <a:buSzPts val="1400"/>
              <a:buChar char="●"/>
            </a:pPr>
            <a:r>
              <a:rPr lang="en"/>
              <a:t>We’re going to investigate doing this for members and incorporating the enriched data within our own API responses, so that members have access to it without complex, multi-provider integrations.</a:t>
            </a:r>
            <a:endParaRPr/>
          </a:p>
          <a:p>
            <a:pPr indent="-317500" lvl="0" marL="457200" rtl="0" algn="l">
              <a:spcBef>
                <a:spcPts val="1000"/>
              </a:spcBef>
              <a:spcAft>
                <a:spcPts val="0"/>
              </a:spcAft>
              <a:buSzPts val="1400"/>
              <a:buChar char="●"/>
            </a:pPr>
            <a:r>
              <a:rPr lang="en"/>
              <a:t>We’re going to enrich existing works, not discover new ones.</a:t>
            </a:r>
            <a:endParaRPr/>
          </a:p>
          <a:p>
            <a:pPr indent="-317500" lvl="0" marL="457200" rtl="0" algn="l">
              <a:spcBef>
                <a:spcPts val="1000"/>
              </a:spcBef>
              <a:spcAft>
                <a:spcPts val="1000"/>
              </a:spcAft>
              <a:buSzPts val="1400"/>
              <a:buChar char="●"/>
            </a:pPr>
            <a:r>
              <a:rPr lang="en"/>
              <a:t>In the end, what we do will depend on what we find out during our investigation and prototyping. It’s a complex problem.</a:t>
            </a:r>
            <a:endParaRPr/>
          </a:p>
        </p:txBody>
      </p:sp>
      <p:sp>
        <p:nvSpPr>
          <p:cNvPr id="340" name="Google Shape;340;p46"/>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CE39"/>
        </a:solidFill>
      </p:bgPr>
    </p:bg>
    <p:spTree>
      <p:nvGrpSpPr>
        <p:cNvPr id="344" name="Shape 344"/>
        <p:cNvGrpSpPr/>
        <p:nvPr/>
      </p:nvGrpSpPr>
      <p:grpSpPr>
        <a:xfrm>
          <a:off x="0" y="0"/>
          <a:ext cx="0" cy="0"/>
          <a:chOff x="0" y="0"/>
          <a:chExt cx="0" cy="0"/>
        </a:xfrm>
      </p:grpSpPr>
      <p:sp>
        <p:nvSpPr>
          <p:cNvPr id="345" name="Google Shape;345;p47"/>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b="1" sz="1000">
              <a:solidFill>
                <a:schemeClr val="lt1"/>
              </a:solidFill>
              <a:latin typeface="Open Sans"/>
              <a:ea typeface="Open Sans"/>
              <a:cs typeface="Open Sans"/>
              <a:sym typeface="Open Sans"/>
            </a:endParaRPr>
          </a:p>
        </p:txBody>
      </p:sp>
      <p:pic>
        <p:nvPicPr>
          <p:cNvPr id="346" name="Google Shape;346;p47"/>
          <p:cNvPicPr preferRelativeResize="0"/>
          <p:nvPr/>
        </p:nvPicPr>
        <p:blipFill>
          <a:blip r:embed="rId3">
            <a:alphaModFix/>
          </a:blip>
          <a:stretch>
            <a:fillRect/>
          </a:stretch>
        </p:blipFill>
        <p:spPr>
          <a:xfrm>
            <a:off x="5992998" y="1715850"/>
            <a:ext cx="2944350" cy="2923740"/>
          </a:xfrm>
          <a:prstGeom prst="rect">
            <a:avLst/>
          </a:prstGeom>
          <a:noFill/>
          <a:ln>
            <a:noFill/>
          </a:ln>
        </p:spPr>
      </p:pic>
      <p:pic>
        <p:nvPicPr>
          <p:cNvPr id="347" name="Google Shape;347;p47"/>
          <p:cNvPicPr preferRelativeResize="0"/>
          <p:nvPr/>
        </p:nvPicPr>
        <p:blipFill>
          <a:blip r:embed="rId3">
            <a:alphaModFix/>
          </a:blip>
          <a:stretch>
            <a:fillRect/>
          </a:stretch>
        </p:blipFill>
        <p:spPr>
          <a:xfrm flipH="1">
            <a:off x="206648" y="1715850"/>
            <a:ext cx="2944350" cy="2923740"/>
          </a:xfrm>
          <a:prstGeom prst="rect">
            <a:avLst/>
          </a:prstGeom>
          <a:noFill/>
          <a:ln>
            <a:noFill/>
          </a:ln>
        </p:spPr>
      </p:pic>
      <p:sp>
        <p:nvSpPr>
          <p:cNvPr id="348" name="Google Shape;348;p47"/>
          <p:cNvSpPr txBox="1"/>
          <p:nvPr/>
        </p:nvSpPr>
        <p:spPr>
          <a:xfrm>
            <a:off x="6044675" y="4754880"/>
            <a:ext cx="2944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800">
                <a:solidFill>
                  <a:srgbClr val="FFFFFF"/>
                </a:solidFill>
                <a:latin typeface="Courier New"/>
                <a:ea typeface="Courier New"/>
                <a:cs typeface="Courier New"/>
                <a:sym typeface="Courier New"/>
              </a:rPr>
              <a:t>Raised Hands graphic</a:t>
            </a:r>
            <a:br>
              <a:rPr b="1" lang="en" sz="800">
                <a:solidFill>
                  <a:srgbClr val="FFFFFF"/>
                </a:solidFill>
                <a:latin typeface="Courier New"/>
                <a:ea typeface="Courier New"/>
                <a:cs typeface="Courier New"/>
                <a:sym typeface="Courier New"/>
              </a:rPr>
            </a:br>
            <a:r>
              <a:rPr lang="en" sz="800">
                <a:solidFill>
                  <a:srgbClr val="FFFFFF"/>
                </a:solidFill>
                <a:latin typeface="Courier New"/>
                <a:ea typeface="Courier New"/>
                <a:cs typeface="Courier New"/>
                <a:sym typeface="Courier New"/>
              </a:rPr>
              <a:t>D</a:t>
            </a:r>
            <a:r>
              <a:rPr lang="en" sz="800">
                <a:solidFill>
                  <a:srgbClr val="FFFFFF"/>
                </a:solidFill>
                <a:latin typeface="Courier New"/>
                <a:ea typeface="Courier New"/>
                <a:cs typeface="Courier New"/>
                <a:sym typeface="Courier New"/>
              </a:rPr>
              <a:t>emocracy by Wichai Wi from the Noun Project</a:t>
            </a:r>
            <a:endParaRPr sz="800">
              <a:solidFill>
                <a:srgbClr val="FFFFFF"/>
              </a:solidFill>
              <a:latin typeface="Courier New"/>
              <a:ea typeface="Courier New"/>
              <a:cs typeface="Courier New"/>
              <a:sym typeface="Courier New"/>
            </a:endParaRPr>
          </a:p>
        </p:txBody>
      </p:sp>
      <p:pic>
        <p:nvPicPr>
          <p:cNvPr id="349" name="Google Shape;349;p47"/>
          <p:cNvPicPr preferRelativeResize="0"/>
          <p:nvPr/>
        </p:nvPicPr>
        <p:blipFill>
          <a:blip r:embed="rId4">
            <a:alphaModFix/>
          </a:blip>
          <a:stretch>
            <a:fillRect/>
          </a:stretch>
        </p:blipFill>
        <p:spPr>
          <a:xfrm>
            <a:off x="3655523" y="1325880"/>
            <a:ext cx="1902900" cy="1902900"/>
          </a:xfrm>
          <a:prstGeom prst="rect">
            <a:avLst/>
          </a:prstGeom>
          <a:noFill/>
          <a:ln>
            <a:noFill/>
          </a:ln>
        </p:spPr>
      </p:pic>
      <p:sp>
        <p:nvSpPr>
          <p:cNvPr id="350" name="Google Shape;350;p47"/>
          <p:cNvSpPr txBox="1"/>
          <p:nvPr/>
        </p:nvSpPr>
        <p:spPr>
          <a:xfrm>
            <a:off x="2329825" y="412225"/>
            <a:ext cx="45543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3200">
                <a:solidFill>
                  <a:schemeClr val="lt1"/>
                </a:solidFill>
                <a:latin typeface="Open Sans"/>
                <a:ea typeface="Open Sans"/>
                <a:cs typeface="Open Sans"/>
                <a:sym typeface="Open Sans"/>
              </a:rPr>
              <a:t>Have a question?</a:t>
            </a:r>
            <a:endParaRPr b="1" sz="3200">
              <a:solidFill>
                <a:schemeClr val="lt1"/>
              </a:solidFill>
              <a:latin typeface="Open Sans"/>
              <a:ea typeface="Open Sans"/>
              <a:cs typeface="Open Sans"/>
              <a:sym typeface="Open Sans"/>
            </a:endParaRPr>
          </a:p>
        </p:txBody>
      </p:sp>
      <p:sp>
        <p:nvSpPr>
          <p:cNvPr id="351" name="Google Shape;351;p47"/>
          <p:cNvSpPr txBox="1"/>
          <p:nvPr/>
        </p:nvSpPr>
        <p:spPr>
          <a:xfrm>
            <a:off x="3262788" y="3429000"/>
            <a:ext cx="26184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rgbClr val="FFFFFF"/>
                </a:solidFill>
                <a:latin typeface="Open Sans"/>
                <a:ea typeface="Open Sans"/>
                <a:cs typeface="Open Sans"/>
                <a:sym typeface="Open Sans"/>
              </a:rPr>
              <a:t>Raise your hand and we’ll unmute you</a:t>
            </a:r>
            <a:endParaRPr sz="1800">
              <a:solidFill>
                <a:srgbClr val="FFFFFF"/>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49"/>
        </a:solidFill>
      </p:bgPr>
    </p:bg>
    <p:spTree>
      <p:nvGrpSpPr>
        <p:cNvPr id="355" name="Shape 355"/>
        <p:cNvGrpSpPr/>
        <p:nvPr/>
      </p:nvGrpSpPr>
      <p:grpSpPr>
        <a:xfrm>
          <a:off x="0" y="0"/>
          <a:ext cx="0" cy="0"/>
          <a:chOff x="0" y="0"/>
          <a:chExt cx="0" cy="0"/>
        </a:xfrm>
      </p:grpSpPr>
      <p:sp>
        <p:nvSpPr>
          <p:cNvPr id="356" name="Google Shape;356;p48"/>
          <p:cNvSpPr txBox="1"/>
          <p:nvPr>
            <p:ph idx="1" type="subTitle"/>
          </p:nvPr>
        </p:nvSpPr>
        <p:spPr>
          <a:xfrm>
            <a:off x="464950" y="2926080"/>
            <a:ext cx="8154600" cy="238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i="1" lang="en">
                <a:solidFill>
                  <a:srgbClr val="A6CE39"/>
                </a:solidFill>
                <a:latin typeface="Open Sans"/>
                <a:ea typeface="Open Sans"/>
                <a:cs typeface="Open Sans"/>
                <a:sym typeface="Open Sans"/>
              </a:rPr>
              <a:t>Thanks for listening</a:t>
            </a:r>
            <a:endParaRPr i="1">
              <a:solidFill>
                <a:srgbClr val="A6CE39"/>
              </a:solidFill>
              <a:latin typeface="Open Sans"/>
              <a:ea typeface="Open Sans"/>
              <a:cs typeface="Open Sans"/>
              <a:sym typeface="Open Sans"/>
            </a:endParaRPr>
          </a:p>
        </p:txBody>
      </p:sp>
      <p:sp>
        <p:nvSpPr>
          <p:cNvPr id="357" name="Google Shape;357;p48"/>
          <p:cNvSpPr txBox="1"/>
          <p:nvPr>
            <p:ph type="title"/>
          </p:nvPr>
        </p:nvSpPr>
        <p:spPr>
          <a:xfrm>
            <a:off x="274325" y="2241050"/>
            <a:ext cx="8442300" cy="601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Product Interest Group</a:t>
            </a:r>
            <a:endParaRPr/>
          </a:p>
        </p:txBody>
      </p:sp>
      <p:sp>
        <p:nvSpPr>
          <p:cNvPr id="358" name="Google Shape;358;p48"/>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1"/>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200"/>
              <a:t>Documentation refresh</a:t>
            </a:r>
            <a:endParaRPr b="1" sz="3200">
              <a:latin typeface="Open Sans"/>
              <a:ea typeface="Open Sans"/>
              <a:cs typeface="Open Sans"/>
              <a:sym typeface="Open Sans"/>
            </a:endParaRPr>
          </a:p>
        </p:txBody>
      </p:sp>
      <p:sp>
        <p:nvSpPr>
          <p:cNvPr id="56" name="Google Shape;56;p11"/>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Improved member documentation</a:t>
            </a:r>
            <a:endParaRPr/>
          </a:p>
          <a:p>
            <a:pPr indent="-317500" lvl="1" marL="914400" rtl="0" algn="l">
              <a:spcBef>
                <a:spcPts val="1000"/>
              </a:spcBef>
              <a:spcAft>
                <a:spcPts val="0"/>
              </a:spcAft>
              <a:buSzPts val="1400"/>
              <a:buChar char="○"/>
            </a:pPr>
            <a:r>
              <a:rPr lang="en"/>
              <a:t>List of features available to community</a:t>
            </a:r>
            <a:endParaRPr/>
          </a:p>
          <a:p>
            <a:pPr indent="-317500" lvl="1" marL="914400" rtl="0" algn="l">
              <a:spcBef>
                <a:spcPts val="1000"/>
              </a:spcBef>
              <a:spcAft>
                <a:spcPts val="0"/>
              </a:spcAft>
              <a:buSzPts val="1400"/>
              <a:buChar char="○"/>
            </a:pPr>
            <a:r>
              <a:rPr lang="en"/>
              <a:t>More workflows</a:t>
            </a:r>
            <a:endParaRPr/>
          </a:p>
          <a:p>
            <a:pPr indent="-317500" lvl="1" marL="914400" rtl="0" algn="l">
              <a:spcBef>
                <a:spcPts val="1000"/>
              </a:spcBef>
              <a:spcAft>
                <a:spcPts val="0"/>
              </a:spcAft>
              <a:buSzPts val="1400"/>
              <a:buChar char="○"/>
            </a:pPr>
            <a:r>
              <a:rPr lang="en"/>
              <a:t>Improved integration guides</a:t>
            </a:r>
            <a:endParaRPr/>
          </a:p>
          <a:p>
            <a:pPr indent="-317500" lvl="1" marL="914400" rtl="0" algn="l">
              <a:spcBef>
                <a:spcPts val="1000"/>
              </a:spcBef>
              <a:spcAft>
                <a:spcPts val="0"/>
              </a:spcAft>
              <a:buSzPts val="1400"/>
              <a:buChar char="○"/>
            </a:pPr>
            <a:r>
              <a:rPr lang="en"/>
              <a:t>API tutorials with links to Github tutorials</a:t>
            </a:r>
            <a:endParaRPr/>
          </a:p>
          <a:p>
            <a:pPr indent="-317500" lvl="1" marL="914400" rtl="0" algn="l">
              <a:spcBef>
                <a:spcPts val="1000"/>
              </a:spcBef>
              <a:spcAft>
                <a:spcPts val="0"/>
              </a:spcAft>
              <a:buSzPts val="1400"/>
              <a:buChar char="○"/>
            </a:pPr>
            <a:r>
              <a:rPr lang="en"/>
              <a:t>API and Integrations FAQs</a:t>
            </a:r>
            <a:endParaRPr/>
          </a:p>
          <a:p>
            <a:pPr indent="0" lvl="0" marL="0" rtl="0" algn="l">
              <a:spcBef>
                <a:spcPts val="1000"/>
              </a:spcBef>
              <a:spcAft>
                <a:spcPts val="0"/>
              </a:spcAft>
              <a:buNone/>
            </a:pPr>
            <a:r>
              <a:t/>
            </a:r>
            <a:endParaRPr/>
          </a:p>
          <a:p>
            <a:pPr indent="0" lvl="0" marL="0" rtl="0" algn="l">
              <a:spcBef>
                <a:spcPts val="1000"/>
              </a:spcBef>
              <a:spcAft>
                <a:spcPts val="1000"/>
              </a:spcAft>
              <a:buNone/>
            </a:pPr>
            <a:r>
              <a:rPr lang="en"/>
              <a:t>Feedback to </a:t>
            </a:r>
            <a:r>
              <a:rPr lang="en" u="sng"/>
              <a:t>support@orcid.org</a:t>
            </a:r>
            <a:endParaRPr u="sng"/>
          </a:p>
        </p:txBody>
      </p:sp>
      <p:sp>
        <p:nvSpPr>
          <p:cNvPr id="57" name="Google Shape;57;p11"/>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2"/>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Documentation refresh</a:t>
            </a:r>
            <a:endParaRPr/>
          </a:p>
        </p:txBody>
      </p:sp>
      <p:sp>
        <p:nvSpPr>
          <p:cNvPr id="63" name="Google Shape;63;p12"/>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grpSp>
        <p:nvGrpSpPr>
          <p:cNvPr id="64" name="Google Shape;64;p12"/>
          <p:cNvGrpSpPr/>
          <p:nvPr/>
        </p:nvGrpSpPr>
        <p:grpSpPr>
          <a:xfrm>
            <a:off x="314797" y="1197550"/>
            <a:ext cx="8107926" cy="2575375"/>
            <a:chOff x="401975" y="1197550"/>
            <a:chExt cx="8107926" cy="2575375"/>
          </a:xfrm>
        </p:grpSpPr>
        <p:pic>
          <p:nvPicPr>
            <p:cNvPr id="65" name="Google Shape;65;p12"/>
            <p:cNvPicPr preferRelativeResize="0"/>
            <p:nvPr/>
          </p:nvPicPr>
          <p:blipFill rotWithShape="1">
            <a:blip r:embed="rId3">
              <a:alphaModFix/>
            </a:blip>
            <a:srcRect b="7002" l="438" r="0" t="0"/>
            <a:stretch/>
          </p:blipFill>
          <p:spPr>
            <a:xfrm>
              <a:off x="416525" y="1197550"/>
              <a:ext cx="8093376" cy="2555950"/>
            </a:xfrm>
            <a:prstGeom prst="rect">
              <a:avLst/>
            </a:prstGeom>
            <a:noFill/>
            <a:ln>
              <a:noFill/>
            </a:ln>
          </p:spPr>
        </p:pic>
        <p:sp>
          <p:nvSpPr>
            <p:cNvPr id="66" name="Google Shape;66;p12"/>
            <p:cNvSpPr/>
            <p:nvPr/>
          </p:nvSpPr>
          <p:spPr>
            <a:xfrm>
              <a:off x="401975" y="1593425"/>
              <a:ext cx="43500" cy="2179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Documentation refresh</a:t>
            </a:r>
            <a:endParaRPr/>
          </a:p>
        </p:txBody>
      </p:sp>
      <p:sp>
        <p:nvSpPr>
          <p:cNvPr id="72" name="Google Shape;72;p13"/>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pic>
        <p:nvPicPr>
          <p:cNvPr id="73" name="Google Shape;73;p13"/>
          <p:cNvPicPr preferRelativeResize="0"/>
          <p:nvPr/>
        </p:nvPicPr>
        <p:blipFill rotWithShape="1">
          <a:blip r:embed="rId3">
            <a:alphaModFix/>
          </a:blip>
          <a:srcRect b="0" l="3347" r="14618" t="0"/>
          <a:stretch/>
        </p:blipFill>
        <p:spPr>
          <a:xfrm>
            <a:off x="4966675" y="942425"/>
            <a:ext cx="1464375" cy="3443301"/>
          </a:xfrm>
          <a:prstGeom prst="rect">
            <a:avLst/>
          </a:prstGeom>
          <a:noFill/>
          <a:ln>
            <a:noFill/>
          </a:ln>
        </p:spPr>
      </p:pic>
      <p:pic>
        <p:nvPicPr>
          <p:cNvPr id="74" name="Google Shape;74;p13"/>
          <p:cNvPicPr preferRelativeResize="0"/>
          <p:nvPr/>
        </p:nvPicPr>
        <p:blipFill rotWithShape="1">
          <a:blip r:embed="rId4">
            <a:alphaModFix/>
          </a:blip>
          <a:srcRect b="1058" l="0" r="0" t="0"/>
          <a:stretch/>
        </p:blipFill>
        <p:spPr>
          <a:xfrm>
            <a:off x="407250" y="942425"/>
            <a:ext cx="3871175" cy="3376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200"/>
              <a:t>Affiliation Manager</a:t>
            </a:r>
            <a:endParaRPr b="1" sz="3200">
              <a:latin typeface="Open Sans"/>
              <a:ea typeface="Open Sans"/>
              <a:cs typeface="Open Sans"/>
              <a:sym typeface="Open Sans"/>
            </a:endParaRPr>
          </a:p>
        </p:txBody>
      </p:sp>
      <p:sp>
        <p:nvSpPr>
          <p:cNvPr id="80" name="Google Shape;80;p14"/>
          <p:cNvSpPr txBox="1"/>
          <p:nvPr>
            <p:ph idx="1" type="body"/>
          </p:nvPr>
        </p:nvSpPr>
        <p:spPr>
          <a:xfrm>
            <a:off x="274320" y="1005840"/>
            <a:ext cx="8401800" cy="34155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Launched in </a:t>
            </a:r>
            <a:r>
              <a:rPr b="1" lang="en"/>
              <a:t>beta</a:t>
            </a:r>
            <a:r>
              <a:rPr lang="en"/>
              <a:t> to a small group of consortia members</a:t>
            </a:r>
            <a:endParaRPr/>
          </a:p>
          <a:p>
            <a:pPr indent="-317500" lvl="0" marL="457200" rtl="0" algn="l">
              <a:spcBef>
                <a:spcPts val="1000"/>
              </a:spcBef>
              <a:spcAft>
                <a:spcPts val="0"/>
              </a:spcAft>
              <a:buSzPts val="1400"/>
              <a:buChar char="●"/>
            </a:pPr>
            <a:r>
              <a:rPr lang="en"/>
              <a:t>Beta roll out plan - to increase the usage</a:t>
            </a:r>
            <a:endParaRPr/>
          </a:p>
          <a:p>
            <a:pPr indent="-317500" lvl="0" marL="457200" rtl="0" algn="l">
              <a:spcBef>
                <a:spcPts val="1000"/>
              </a:spcBef>
              <a:spcAft>
                <a:spcPts val="0"/>
              </a:spcAft>
              <a:buSzPts val="1400"/>
              <a:buChar char="●"/>
            </a:pPr>
            <a:r>
              <a:rPr lang="en"/>
              <a:t>Next Up</a:t>
            </a:r>
            <a:endParaRPr/>
          </a:p>
          <a:p>
            <a:pPr indent="-317500" lvl="1" marL="914400" rtl="0" algn="l">
              <a:spcBef>
                <a:spcPts val="1000"/>
              </a:spcBef>
              <a:spcAft>
                <a:spcPts val="0"/>
              </a:spcAft>
              <a:buSzPts val="1400"/>
              <a:buChar char="○"/>
            </a:pPr>
            <a:r>
              <a:rPr lang="en"/>
              <a:t>Fix any issues identified by </a:t>
            </a:r>
            <a:r>
              <a:rPr lang="en"/>
              <a:t>beta</a:t>
            </a:r>
            <a:r>
              <a:rPr lang="en"/>
              <a:t> participants</a:t>
            </a:r>
            <a:endParaRPr/>
          </a:p>
          <a:p>
            <a:pPr indent="-317500" lvl="1" marL="914400" rtl="0" algn="l">
              <a:spcBef>
                <a:spcPts val="1000"/>
              </a:spcBef>
              <a:spcAft>
                <a:spcPts val="0"/>
              </a:spcAft>
              <a:buSzPts val="1400"/>
              <a:buChar char="○"/>
            </a:pPr>
            <a:r>
              <a:rPr lang="en"/>
              <a:t>Ability to add, edit and delete affiliations via the CSV upload</a:t>
            </a:r>
            <a:endParaRPr/>
          </a:p>
          <a:p>
            <a:pPr indent="-317500" lvl="1" marL="914400" rtl="0" algn="l">
              <a:spcBef>
                <a:spcPts val="1000"/>
              </a:spcBef>
              <a:spcAft>
                <a:spcPts val="1000"/>
              </a:spcAft>
              <a:buSzPts val="1400"/>
              <a:buChar char="○"/>
            </a:pPr>
            <a:r>
              <a:rPr lang="en"/>
              <a:t>Add translation support </a:t>
            </a:r>
            <a:endParaRPr/>
          </a:p>
        </p:txBody>
      </p:sp>
      <p:sp>
        <p:nvSpPr>
          <p:cNvPr id="81" name="Google Shape;81;p14"/>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Affiliation Manager</a:t>
            </a:r>
            <a:endParaRPr/>
          </a:p>
        </p:txBody>
      </p:sp>
      <p:sp>
        <p:nvSpPr>
          <p:cNvPr id="87" name="Google Shape;87;p15"/>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Open Sans"/>
                <a:ea typeface="Open Sans"/>
                <a:cs typeface="Open Sans"/>
                <a:sym typeface="Open Sans"/>
              </a:rPr>
              <a:t>Product Interest Group</a:t>
            </a:r>
            <a:r>
              <a:rPr lang="en" sz="1000">
                <a:solidFill>
                  <a:schemeClr val="lt1"/>
                </a:solidFill>
                <a:latin typeface="Open Sans"/>
                <a:ea typeface="Open Sans"/>
                <a:cs typeface="Open Sans"/>
                <a:sym typeface="Open Sans"/>
              </a:rPr>
              <a:t> - March 2021</a:t>
            </a:r>
            <a:endParaRPr sz="1000">
              <a:solidFill>
                <a:schemeClr val="lt1"/>
              </a:solidFill>
              <a:latin typeface="Open Sans"/>
              <a:ea typeface="Open Sans"/>
              <a:cs typeface="Open Sans"/>
              <a:sym typeface="Open Sans"/>
            </a:endParaRPr>
          </a:p>
        </p:txBody>
      </p:sp>
      <p:pic>
        <p:nvPicPr>
          <p:cNvPr id="88" name="Google Shape;88;p15"/>
          <p:cNvPicPr preferRelativeResize="0"/>
          <p:nvPr/>
        </p:nvPicPr>
        <p:blipFill rotWithShape="1">
          <a:blip r:embed="rId3">
            <a:alphaModFix/>
          </a:blip>
          <a:srcRect b="0" l="626" r="0" t="1058"/>
          <a:stretch/>
        </p:blipFill>
        <p:spPr>
          <a:xfrm>
            <a:off x="362100" y="985775"/>
            <a:ext cx="7780776" cy="3411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RCID">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